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9" r:id="rId1"/>
  </p:sldMasterIdLst>
  <p:sldIdLst>
    <p:sldId id="256" r:id="rId2"/>
    <p:sldId id="257" r:id="rId3"/>
    <p:sldId id="258" r:id="rId4"/>
    <p:sldId id="263" r:id="rId5"/>
    <p:sldId id="267" r:id="rId6"/>
    <p:sldId id="264" r:id="rId7"/>
    <p:sldId id="266" r:id="rId8"/>
    <p:sldId id="262" r:id="rId9"/>
    <p:sldId id="260"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108" y="5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it-IT" smtClean="0"/>
              <a:t>Fare clic per modificare lo stile del titolo</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779733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smtClean="0"/>
              <a:t>Fare clic per modificare lo stile del titolo</a:t>
            </a:r>
            <a:endParaRPr lang="en-US" dirty="0"/>
          </a:p>
        </p:txBody>
      </p:sp>
      <p:sp>
        <p:nvSpPr>
          <p:cNvPr id="3" name="Content Placeholder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042097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4114069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D533ED8A-FC8F-4492-818C-DEB6831D187E}" type="datetimeFigureOut">
              <a:rPr lang="it-IT" smtClean="0"/>
              <a:t>20/07/2021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839522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D533ED8A-FC8F-4492-818C-DEB6831D187E}" type="datetimeFigureOut">
              <a:rPr lang="it-IT" smtClean="0"/>
              <a:t>20/07/2021</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4095185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fld id="{D533ED8A-FC8F-4492-818C-DEB6831D187E}" type="datetimeFigureOut">
              <a:rPr lang="it-IT" smtClean="0"/>
              <a:t>20/07/2021</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506437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33ED8A-FC8F-4492-818C-DEB6831D187E}" type="datetimeFigureOut">
              <a:rPr lang="it-IT" smtClean="0"/>
              <a:t>20/07/2021</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3638585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it-IT" smtClean="0"/>
              <a:t>Fare clic per modificare lo stile del titolo</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fld id="{D533ED8A-FC8F-4492-818C-DEB6831D187E}" type="datetimeFigureOut">
              <a:rPr lang="it-IT" smtClean="0"/>
              <a:t>20/07/2021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1367868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fld id="{D533ED8A-FC8F-4492-818C-DEB6831D187E}" type="datetimeFigureOut">
              <a:rPr lang="it-IT" smtClean="0"/>
              <a:t>20/07/2021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3314919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4252892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07746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651903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41313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513754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2271554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20/07/2021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‹Nr.›</a:t>
            </a:fld>
            <a:endParaRPr lang="it-IT"/>
          </a:p>
        </p:txBody>
      </p:sp>
    </p:spTree>
    <p:extLst>
      <p:ext uri="{BB962C8B-B14F-4D97-AF65-F5344CB8AC3E}">
        <p14:creationId xmlns:p14="http://schemas.microsoft.com/office/powerpoint/2010/main" val="1513217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533ED8A-FC8F-4492-818C-DEB6831D187E}" type="datetimeFigureOut">
              <a:rPr lang="it-IT" smtClean="0"/>
              <a:t>20/07/2021</a:t>
            </a:fld>
            <a:endParaRPr lang="it-IT"/>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EFFAC72-F8BB-4754-9F96-4D68A7B20214}" type="slidenum">
              <a:rPr lang="it-IT" smtClean="0"/>
              <a:t>‹Nr.›</a:t>
            </a:fld>
            <a:endParaRPr lang="it-IT"/>
          </a:p>
        </p:txBody>
      </p:sp>
    </p:spTree>
    <p:extLst>
      <p:ext uri="{BB962C8B-B14F-4D97-AF65-F5344CB8AC3E}">
        <p14:creationId xmlns:p14="http://schemas.microsoft.com/office/powerpoint/2010/main" val="2219480977"/>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 id="2147483911" r:id="rId12"/>
    <p:sldLayoutId id="2147483912" r:id="rId13"/>
    <p:sldLayoutId id="2147483913" r:id="rId14"/>
    <p:sldLayoutId id="2147483914" r:id="rId15"/>
    <p:sldLayoutId id="214748391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86D47-14A3-4566-8107-97273401F966}"/>
              </a:ext>
            </a:extLst>
          </p:cNvPr>
          <p:cNvSpPr>
            <a:spLocks noGrp="1"/>
          </p:cNvSpPr>
          <p:nvPr>
            <p:ph type="ctrTitle"/>
          </p:nvPr>
        </p:nvSpPr>
        <p:spPr>
          <a:xfrm>
            <a:off x="3390133" y="1465376"/>
            <a:ext cx="5883870" cy="1646302"/>
          </a:xfrm>
        </p:spPr>
        <p:txBody>
          <a:bodyPr/>
          <a:lstStyle/>
          <a:p>
            <a:r>
              <a:rPr lang="it-IT" sz="4400" b="1" dirty="0">
                <a:solidFill>
                  <a:schemeClr val="accent2"/>
                </a:solidFill>
              </a:rPr>
              <a:t>SAFETY</a:t>
            </a:r>
            <a:r>
              <a:rPr lang="it-IT" sz="2000" dirty="0">
                <a:solidFill>
                  <a:schemeClr val="accent2"/>
                </a:solidFill>
              </a:rPr>
              <a:t/>
            </a:r>
            <a:br>
              <a:rPr lang="it-IT" sz="2000" dirty="0">
                <a:solidFill>
                  <a:schemeClr val="accent2"/>
                </a:solidFill>
              </a:rPr>
            </a:br>
            <a:r>
              <a:rPr lang="en-GB" sz="2400" dirty="0"/>
              <a:t/>
            </a:r>
            <a:br>
              <a:rPr lang="en-GB" sz="2400" dirty="0"/>
            </a:br>
            <a:r>
              <a:rPr lang="en-GB" sz="2400" dirty="0"/>
              <a:t> </a:t>
            </a:r>
            <a:r>
              <a:rPr lang="en-GB" sz="2400" b="1" i="1" dirty="0">
                <a:solidFill>
                  <a:schemeClr val="accent2"/>
                </a:solidFill>
              </a:rPr>
              <a:t>S</a:t>
            </a:r>
            <a:r>
              <a:rPr lang="en-GB" sz="2400" b="1" i="1" dirty="0"/>
              <a:t>imulation </a:t>
            </a:r>
            <a:r>
              <a:rPr lang="en-GB" sz="2400" b="1" i="1" dirty="0">
                <a:solidFill>
                  <a:schemeClr val="accent2"/>
                </a:solidFill>
              </a:rPr>
              <a:t>A</a:t>
            </a:r>
            <a:r>
              <a:rPr lang="en-GB" sz="2400" b="1" i="1" dirty="0"/>
              <a:t>pproach </a:t>
            </a:r>
            <a:r>
              <a:rPr lang="en-GB" sz="2400" b="1" i="1" dirty="0">
                <a:solidFill>
                  <a:schemeClr val="accent2"/>
                </a:solidFill>
              </a:rPr>
              <a:t>F</a:t>
            </a:r>
            <a:r>
              <a:rPr lang="en-GB" sz="2400" b="1" i="1" dirty="0"/>
              <a:t>or </a:t>
            </a:r>
            <a:r>
              <a:rPr lang="en-GB" sz="2400" b="1" i="1" dirty="0">
                <a:solidFill>
                  <a:schemeClr val="accent2"/>
                </a:solidFill>
              </a:rPr>
              <a:t>E</a:t>
            </a:r>
            <a:r>
              <a:rPr lang="en-GB" sz="2400" b="1" i="1" dirty="0"/>
              <a:t>ducation and </a:t>
            </a:r>
            <a:r>
              <a:rPr lang="en-GB" sz="2400" b="1" i="1" dirty="0">
                <a:solidFill>
                  <a:schemeClr val="accent2"/>
                </a:solidFill>
              </a:rPr>
              <a:t>T</a:t>
            </a:r>
            <a:r>
              <a:rPr lang="en-GB" sz="2400" b="1" i="1" dirty="0"/>
              <a:t>raining in </a:t>
            </a:r>
            <a:r>
              <a:rPr lang="en-GB" sz="2400" b="1" i="1" dirty="0" err="1"/>
              <a:t>emergenc</a:t>
            </a:r>
            <a:r>
              <a:rPr lang="en-GB" sz="2400" b="1" i="1" dirty="0" err="1">
                <a:solidFill>
                  <a:schemeClr val="accent2"/>
                </a:solidFill>
              </a:rPr>
              <a:t>Y</a:t>
            </a:r>
            <a:endParaRPr lang="it-IT" sz="1600" dirty="0">
              <a:solidFill>
                <a:schemeClr val="accent2">
                  <a:lumMod val="75000"/>
                </a:schemeClr>
              </a:solidFill>
              <a:latin typeface="+mn-lt"/>
            </a:endParaRPr>
          </a:p>
        </p:txBody>
      </p:sp>
      <p:sp>
        <p:nvSpPr>
          <p:cNvPr id="3" name="Subtitle 2">
            <a:extLst>
              <a:ext uri="{FF2B5EF4-FFF2-40B4-BE49-F238E27FC236}">
                <a16:creationId xmlns:a16="http://schemas.microsoft.com/office/drawing/2014/main" id="{DE4CFF00-4D1F-4874-818C-C967C0AE4C92}"/>
              </a:ext>
            </a:extLst>
          </p:cNvPr>
          <p:cNvSpPr>
            <a:spLocks noGrp="1"/>
          </p:cNvSpPr>
          <p:nvPr>
            <p:ph type="subTitle" idx="1"/>
          </p:nvPr>
        </p:nvSpPr>
        <p:spPr>
          <a:xfrm>
            <a:off x="1507067" y="3736934"/>
            <a:ext cx="7766936" cy="1096899"/>
          </a:xfrm>
        </p:spPr>
        <p:txBody>
          <a:bodyPr>
            <a:normAutofit/>
          </a:bodyPr>
          <a:lstStyle/>
          <a:p>
            <a:r>
              <a:rPr lang="en-US"/>
              <a:t>Preparing and testing the training material for e-learning </a:t>
            </a:r>
            <a:br>
              <a:rPr lang="en-US"/>
            </a:br>
            <a:r>
              <a:rPr lang="en-US" smtClean="0"/>
              <a:t>theoretical </a:t>
            </a:r>
            <a:r>
              <a:rPr lang="en-US"/>
              <a:t>and practical </a:t>
            </a:r>
            <a:r>
              <a:rPr lang="en-US" smtClean="0"/>
              <a:t>modules</a:t>
            </a:r>
          </a:p>
          <a:p>
            <a:r>
              <a:rPr lang="it-IT" smtClean="0"/>
              <a:t>[WP 3]</a:t>
            </a:r>
            <a:endParaRPr lang="it-IT" dirty="0"/>
          </a:p>
        </p:txBody>
      </p:sp>
      <p:pic>
        <p:nvPicPr>
          <p:cNvPr id="5" name="Immagine 4" descr="http://eacea.ec.europa.eu/img/logos/erasmus_plus/eu_flag_co_funded_pos_%5brgb%5d_right.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5062" y="5791428"/>
            <a:ext cx="2615071" cy="691877"/>
          </a:xfrm>
          <a:prstGeom prst="rect">
            <a:avLst/>
          </a:prstGeom>
          <a:noFill/>
          <a:ln>
            <a:noFill/>
          </a:ln>
        </p:spPr>
      </p:pic>
      <p:sp>
        <p:nvSpPr>
          <p:cNvPr id="6" name="CasellaDiTesto 3"/>
          <p:cNvSpPr txBox="1"/>
          <p:nvPr/>
        </p:nvSpPr>
        <p:spPr>
          <a:xfrm>
            <a:off x="3657599" y="5791428"/>
            <a:ext cx="4990012" cy="67710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950" dirty="0"/>
              <a:t>The European Commission support for the production of this publication does not constitute endorsement of the contents which reflects the views only of the authors, and the Commission cannot be held responsible for any use which may be made of the information contained therein</a:t>
            </a:r>
            <a:endParaRPr lang="it-IT" sz="950" dirty="0"/>
          </a:p>
        </p:txBody>
      </p:sp>
    </p:spTree>
    <p:extLst>
      <p:ext uri="{BB962C8B-B14F-4D97-AF65-F5344CB8AC3E}">
        <p14:creationId xmlns:p14="http://schemas.microsoft.com/office/powerpoint/2010/main" val="18931127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a:bodyPr>
          <a:lstStyle/>
          <a:p>
            <a:r>
              <a:rPr lang="it-IT" sz="4000" smtClean="0">
                <a:solidFill>
                  <a:schemeClr val="accent2"/>
                </a:solidFill>
              </a:rPr>
              <a:t>Intermediate step between BoK and e-learning course</a:t>
            </a:r>
            <a:endParaRPr lang="it-IT" sz="4000" dirty="0">
              <a:solidFill>
                <a:schemeClr val="accent2"/>
              </a:solidFill>
            </a:endParaRPr>
          </a:p>
        </p:txBody>
      </p:sp>
      <p:sp>
        <p:nvSpPr>
          <p:cNvPr id="3" name="Content Placeholder 2">
            <a:extLst>
              <a:ext uri="{FF2B5EF4-FFF2-40B4-BE49-F238E27FC236}">
                <a16:creationId xmlns:a16="http://schemas.microsoft.com/office/drawing/2014/main" id="{4C20794A-13A3-4DEA-A774-E55D5C203761}"/>
              </a:ext>
            </a:extLst>
          </p:cNvPr>
          <p:cNvSpPr>
            <a:spLocks noGrp="1"/>
          </p:cNvSpPr>
          <p:nvPr>
            <p:ph idx="1"/>
          </p:nvPr>
        </p:nvSpPr>
        <p:spPr/>
        <p:txBody>
          <a:bodyPr/>
          <a:lstStyle/>
          <a:p>
            <a:r>
              <a:rPr lang="it-IT" smtClean="0"/>
              <a:t>WP3 will condense the BoK and create concrete training cases as input for WP4</a:t>
            </a:r>
          </a:p>
          <a:p>
            <a:pPr lvl="1"/>
            <a:r>
              <a:rPr lang="it-IT" smtClean="0"/>
              <a:t>BoK -&gt; training cases</a:t>
            </a:r>
          </a:p>
          <a:p>
            <a:pPr lvl="1"/>
            <a:r>
              <a:rPr lang="it-IT" smtClean="0"/>
              <a:t>Evaluation of training cases</a:t>
            </a:r>
          </a:p>
          <a:p>
            <a:pPr lvl="1"/>
            <a:r>
              <a:rPr lang="it-IT" smtClean="0"/>
              <a:t>Refinement of training cases</a:t>
            </a:r>
          </a:p>
          <a:p>
            <a:pPr lvl="1"/>
            <a:r>
              <a:rPr lang="it-IT" smtClean="0"/>
              <a:t>Final </a:t>
            </a:r>
            <a:r>
              <a:rPr lang="it-IT" smtClean="0"/>
              <a:t>evaluation</a:t>
            </a:r>
          </a:p>
          <a:p>
            <a:r>
              <a:rPr lang="it-IT" smtClean="0">
                <a:solidFill>
                  <a:srgbClr val="FF0000"/>
                </a:solidFill>
              </a:rPr>
              <a:t>Timeline?</a:t>
            </a:r>
            <a:endParaRPr lang="it-IT" smtClean="0">
              <a:solidFill>
                <a:srgbClr val="FF0000"/>
              </a:solidFill>
            </a:endParaRPr>
          </a:p>
          <a:p>
            <a:endParaRPr lang="it-IT" dirty="0"/>
          </a:p>
        </p:txBody>
      </p:sp>
    </p:spTree>
    <p:extLst>
      <p:ext uri="{BB962C8B-B14F-4D97-AF65-F5344CB8AC3E}">
        <p14:creationId xmlns:p14="http://schemas.microsoft.com/office/powerpoint/2010/main" val="2880259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1 – Preparing course, defining  pedagogical criteria</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Start with developing form to test/validate BoK</a:t>
            </a:r>
          </a:p>
          <a:p>
            <a:r>
              <a:rPr lang="it-IT" smtClean="0"/>
              <a:t>Discussion points Task 2</a:t>
            </a:r>
            <a:endParaRPr lang="it-IT" smtClean="0"/>
          </a:p>
          <a:p>
            <a:pPr lvl="1"/>
            <a:r>
              <a:rPr lang="it-IT" smtClean="0">
                <a:solidFill>
                  <a:schemeClr val="bg1">
                    <a:lumMod val="75000"/>
                  </a:schemeClr>
                </a:solidFill>
              </a:rPr>
              <a:t>BoK </a:t>
            </a:r>
            <a:r>
              <a:rPr lang="it-IT" smtClean="0">
                <a:solidFill>
                  <a:schemeClr val="bg1">
                    <a:lumMod val="75000"/>
                  </a:schemeClr>
                </a:solidFill>
              </a:rPr>
              <a:t>tested by all University partners</a:t>
            </a:r>
          </a:p>
          <a:p>
            <a:pPr lvl="1"/>
            <a:r>
              <a:rPr lang="it-IT" smtClean="0">
                <a:solidFill>
                  <a:schemeClr val="bg1">
                    <a:lumMod val="75000"/>
                  </a:schemeClr>
                </a:solidFill>
              </a:rPr>
              <a:t>LMU to develop form, all partners input pedagocical criteria</a:t>
            </a:r>
            <a:endParaRPr lang="it-IT">
              <a:solidFill>
                <a:schemeClr val="bg1">
                  <a:lumMod val="75000"/>
                </a:schemeClr>
              </a:solidFill>
            </a:endParaRPr>
          </a:p>
        </p:txBody>
      </p:sp>
    </p:spTree>
    <p:extLst>
      <p:ext uri="{BB962C8B-B14F-4D97-AF65-F5344CB8AC3E}">
        <p14:creationId xmlns:p14="http://schemas.microsoft.com/office/powerpoint/2010/main" val="357958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2 – Design of e-learning course</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normAutofit lnSpcReduction="10000"/>
          </a:bodyPr>
          <a:lstStyle/>
          <a:p>
            <a:r>
              <a:rPr lang="it-IT" smtClean="0"/>
              <a:t>Theoretical modules</a:t>
            </a:r>
          </a:p>
          <a:p>
            <a:pPr lvl="1"/>
            <a:r>
              <a:rPr lang="it-IT" smtClean="0"/>
              <a:t>Team composition (Uni</a:t>
            </a:r>
            <a:r>
              <a:rPr lang="it-IT" smtClean="0"/>
              <a:t>)</a:t>
            </a:r>
          </a:p>
          <a:p>
            <a:pPr lvl="2"/>
            <a:r>
              <a:rPr lang="it-IT" smtClean="0">
                <a:solidFill>
                  <a:srgbClr val="FF0000"/>
                </a:solidFill>
              </a:rPr>
              <a:t>Need input from Lit review</a:t>
            </a:r>
          </a:p>
          <a:p>
            <a:pPr lvl="2"/>
            <a:r>
              <a:rPr lang="it-IT" smtClean="0">
                <a:solidFill>
                  <a:srgbClr val="FF0000"/>
                </a:solidFill>
              </a:rPr>
              <a:t>If Lit inconclusive – expert opinion within consortium</a:t>
            </a:r>
          </a:p>
          <a:p>
            <a:pPr lvl="2"/>
            <a:r>
              <a:rPr lang="it-IT" smtClean="0">
                <a:solidFill>
                  <a:srgbClr val="FF0000"/>
                </a:solidFill>
              </a:rPr>
              <a:t>Study level probably minimal</a:t>
            </a:r>
            <a:endParaRPr lang="it-IT" smtClean="0">
              <a:solidFill>
                <a:srgbClr val="FF0000"/>
              </a:solidFill>
            </a:endParaRPr>
          </a:p>
          <a:p>
            <a:pPr lvl="1"/>
            <a:r>
              <a:rPr lang="it-IT" smtClean="0"/>
              <a:t>Actions per team member (Uni</a:t>
            </a:r>
            <a:r>
              <a:rPr lang="it-IT" smtClean="0"/>
              <a:t>)</a:t>
            </a:r>
          </a:p>
          <a:p>
            <a:pPr lvl="2"/>
            <a:r>
              <a:rPr lang="it-IT" smtClean="0">
                <a:solidFill>
                  <a:srgbClr val="FF0000"/>
                </a:solidFill>
              </a:rPr>
              <a:t>Needs discussion within WP</a:t>
            </a:r>
            <a:endParaRPr lang="it-IT" smtClean="0">
              <a:solidFill>
                <a:srgbClr val="FF0000"/>
              </a:solidFill>
            </a:endParaRPr>
          </a:p>
          <a:p>
            <a:pPr lvl="1"/>
            <a:r>
              <a:rPr lang="it-IT" smtClean="0"/>
              <a:t>Equipment for simulation training (Comp</a:t>
            </a:r>
            <a:r>
              <a:rPr lang="it-IT" smtClean="0"/>
              <a:t>)</a:t>
            </a:r>
          </a:p>
          <a:p>
            <a:pPr lvl="2"/>
            <a:r>
              <a:rPr lang="it-IT" smtClean="0">
                <a:solidFill>
                  <a:srgbClr val="FF0000"/>
                </a:solidFill>
              </a:rPr>
              <a:t>Input from Bok</a:t>
            </a:r>
            <a:endParaRPr lang="it-IT" smtClean="0">
              <a:solidFill>
                <a:srgbClr val="FF0000"/>
              </a:solidFill>
            </a:endParaRPr>
          </a:p>
          <a:p>
            <a:r>
              <a:rPr lang="it-IT" smtClean="0"/>
              <a:t>Practical modules</a:t>
            </a:r>
          </a:p>
          <a:p>
            <a:pPr lvl="1"/>
            <a:r>
              <a:rPr lang="it-IT" smtClean="0"/>
              <a:t>25 emergency medicine cases (5/Uni)</a:t>
            </a:r>
            <a:endParaRPr lang="it-IT"/>
          </a:p>
        </p:txBody>
      </p:sp>
    </p:spTree>
    <p:extLst>
      <p:ext uri="{BB962C8B-B14F-4D97-AF65-F5344CB8AC3E}">
        <p14:creationId xmlns:p14="http://schemas.microsoft.com/office/powerpoint/2010/main" val="1461654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bldLvl="2"/>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2 – Design of e-learning </a:t>
            </a:r>
            <a:r>
              <a:rPr lang="it-IT" sz="4000">
                <a:solidFill>
                  <a:schemeClr val="accent2"/>
                </a:solidFill>
              </a:rPr>
              <a:t>course</a:t>
            </a:r>
            <a:br>
              <a:rPr lang="it-IT" sz="4000">
                <a:solidFill>
                  <a:schemeClr val="accent2"/>
                </a:solidFill>
              </a:rPr>
            </a:br>
            <a:r>
              <a:rPr lang="it-IT" sz="4000">
                <a:solidFill>
                  <a:schemeClr val="accent2"/>
                </a:solidFill>
              </a:rPr>
              <a:t>Task 4 – Developing training material</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normAutofit/>
          </a:bodyPr>
          <a:lstStyle/>
          <a:p>
            <a:r>
              <a:rPr lang="it-IT" smtClean="0"/>
              <a:t>The two tasks will go hand in hand, not sequential</a:t>
            </a:r>
          </a:p>
          <a:p>
            <a:r>
              <a:rPr lang="it-IT" smtClean="0"/>
              <a:t>Practical creation of material directly based on input</a:t>
            </a:r>
          </a:p>
          <a:p>
            <a:r>
              <a:rPr lang="it-IT" smtClean="0"/>
              <a:t>Need input from EICD as to preferred/needed </a:t>
            </a:r>
            <a:r>
              <a:rPr lang="it-IT" smtClean="0">
                <a:solidFill>
                  <a:srgbClr val="FF0000"/>
                </a:solidFill>
              </a:rPr>
              <a:t>output format</a:t>
            </a:r>
            <a:endParaRPr lang="it-IT">
              <a:solidFill>
                <a:srgbClr val="FF0000"/>
              </a:solidFill>
            </a:endParaRPr>
          </a:p>
        </p:txBody>
      </p:sp>
    </p:spTree>
    <p:extLst>
      <p:ext uri="{BB962C8B-B14F-4D97-AF65-F5344CB8AC3E}">
        <p14:creationId xmlns:p14="http://schemas.microsoft.com/office/powerpoint/2010/main" val="1540872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3 – Developing evaluation tools</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dirty="0" err="1" smtClean="0"/>
              <a:t>Materials</a:t>
            </a:r>
            <a:r>
              <a:rPr lang="it-IT" dirty="0" smtClean="0"/>
              <a:t> </a:t>
            </a:r>
            <a:r>
              <a:rPr lang="it-IT" dirty="0" err="1" smtClean="0"/>
              <a:t>prepared</a:t>
            </a:r>
            <a:r>
              <a:rPr lang="it-IT" dirty="0" smtClean="0"/>
              <a:t> by EICD</a:t>
            </a:r>
          </a:p>
          <a:p>
            <a:r>
              <a:rPr lang="it-IT" dirty="0" err="1" smtClean="0"/>
              <a:t>Results</a:t>
            </a:r>
            <a:r>
              <a:rPr lang="it-IT" dirty="0" smtClean="0"/>
              <a:t> </a:t>
            </a:r>
            <a:r>
              <a:rPr lang="it-IT" dirty="0" err="1" smtClean="0"/>
              <a:t>analysed</a:t>
            </a:r>
            <a:r>
              <a:rPr lang="it-IT" dirty="0" smtClean="0"/>
              <a:t> by </a:t>
            </a:r>
            <a:r>
              <a:rPr lang="it-IT" dirty="0" err="1" smtClean="0"/>
              <a:t>universities</a:t>
            </a:r>
            <a:endParaRPr lang="it-IT" dirty="0"/>
          </a:p>
        </p:txBody>
      </p:sp>
    </p:spTree>
    <p:extLst>
      <p:ext uri="{BB962C8B-B14F-4D97-AF65-F5344CB8AC3E}">
        <p14:creationId xmlns:p14="http://schemas.microsoft.com/office/powerpoint/2010/main" val="24101226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Task 5+6 – Evaluation and refinement of training material</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Based on the tools from Task 3, evaluation results will be analysed and training material revised</a:t>
            </a:r>
            <a:endParaRPr lang="it-IT"/>
          </a:p>
        </p:txBody>
      </p:sp>
    </p:spTree>
    <p:extLst>
      <p:ext uri="{BB962C8B-B14F-4D97-AF65-F5344CB8AC3E}">
        <p14:creationId xmlns:p14="http://schemas.microsoft.com/office/powerpoint/2010/main" val="8288743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Results</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Frame to all results – Action plan for e-learning development</a:t>
            </a:r>
          </a:p>
          <a:p>
            <a:r>
              <a:rPr lang="it-IT" smtClean="0"/>
              <a:t>Most important – Tested and refined training material</a:t>
            </a:r>
            <a:r>
              <a:rPr lang="it-IT"/>
              <a:t> </a:t>
            </a:r>
            <a:r>
              <a:rPr lang="it-IT" smtClean="0"/>
              <a:t>(an initial version is also required as a step)</a:t>
            </a:r>
          </a:p>
          <a:p>
            <a:r>
              <a:rPr lang="it-IT" smtClean="0"/>
              <a:t>Side result –Evaluation report</a:t>
            </a:r>
          </a:p>
        </p:txBody>
      </p:sp>
    </p:spTree>
    <p:extLst>
      <p:ext uri="{BB962C8B-B14F-4D97-AF65-F5344CB8AC3E}">
        <p14:creationId xmlns:p14="http://schemas.microsoft.com/office/powerpoint/2010/main" val="1803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smtClean="0">
                <a:solidFill>
                  <a:schemeClr val="accent2"/>
                </a:solidFill>
              </a:rPr>
              <a:t>Open points</a:t>
            </a:r>
            <a:endParaRPr lang="it-IT" sz="4000" dirty="0">
              <a:solidFill>
                <a:schemeClr val="accent2"/>
              </a:solidFill>
            </a:endParaRP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p:txBody>
          <a:bodyPr/>
          <a:lstStyle/>
          <a:p>
            <a:r>
              <a:rPr lang="it-IT" smtClean="0"/>
              <a:t>How </a:t>
            </a:r>
            <a:r>
              <a:rPr lang="it-IT" smtClean="0"/>
              <a:t>to coordinate with EICD in order to assure feasibility of e-learning based on developed training material</a:t>
            </a:r>
          </a:p>
          <a:p>
            <a:r>
              <a:rPr lang="it-IT" smtClean="0"/>
              <a:t>How to create common look&amp;feel for filmed </a:t>
            </a:r>
            <a:r>
              <a:rPr lang="it-IT" smtClean="0"/>
              <a:t>material</a:t>
            </a:r>
            <a:endParaRPr lang="it-IT" smtClean="0"/>
          </a:p>
        </p:txBody>
      </p:sp>
    </p:spTree>
    <p:extLst>
      <p:ext uri="{BB962C8B-B14F-4D97-AF65-F5344CB8AC3E}">
        <p14:creationId xmlns:p14="http://schemas.microsoft.com/office/powerpoint/2010/main" val="771078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Sfaccettatura">
  <a:themeElements>
    <a:clrScheme name="Sfaccettatur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352</Words>
  <Application>Microsoft Office PowerPoint</Application>
  <PresentationFormat>Breitbild</PresentationFormat>
  <Paragraphs>44</Paragraphs>
  <Slides>9</Slides>
  <Notes>0</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9</vt:i4>
      </vt:variant>
    </vt:vector>
  </HeadingPairs>
  <TitlesOfParts>
    <vt:vector size="13" baseType="lpstr">
      <vt:lpstr>Arial</vt:lpstr>
      <vt:lpstr>Trebuchet MS</vt:lpstr>
      <vt:lpstr>Wingdings 3</vt:lpstr>
      <vt:lpstr>Sfaccettatura</vt:lpstr>
      <vt:lpstr>SAFETY   Simulation Approach For Education and Training in emergencY</vt:lpstr>
      <vt:lpstr>Intermediate step between BoK and e-learning course</vt:lpstr>
      <vt:lpstr>Task 1 – Preparing course, defining  pedagogical criteria</vt:lpstr>
      <vt:lpstr>Task 2 – Design of e-learning course</vt:lpstr>
      <vt:lpstr>Task 2 – Design of e-learning course Task 4 – Developing training material</vt:lpstr>
      <vt:lpstr>Task 3 – Developing evaluation tools</vt:lpstr>
      <vt:lpstr>Task 5+6 – Evaluation and refinement of training material</vt:lpstr>
      <vt:lpstr>Results</vt:lpstr>
      <vt:lpstr>Open points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SPRINT4.0</dc:title>
  <dc:creator>Alessandro</dc:creator>
  <cp:lastModifiedBy>Marc Lazarovici</cp:lastModifiedBy>
  <cp:revision>29</cp:revision>
  <dcterms:created xsi:type="dcterms:W3CDTF">2017-09-28T10:15:40Z</dcterms:created>
  <dcterms:modified xsi:type="dcterms:W3CDTF">2021-07-20T14:11:32Z</dcterms:modified>
</cp:coreProperties>
</file>