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sldIdLst>
    <p:sldId id="256" r:id="rId2"/>
    <p:sldId id="257" r:id="rId3"/>
    <p:sldId id="261" r:id="rId4"/>
    <p:sldId id="262" r:id="rId5"/>
    <p:sldId id="263" r:id="rId6"/>
    <p:sldId id="264" r:id="rId7"/>
    <p:sldId id="265" r:id="rId8"/>
    <p:sldId id="259" r:id="rId9"/>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5CA4"/>
    <a:srgbClr val="4B4846"/>
    <a:srgbClr val="5C5B5B"/>
  </p:clrMru>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2853"/>
    <p:restoredTop sz="94674"/>
  </p:normalViewPr>
  <p:slideViewPr>
    <p:cSldViewPr snapToGrid="0" snapToObjects="1">
      <p:cViewPr>
        <p:scale>
          <a:sx n="75" d="100"/>
          <a:sy n="75" d="100"/>
        </p:scale>
        <p:origin x="-630" y="-7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tonio Scrocco" userId="9547d7eb38838055" providerId="LiveId" clId="{2C6F1534-C0FC-48F8-AFFC-3C8DA23608DE}"/>
    <pc:docChg chg="modSld">
      <pc:chgData name="Antonio Scrocco" userId="9547d7eb38838055" providerId="LiveId" clId="{2C6F1534-C0FC-48F8-AFFC-3C8DA23608DE}" dt="2021-01-18T18:03:57.640" v="12" actId="1076"/>
      <pc:docMkLst>
        <pc:docMk/>
      </pc:docMkLst>
      <pc:sldChg chg="modSp mod">
        <pc:chgData name="Antonio Scrocco" userId="9547d7eb38838055" providerId="LiveId" clId="{2C6F1534-C0FC-48F8-AFFC-3C8DA23608DE}" dt="2021-01-18T18:03:57.640" v="12" actId="1076"/>
        <pc:sldMkLst>
          <pc:docMk/>
          <pc:sldMk cId="1491733506" sldId="256"/>
        </pc:sldMkLst>
        <pc:spChg chg="mod">
          <ac:chgData name="Antonio Scrocco" userId="9547d7eb38838055" providerId="LiveId" clId="{2C6F1534-C0FC-48F8-AFFC-3C8DA23608DE}" dt="2021-01-18T18:03:50.710" v="11" actId="123"/>
          <ac:spMkLst>
            <pc:docMk/>
            <pc:sldMk cId="1491733506" sldId="256"/>
            <ac:spMk id="21" creationId="{870EAD64-3C68-9E4C-8CBF-5BAC4CBC6C5C}"/>
          </ac:spMkLst>
        </pc:spChg>
        <pc:picChg chg="mod">
          <ac:chgData name="Antonio Scrocco" userId="9547d7eb38838055" providerId="LiveId" clId="{2C6F1534-C0FC-48F8-AFFC-3C8DA23608DE}" dt="2021-01-18T18:03:57.640" v="12" actId="1076"/>
          <ac:picMkLst>
            <pc:docMk/>
            <pc:sldMk cId="1491733506" sldId="256"/>
            <ac:picMk id="23" creationId="{BCAED527-EC14-1D41-96AB-3B172A5D041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2C359C-C452-7249-9D8F-298B50ACE905}" type="datetimeFigureOut">
              <a:rPr lang="it-IT" smtClean="0"/>
              <a:pPr/>
              <a:t>21/01/2021</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077CBF-922D-9A40-A155-5C6E4B2548C9}" type="slidenum">
              <a:rPr lang="it-IT" smtClean="0"/>
              <a:pPr/>
              <a:t>‹N›</a:t>
            </a:fld>
            <a:endParaRPr lang="it-IT"/>
          </a:p>
        </p:txBody>
      </p:sp>
    </p:spTree>
    <p:extLst>
      <p:ext uri="{BB962C8B-B14F-4D97-AF65-F5344CB8AC3E}">
        <p14:creationId xmlns="" xmlns:p14="http://schemas.microsoft.com/office/powerpoint/2010/main" val="29938817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C8077CBF-922D-9A40-A155-5C6E4B2548C9}" type="slidenum">
              <a:rPr lang="it-IT" smtClean="0"/>
              <a:pPr/>
              <a:t>1</a:t>
            </a:fld>
            <a:endParaRPr lang="it-IT"/>
          </a:p>
        </p:txBody>
      </p:sp>
    </p:spTree>
    <p:extLst>
      <p:ext uri="{BB962C8B-B14F-4D97-AF65-F5344CB8AC3E}">
        <p14:creationId xmlns="" xmlns:p14="http://schemas.microsoft.com/office/powerpoint/2010/main" val="3927044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C8077CBF-922D-9A40-A155-5C6E4B2548C9}" type="slidenum">
              <a:rPr lang="it-IT" smtClean="0"/>
              <a:pPr/>
              <a:t>2</a:t>
            </a:fld>
            <a:endParaRPr lang="it-IT"/>
          </a:p>
        </p:txBody>
      </p:sp>
    </p:spTree>
    <p:extLst>
      <p:ext uri="{BB962C8B-B14F-4D97-AF65-F5344CB8AC3E}">
        <p14:creationId xmlns="" xmlns:p14="http://schemas.microsoft.com/office/powerpoint/2010/main" val="16812480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C8077CBF-922D-9A40-A155-5C6E4B2548C9}" type="slidenum">
              <a:rPr lang="it-IT" smtClean="0"/>
              <a:pPr/>
              <a:t>3</a:t>
            </a:fld>
            <a:endParaRPr lang="it-IT"/>
          </a:p>
        </p:txBody>
      </p:sp>
    </p:spTree>
    <p:extLst>
      <p:ext uri="{BB962C8B-B14F-4D97-AF65-F5344CB8AC3E}">
        <p14:creationId xmlns="" xmlns:p14="http://schemas.microsoft.com/office/powerpoint/2010/main" val="16812480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C8077CBF-922D-9A40-A155-5C6E4B2548C9}" type="slidenum">
              <a:rPr lang="it-IT" smtClean="0"/>
              <a:pPr/>
              <a:t>4</a:t>
            </a:fld>
            <a:endParaRPr lang="it-IT"/>
          </a:p>
        </p:txBody>
      </p:sp>
    </p:spTree>
    <p:extLst>
      <p:ext uri="{BB962C8B-B14F-4D97-AF65-F5344CB8AC3E}">
        <p14:creationId xmlns="" xmlns:p14="http://schemas.microsoft.com/office/powerpoint/2010/main" val="16812480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C8077CBF-922D-9A40-A155-5C6E4B2548C9}" type="slidenum">
              <a:rPr lang="it-IT" smtClean="0"/>
              <a:pPr/>
              <a:t>5</a:t>
            </a:fld>
            <a:endParaRPr lang="it-IT"/>
          </a:p>
        </p:txBody>
      </p:sp>
    </p:spTree>
    <p:extLst>
      <p:ext uri="{BB962C8B-B14F-4D97-AF65-F5344CB8AC3E}">
        <p14:creationId xmlns="" xmlns:p14="http://schemas.microsoft.com/office/powerpoint/2010/main" val="16812480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C8077CBF-922D-9A40-A155-5C6E4B2548C9}" type="slidenum">
              <a:rPr lang="it-IT" smtClean="0"/>
              <a:pPr/>
              <a:t>6</a:t>
            </a:fld>
            <a:endParaRPr lang="it-IT"/>
          </a:p>
        </p:txBody>
      </p:sp>
    </p:spTree>
    <p:extLst>
      <p:ext uri="{BB962C8B-B14F-4D97-AF65-F5344CB8AC3E}">
        <p14:creationId xmlns="" xmlns:p14="http://schemas.microsoft.com/office/powerpoint/2010/main" val="16812480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C8077CBF-922D-9A40-A155-5C6E4B2548C9}" type="slidenum">
              <a:rPr lang="it-IT" smtClean="0"/>
              <a:pPr/>
              <a:t>7</a:t>
            </a:fld>
            <a:endParaRPr lang="it-IT"/>
          </a:p>
        </p:txBody>
      </p:sp>
    </p:spTree>
    <p:extLst>
      <p:ext uri="{BB962C8B-B14F-4D97-AF65-F5344CB8AC3E}">
        <p14:creationId xmlns="" xmlns:p14="http://schemas.microsoft.com/office/powerpoint/2010/main" val="1681248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C8077CBF-922D-9A40-A155-5C6E4B2548C9}" type="slidenum">
              <a:rPr lang="it-IT" smtClean="0"/>
              <a:pPr/>
              <a:t>8</a:t>
            </a:fld>
            <a:endParaRPr lang="it-IT"/>
          </a:p>
        </p:txBody>
      </p:sp>
    </p:spTree>
    <p:extLst>
      <p:ext uri="{BB962C8B-B14F-4D97-AF65-F5344CB8AC3E}">
        <p14:creationId xmlns="" xmlns:p14="http://schemas.microsoft.com/office/powerpoint/2010/main" val="11047421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D0270D03-3C51-3547-A6AA-2C2D2F0A213F}"/>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 xmlns:a16="http://schemas.microsoft.com/office/drawing/2014/main" id="{BCAAB41C-AAB7-2B47-8D95-C1E85D1C012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 xmlns:a16="http://schemas.microsoft.com/office/drawing/2014/main" id="{126FBAC2-335E-114F-8AA3-3648E7DB52D8}"/>
              </a:ext>
            </a:extLst>
          </p:cNvPr>
          <p:cNvSpPr>
            <a:spLocks noGrp="1"/>
          </p:cNvSpPr>
          <p:nvPr>
            <p:ph type="dt" sz="half" idx="10"/>
          </p:nvPr>
        </p:nvSpPr>
        <p:spPr/>
        <p:txBody>
          <a:bodyPr/>
          <a:lstStyle/>
          <a:p>
            <a:fld id="{73D77061-86BA-8D4A-8EE2-35FA001A315C}" type="datetimeFigureOut">
              <a:rPr lang="it-IT" smtClean="0"/>
              <a:pPr/>
              <a:t>21/01/2021</a:t>
            </a:fld>
            <a:endParaRPr lang="it-IT"/>
          </a:p>
        </p:txBody>
      </p:sp>
      <p:sp>
        <p:nvSpPr>
          <p:cNvPr id="5" name="Segnaposto piè di pagina 4">
            <a:extLst>
              <a:ext uri="{FF2B5EF4-FFF2-40B4-BE49-F238E27FC236}">
                <a16:creationId xmlns="" xmlns:a16="http://schemas.microsoft.com/office/drawing/2014/main" id="{5006B91E-81D7-0540-809C-302667708BF3}"/>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 xmlns:a16="http://schemas.microsoft.com/office/drawing/2014/main" id="{545CA99B-08C5-B448-B469-C2E75DB81C9B}"/>
              </a:ext>
            </a:extLst>
          </p:cNvPr>
          <p:cNvSpPr>
            <a:spLocks noGrp="1"/>
          </p:cNvSpPr>
          <p:nvPr>
            <p:ph type="sldNum" sz="quarter" idx="12"/>
          </p:nvPr>
        </p:nvSpPr>
        <p:spPr/>
        <p:txBody>
          <a:bodyPr/>
          <a:lstStyle/>
          <a:p>
            <a:fld id="{531EE71A-0627-284C-8444-DB3FFF255542}" type="slidenum">
              <a:rPr lang="it-IT" smtClean="0"/>
              <a:pPr/>
              <a:t>‹N›</a:t>
            </a:fld>
            <a:endParaRPr lang="it-IT"/>
          </a:p>
        </p:txBody>
      </p:sp>
    </p:spTree>
    <p:extLst>
      <p:ext uri="{BB962C8B-B14F-4D97-AF65-F5344CB8AC3E}">
        <p14:creationId xmlns="" xmlns:p14="http://schemas.microsoft.com/office/powerpoint/2010/main" val="35476526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D3F69503-E4D6-AB47-82D2-4C8D15DBAE44}"/>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 xmlns:a16="http://schemas.microsoft.com/office/drawing/2014/main" id="{DD3FB90E-0F22-D840-A36D-1B1A61076A22}"/>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 xmlns:a16="http://schemas.microsoft.com/office/drawing/2014/main" id="{9B32017F-58D5-DC47-B05D-27D9760C43CD}"/>
              </a:ext>
            </a:extLst>
          </p:cNvPr>
          <p:cNvSpPr>
            <a:spLocks noGrp="1"/>
          </p:cNvSpPr>
          <p:nvPr>
            <p:ph type="dt" sz="half" idx="10"/>
          </p:nvPr>
        </p:nvSpPr>
        <p:spPr/>
        <p:txBody>
          <a:bodyPr/>
          <a:lstStyle/>
          <a:p>
            <a:fld id="{73D77061-86BA-8D4A-8EE2-35FA001A315C}" type="datetimeFigureOut">
              <a:rPr lang="it-IT" smtClean="0"/>
              <a:pPr/>
              <a:t>21/01/2021</a:t>
            </a:fld>
            <a:endParaRPr lang="it-IT"/>
          </a:p>
        </p:txBody>
      </p:sp>
      <p:sp>
        <p:nvSpPr>
          <p:cNvPr id="5" name="Segnaposto piè di pagina 4">
            <a:extLst>
              <a:ext uri="{FF2B5EF4-FFF2-40B4-BE49-F238E27FC236}">
                <a16:creationId xmlns="" xmlns:a16="http://schemas.microsoft.com/office/drawing/2014/main" id="{29F6FC05-E69C-2340-B863-2F87D876B685}"/>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 xmlns:a16="http://schemas.microsoft.com/office/drawing/2014/main" id="{58C7F8AD-2E5E-594F-BAA6-32127A8A16A6}"/>
              </a:ext>
            </a:extLst>
          </p:cNvPr>
          <p:cNvSpPr>
            <a:spLocks noGrp="1"/>
          </p:cNvSpPr>
          <p:nvPr>
            <p:ph type="sldNum" sz="quarter" idx="12"/>
          </p:nvPr>
        </p:nvSpPr>
        <p:spPr/>
        <p:txBody>
          <a:bodyPr/>
          <a:lstStyle/>
          <a:p>
            <a:fld id="{531EE71A-0627-284C-8444-DB3FFF255542}" type="slidenum">
              <a:rPr lang="it-IT" smtClean="0"/>
              <a:pPr/>
              <a:t>‹N›</a:t>
            </a:fld>
            <a:endParaRPr lang="it-IT"/>
          </a:p>
        </p:txBody>
      </p:sp>
    </p:spTree>
    <p:extLst>
      <p:ext uri="{BB962C8B-B14F-4D97-AF65-F5344CB8AC3E}">
        <p14:creationId xmlns="" xmlns:p14="http://schemas.microsoft.com/office/powerpoint/2010/main" val="1541195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1A7BCB9C-B65C-C44F-9152-E492BE62BEE3}"/>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 xmlns:a16="http://schemas.microsoft.com/office/drawing/2014/main" id="{D95EF05D-4837-1547-8F52-27300940C4F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 xmlns:a16="http://schemas.microsoft.com/office/drawing/2014/main" id="{7345F8DB-F727-214F-9DFC-D1174023BD32}"/>
              </a:ext>
            </a:extLst>
          </p:cNvPr>
          <p:cNvSpPr>
            <a:spLocks noGrp="1"/>
          </p:cNvSpPr>
          <p:nvPr>
            <p:ph type="dt" sz="half" idx="10"/>
          </p:nvPr>
        </p:nvSpPr>
        <p:spPr/>
        <p:txBody>
          <a:bodyPr/>
          <a:lstStyle/>
          <a:p>
            <a:fld id="{73D77061-86BA-8D4A-8EE2-35FA001A315C}" type="datetimeFigureOut">
              <a:rPr lang="it-IT" smtClean="0"/>
              <a:pPr/>
              <a:t>21/01/2021</a:t>
            </a:fld>
            <a:endParaRPr lang="it-IT"/>
          </a:p>
        </p:txBody>
      </p:sp>
      <p:sp>
        <p:nvSpPr>
          <p:cNvPr id="5" name="Segnaposto piè di pagina 4">
            <a:extLst>
              <a:ext uri="{FF2B5EF4-FFF2-40B4-BE49-F238E27FC236}">
                <a16:creationId xmlns="" xmlns:a16="http://schemas.microsoft.com/office/drawing/2014/main" id="{E58D065E-0F6D-7544-A8CF-896737D539D2}"/>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 xmlns:a16="http://schemas.microsoft.com/office/drawing/2014/main" id="{31897807-C201-F948-8013-90A3D969DC26}"/>
              </a:ext>
            </a:extLst>
          </p:cNvPr>
          <p:cNvSpPr>
            <a:spLocks noGrp="1"/>
          </p:cNvSpPr>
          <p:nvPr>
            <p:ph type="sldNum" sz="quarter" idx="12"/>
          </p:nvPr>
        </p:nvSpPr>
        <p:spPr/>
        <p:txBody>
          <a:bodyPr/>
          <a:lstStyle/>
          <a:p>
            <a:fld id="{531EE71A-0627-284C-8444-DB3FFF255542}" type="slidenum">
              <a:rPr lang="it-IT" smtClean="0"/>
              <a:pPr/>
              <a:t>‹N›</a:t>
            </a:fld>
            <a:endParaRPr lang="it-IT"/>
          </a:p>
        </p:txBody>
      </p:sp>
    </p:spTree>
    <p:extLst>
      <p:ext uri="{BB962C8B-B14F-4D97-AF65-F5344CB8AC3E}">
        <p14:creationId xmlns="" xmlns:p14="http://schemas.microsoft.com/office/powerpoint/2010/main" val="109806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4AD45923-E306-B246-8F7F-5854B2A9E2C5}"/>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 xmlns:a16="http://schemas.microsoft.com/office/drawing/2014/main" id="{17C90C29-7E3D-724B-9612-4665D58DB190}"/>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 xmlns:a16="http://schemas.microsoft.com/office/drawing/2014/main" id="{5330E768-53CC-154C-A2E7-4FD6BE7EA1EA}"/>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 xmlns:a16="http://schemas.microsoft.com/office/drawing/2014/main" id="{44380AD7-99AE-5348-AA33-21FBFAE58F64}"/>
              </a:ext>
            </a:extLst>
          </p:cNvPr>
          <p:cNvSpPr>
            <a:spLocks noGrp="1"/>
          </p:cNvSpPr>
          <p:nvPr>
            <p:ph type="dt" sz="half" idx="10"/>
          </p:nvPr>
        </p:nvSpPr>
        <p:spPr/>
        <p:txBody>
          <a:bodyPr/>
          <a:lstStyle/>
          <a:p>
            <a:fld id="{73D77061-86BA-8D4A-8EE2-35FA001A315C}" type="datetimeFigureOut">
              <a:rPr lang="it-IT" smtClean="0"/>
              <a:pPr/>
              <a:t>21/01/2021</a:t>
            </a:fld>
            <a:endParaRPr lang="it-IT"/>
          </a:p>
        </p:txBody>
      </p:sp>
      <p:sp>
        <p:nvSpPr>
          <p:cNvPr id="6" name="Segnaposto piè di pagina 5">
            <a:extLst>
              <a:ext uri="{FF2B5EF4-FFF2-40B4-BE49-F238E27FC236}">
                <a16:creationId xmlns="" xmlns:a16="http://schemas.microsoft.com/office/drawing/2014/main" id="{F3E855F0-A6E7-AD4A-ADB2-7F7FA4EBDA47}"/>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 xmlns:a16="http://schemas.microsoft.com/office/drawing/2014/main" id="{0D7AE277-BA43-1643-B685-E4BB35C7243A}"/>
              </a:ext>
            </a:extLst>
          </p:cNvPr>
          <p:cNvSpPr>
            <a:spLocks noGrp="1"/>
          </p:cNvSpPr>
          <p:nvPr>
            <p:ph type="sldNum" sz="quarter" idx="12"/>
          </p:nvPr>
        </p:nvSpPr>
        <p:spPr/>
        <p:txBody>
          <a:bodyPr/>
          <a:lstStyle/>
          <a:p>
            <a:fld id="{531EE71A-0627-284C-8444-DB3FFF255542}" type="slidenum">
              <a:rPr lang="it-IT" smtClean="0"/>
              <a:pPr/>
              <a:t>‹N›</a:t>
            </a:fld>
            <a:endParaRPr lang="it-IT"/>
          </a:p>
        </p:txBody>
      </p:sp>
    </p:spTree>
    <p:extLst>
      <p:ext uri="{BB962C8B-B14F-4D97-AF65-F5344CB8AC3E}">
        <p14:creationId xmlns="" xmlns:p14="http://schemas.microsoft.com/office/powerpoint/2010/main" val="809850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38611CEA-CA05-D24C-BB90-BD9AF0365603}"/>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 xmlns:a16="http://schemas.microsoft.com/office/drawing/2014/main" id="{6A5DB47D-4B4A-AF48-A7E5-74D361FC55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 xmlns:a16="http://schemas.microsoft.com/office/drawing/2014/main" id="{1EEB1BAC-E0BE-A942-8045-B3E6AE319212}"/>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 xmlns:a16="http://schemas.microsoft.com/office/drawing/2014/main" id="{D86AA5CE-33E7-584F-BA1C-CF04511313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 xmlns:a16="http://schemas.microsoft.com/office/drawing/2014/main" id="{D40860C8-2547-2A45-B96A-2EDAE518F61B}"/>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 xmlns:a16="http://schemas.microsoft.com/office/drawing/2014/main" id="{2CE5730B-90A8-5144-ADC1-D57EE599F778}"/>
              </a:ext>
            </a:extLst>
          </p:cNvPr>
          <p:cNvSpPr>
            <a:spLocks noGrp="1"/>
          </p:cNvSpPr>
          <p:nvPr>
            <p:ph type="dt" sz="half" idx="10"/>
          </p:nvPr>
        </p:nvSpPr>
        <p:spPr/>
        <p:txBody>
          <a:bodyPr/>
          <a:lstStyle/>
          <a:p>
            <a:fld id="{73D77061-86BA-8D4A-8EE2-35FA001A315C}" type="datetimeFigureOut">
              <a:rPr lang="it-IT" smtClean="0"/>
              <a:pPr/>
              <a:t>21/01/2021</a:t>
            </a:fld>
            <a:endParaRPr lang="it-IT"/>
          </a:p>
        </p:txBody>
      </p:sp>
      <p:sp>
        <p:nvSpPr>
          <p:cNvPr id="8" name="Segnaposto piè di pagina 7">
            <a:extLst>
              <a:ext uri="{FF2B5EF4-FFF2-40B4-BE49-F238E27FC236}">
                <a16:creationId xmlns="" xmlns:a16="http://schemas.microsoft.com/office/drawing/2014/main" id="{553665EC-EF6B-5443-BB96-9C99CF906C91}"/>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 xmlns:a16="http://schemas.microsoft.com/office/drawing/2014/main" id="{742EB742-EE9C-BF46-A70F-F540C1C0CA31}"/>
              </a:ext>
            </a:extLst>
          </p:cNvPr>
          <p:cNvSpPr>
            <a:spLocks noGrp="1"/>
          </p:cNvSpPr>
          <p:nvPr>
            <p:ph type="sldNum" sz="quarter" idx="12"/>
          </p:nvPr>
        </p:nvSpPr>
        <p:spPr/>
        <p:txBody>
          <a:bodyPr/>
          <a:lstStyle/>
          <a:p>
            <a:fld id="{531EE71A-0627-284C-8444-DB3FFF255542}" type="slidenum">
              <a:rPr lang="it-IT" smtClean="0"/>
              <a:pPr/>
              <a:t>‹N›</a:t>
            </a:fld>
            <a:endParaRPr lang="it-IT"/>
          </a:p>
        </p:txBody>
      </p:sp>
    </p:spTree>
    <p:extLst>
      <p:ext uri="{BB962C8B-B14F-4D97-AF65-F5344CB8AC3E}">
        <p14:creationId xmlns="" xmlns:p14="http://schemas.microsoft.com/office/powerpoint/2010/main" val="3786994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9D189547-CF20-CA4E-AC54-68C36ACEF030}"/>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 xmlns:a16="http://schemas.microsoft.com/office/drawing/2014/main" id="{7B0FDF1F-C0F2-4F4B-A175-A8CCBDB2F0D3}"/>
              </a:ext>
            </a:extLst>
          </p:cNvPr>
          <p:cNvSpPr>
            <a:spLocks noGrp="1"/>
          </p:cNvSpPr>
          <p:nvPr>
            <p:ph type="dt" sz="half" idx="10"/>
          </p:nvPr>
        </p:nvSpPr>
        <p:spPr/>
        <p:txBody>
          <a:bodyPr/>
          <a:lstStyle/>
          <a:p>
            <a:fld id="{73D77061-86BA-8D4A-8EE2-35FA001A315C}" type="datetimeFigureOut">
              <a:rPr lang="it-IT" smtClean="0"/>
              <a:pPr/>
              <a:t>21/01/2021</a:t>
            </a:fld>
            <a:endParaRPr lang="it-IT"/>
          </a:p>
        </p:txBody>
      </p:sp>
      <p:sp>
        <p:nvSpPr>
          <p:cNvPr id="4" name="Segnaposto piè di pagina 3">
            <a:extLst>
              <a:ext uri="{FF2B5EF4-FFF2-40B4-BE49-F238E27FC236}">
                <a16:creationId xmlns="" xmlns:a16="http://schemas.microsoft.com/office/drawing/2014/main" id="{B7FF09E8-CA17-0349-BCB9-29C771DE682F}"/>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 xmlns:a16="http://schemas.microsoft.com/office/drawing/2014/main" id="{4B24B661-0362-694B-A803-D48E1E3A2B4B}"/>
              </a:ext>
            </a:extLst>
          </p:cNvPr>
          <p:cNvSpPr>
            <a:spLocks noGrp="1"/>
          </p:cNvSpPr>
          <p:nvPr>
            <p:ph type="sldNum" sz="quarter" idx="12"/>
          </p:nvPr>
        </p:nvSpPr>
        <p:spPr/>
        <p:txBody>
          <a:bodyPr/>
          <a:lstStyle/>
          <a:p>
            <a:fld id="{531EE71A-0627-284C-8444-DB3FFF255542}" type="slidenum">
              <a:rPr lang="it-IT" smtClean="0"/>
              <a:pPr/>
              <a:t>‹N›</a:t>
            </a:fld>
            <a:endParaRPr lang="it-IT"/>
          </a:p>
        </p:txBody>
      </p:sp>
    </p:spTree>
    <p:extLst>
      <p:ext uri="{BB962C8B-B14F-4D97-AF65-F5344CB8AC3E}">
        <p14:creationId xmlns="" xmlns:p14="http://schemas.microsoft.com/office/powerpoint/2010/main" val="1531207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 xmlns:a16="http://schemas.microsoft.com/office/drawing/2014/main" id="{09E3F7D7-DF32-1048-A796-36EA35DE3B1A}"/>
              </a:ext>
            </a:extLst>
          </p:cNvPr>
          <p:cNvSpPr>
            <a:spLocks noGrp="1"/>
          </p:cNvSpPr>
          <p:nvPr>
            <p:ph type="dt" sz="half" idx="10"/>
          </p:nvPr>
        </p:nvSpPr>
        <p:spPr/>
        <p:txBody>
          <a:bodyPr/>
          <a:lstStyle/>
          <a:p>
            <a:fld id="{73D77061-86BA-8D4A-8EE2-35FA001A315C}" type="datetimeFigureOut">
              <a:rPr lang="it-IT" smtClean="0"/>
              <a:pPr/>
              <a:t>21/01/2021</a:t>
            </a:fld>
            <a:endParaRPr lang="it-IT"/>
          </a:p>
        </p:txBody>
      </p:sp>
      <p:sp>
        <p:nvSpPr>
          <p:cNvPr id="3" name="Segnaposto piè di pagina 2">
            <a:extLst>
              <a:ext uri="{FF2B5EF4-FFF2-40B4-BE49-F238E27FC236}">
                <a16:creationId xmlns="" xmlns:a16="http://schemas.microsoft.com/office/drawing/2014/main" id="{91D80ADA-A9CF-8B4B-B623-688974B4C0F8}"/>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 xmlns:a16="http://schemas.microsoft.com/office/drawing/2014/main" id="{8EDF6552-346F-F54F-AD40-79740F5D1EB2}"/>
              </a:ext>
            </a:extLst>
          </p:cNvPr>
          <p:cNvSpPr>
            <a:spLocks noGrp="1"/>
          </p:cNvSpPr>
          <p:nvPr>
            <p:ph type="sldNum" sz="quarter" idx="12"/>
          </p:nvPr>
        </p:nvSpPr>
        <p:spPr/>
        <p:txBody>
          <a:bodyPr/>
          <a:lstStyle/>
          <a:p>
            <a:fld id="{531EE71A-0627-284C-8444-DB3FFF255542}" type="slidenum">
              <a:rPr lang="it-IT" smtClean="0"/>
              <a:pPr/>
              <a:t>‹N›</a:t>
            </a:fld>
            <a:endParaRPr lang="it-IT"/>
          </a:p>
        </p:txBody>
      </p:sp>
    </p:spTree>
    <p:extLst>
      <p:ext uri="{BB962C8B-B14F-4D97-AF65-F5344CB8AC3E}">
        <p14:creationId xmlns="" xmlns:p14="http://schemas.microsoft.com/office/powerpoint/2010/main" val="3419686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74BC112D-406E-5346-B6E7-7E516F6F0724}"/>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 xmlns:a16="http://schemas.microsoft.com/office/drawing/2014/main" id="{1C26274C-1217-7943-B692-65AB9A7F82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 xmlns:a16="http://schemas.microsoft.com/office/drawing/2014/main" id="{902985D8-EED3-D346-AD5B-19FCA2CA85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 xmlns:a16="http://schemas.microsoft.com/office/drawing/2014/main" id="{F0442EEF-A195-9B44-8378-18D3F15D0A1B}"/>
              </a:ext>
            </a:extLst>
          </p:cNvPr>
          <p:cNvSpPr>
            <a:spLocks noGrp="1"/>
          </p:cNvSpPr>
          <p:nvPr>
            <p:ph type="dt" sz="half" idx="10"/>
          </p:nvPr>
        </p:nvSpPr>
        <p:spPr/>
        <p:txBody>
          <a:bodyPr/>
          <a:lstStyle/>
          <a:p>
            <a:fld id="{73D77061-86BA-8D4A-8EE2-35FA001A315C}" type="datetimeFigureOut">
              <a:rPr lang="it-IT" smtClean="0"/>
              <a:pPr/>
              <a:t>21/01/2021</a:t>
            </a:fld>
            <a:endParaRPr lang="it-IT"/>
          </a:p>
        </p:txBody>
      </p:sp>
      <p:sp>
        <p:nvSpPr>
          <p:cNvPr id="6" name="Segnaposto piè di pagina 5">
            <a:extLst>
              <a:ext uri="{FF2B5EF4-FFF2-40B4-BE49-F238E27FC236}">
                <a16:creationId xmlns="" xmlns:a16="http://schemas.microsoft.com/office/drawing/2014/main" id="{25A58BF2-E936-4748-AE64-EBBA699FF13C}"/>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 xmlns:a16="http://schemas.microsoft.com/office/drawing/2014/main" id="{0FB491A8-6EAC-4A4C-BC71-0D7EC456B632}"/>
              </a:ext>
            </a:extLst>
          </p:cNvPr>
          <p:cNvSpPr>
            <a:spLocks noGrp="1"/>
          </p:cNvSpPr>
          <p:nvPr>
            <p:ph type="sldNum" sz="quarter" idx="12"/>
          </p:nvPr>
        </p:nvSpPr>
        <p:spPr/>
        <p:txBody>
          <a:bodyPr/>
          <a:lstStyle/>
          <a:p>
            <a:fld id="{531EE71A-0627-284C-8444-DB3FFF255542}" type="slidenum">
              <a:rPr lang="it-IT" smtClean="0"/>
              <a:pPr/>
              <a:t>‹N›</a:t>
            </a:fld>
            <a:endParaRPr lang="it-IT"/>
          </a:p>
        </p:txBody>
      </p:sp>
    </p:spTree>
    <p:extLst>
      <p:ext uri="{BB962C8B-B14F-4D97-AF65-F5344CB8AC3E}">
        <p14:creationId xmlns="" xmlns:p14="http://schemas.microsoft.com/office/powerpoint/2010/main" val="26468525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AC891A3A-3A40-C942-B8C2-EF9F75D9FBAF}"/>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 xmlns:a16="http://schemas.microsoft.com/office/drawing/2014/main" id="{30C2C2BF-21A8-4A48-82BD-587F756251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 xmlns:a16="http://schemas.microsoft.com/office/drawing/2014/main" id="{8FE018FF-3AD7-5941-B7D6-833B0B70F3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 xmlns:a16="http://schemas.microsoft.com/office/drawing/2014/main" id="{F2DF9754-6579-BD41-B844-F73D13E9B0DE}"/>
              </a:ext>
            </a:extLst>
          </p:cNvPr>
          <p:cNvSpPr>
            <a:spLocks noGrp="1"/>
          </p:cNvSpPr>
          <p:nvPr>
            <p:ph type="dt" sz="half" idx="10"/>
          </p:nvPr>
        </p:nvSpPr>
        <p:spPr/>
        <p:txBody>
          <a:bodyPr/>
          <a:lstStyle/>
          <a:p>
            <a:fld id="{73D77061-86BA-8D4A-8EE2-35FA001A315C}" type="datetimeFigureOut">
              <a:rPr lang="it-IT" smtClean="0"/>
              <a:pPr/>
              <a:t>21/01/2021</a:t>
            </a:fld>
            <a:endParaRPr lang="it-IT"/>
          </a:p>
        </p:txBody>
      </p:sp>
      <p:sp>
        <p:nvSpPr>
          <p:cNvPr id="6" name="Segnaposto piè di pagina 5">
            <a:extLst>
              <a:ext uri="{FF2B5EF4-FFF2-40B4-BE49-F238E27FC236}">
                <a16:creationId xmlns="" xmlns:a16="http://schemas.microsoft.com/office/drawing/2014/main" id="{2FC054C3-D02D-C341-A759-CC4CA71B0867}"/>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 xmlns:a16="http://schemas.microsoft.com/office/drawing/2014/main" id="{7C885060-E1D7-B348-8107-74A49FD795BB}"/>
              </a:ext>
            </a:extLst>
          </p:cNvPr>
          <p:cNvSpPr>
            <a:spLocks noGrp="1"/>
          </p:cNvSpPr>
          <p:nvPr>
            <p:ph type="sldNum" sz="quarter" idx="12"/>
          </p:nvPr>
        </p:nvSpPr>
        <p:spPr/>
        <p:txBody>
          <a:bodyPr/>
          <a:lstStyle/>
          <a:p>
            <a:fld id="{531EE71A-0627-284C-8444-DB3FFF255542}" type="slidenum">
              <a:rPr lang="it-IT" smtClean="0"/>
              <a:pPr/>
              <a:t>‹N›</a:t>
            </a:fld>
            <a:endParaRPr lang="it-IT"/>
          </a:p>
        </p:txBody>
      </p:sp>
    </p:spTree>
    <p:extLst>
      <p:ext uri="{BB962C8B-B14F-4D97-AF65-F5344CB8AC3E}">
        <p14:creationId xmlns="" xmlns:p14="http://schemas.microsoft.com/office/powerpoint/2010/main" val="768106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 xmlns:a16="http://schemas.microsoft.com/office/drawing/2014/main" id="{4EEBA3C4-6167-4149-BE50-EA5B5589105D}"/>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 xmlns:a16="http://schemas.microsoft.com/office/drawing/2014/main" id="{08DCDDD0-EAC8-994F-9CD7-CECDB164E0DB}"/>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 xmlns:a16="http://schemas.microsoft.com/office/drawing/2014/main" id="{5C32714B-99CB-414A-AA3D-FEE4FAEFA915}"/>
              </a:ext>
            </a:extLst>
          </p:cNvPr>
          <p:cNvSpPr>
            <a:spLocks noGrp="1"/>
          </p:cNvSpPr>
          <p:nvPr>
            <p:ph type="dt" sz="half" idx="10"/>
          </p:nvPr>
        </p:nvSpPr>
        <p:spPr/>
        <p:txBody>
          <a:bodyPr/>
          <a:lstStyle/>
          <a:p>
            <a:fld id="{73D77061-86BA-8D4A-8EE2-35FA001A315C}" type="datetimeFigureOut">
              <a:rPr lang="it-IT" smtClean="0"/>
              <a:pPr/>
              <a:t>21/01/2021</a:t>
            </a:fld>
            <a:endParaRPr lang="it-IT"/>
          </a:p>
        </p:txBody>
      </p:sp>
      <p:sp>
        <p:nvSpPr>
          <p:cNvPr id="5" name="Segnaposto piè di pagina 4">
            <a:extLst>
              <a:ext uri="{FF2B5EF4-FFF2-40B4-BE49-F238E27FC236}">
                <a16:creationId xmlns="" xmlns:a16="http://schemas.microsoft.com/office/drawing/2014/main" id="{CF051ADA-D060-4545-81F6-28F2A692E2CE}"/>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 xmlns:a16="http://schemas.microsoft.com/office/drawing/2014/main" id="{1BA4FD34-D1EF-0445-A614-92D906372CCF}"/>
              </a:ext>
            </a:extLst>
          </p:cNvPr>
          <p:cNvSpPr>
            <a:spLocks noGrp="1"/>
          </p:cNvSpPr>
          <p:nvPr>
            <p:ph type="sldNum" sz="quarter" idx="12"/>
          </p:nvPr>
        </p:nvSpPr>
        <p:spPr/>
        <p:txBody>
          <a:bodyPr/>
          <a:lstStyle/>
          <a:p>
            <a:fld id="{531EE71A-0627-284C-8444-DB3FFF255542}" type="slidenum">
              <a:rPr lang="it-IT" smtClean="0"/>
              <a:pPr/>
              <a:t>‹N›</a:t>
            </a:fld>
            <a:endParaRPr lang="it-IT"/>
          </a:p>
        </p:txBody>
      </p:sp>
    </p:spTree>
    <p:extLst>
      <p:ext uri="{BB962C8B-B14F-4D97-AF65-F5344CB8AC3E}">
        <p14:creationId xmlns="" xmlns:p14="http://schemas.microsoft.com/office/powerpoint/2010/main" val="2632265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 xmlns:a16="http://schemas.microsoft.com/office/drawing/2014/main" id="{4BAEF2D4-BB7F-0F4F-876C-8E8CACA8010E}"/>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 xmlns:a16="http://schemas.microsoft.com/office/drawing/2014/main" id="{19640B6E-65FE-7843-8307-A13A21917FAA}"/>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 xmlns:a16="http://schemas.microsoft.com/office/drawing/2014/main" id="{1239419B-F433-9B44-8BF4-F579FF6F73F6}"/>
              </a:ext>
            </a:extLst>
          </p:cNvPr>
          <p:cNvSpPr>
            <a:spLocks noGrp="1"/>
          </p:cNvSpPr>
          <p:nvPr>
            <p:ph type="dt" sz="half" idx="10"/>
          </p:nvPr>
        </p:nvSpPr>
        <p:spPr/>
        <p:txBody>
          <a:bodyPr/>
          <a:lstStyle/>
          <a:p>
            <a:fld id="{73D77061-86BA-8D4A-8EE2-35FA001A315C}" type="datetimeFigureOut">
              <a:rPr lang="it-IT" smtClean="0"/>
              <a:pPr/>
              <a:t>21/01/2021</a:t>
            </a:fld>
            <a:endParaRPr lang="it-IT"/>
          </a:p>
        </p:txBody>
      </p:sp>
      <p:sp>
        <p:nvSpPr>
          <p:cNvPr id="5" name="Segnaposto piè di pagina 4">
            <a:extLst>
              <a:ext uri="{FF2B5EF4-FFF2-40B4-BE49-F238E27FC236}">
                <a16:creationId xmlns="" xmlns:a16="http://schemas.microsoft.com/office/drawing/2014/main" id="{CE589138-1FDB-4F4D-918B-967B0C1D19A2}"/>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 xmlns:a16="http://schemas.microsoft.com/office/drawing/2014/main" id="{07FF8F05-D8C1-554D-8EC4-8D799544FEC0}"/>
              </a:ext>
            </a:extLst>
          </p:cNvPr>
          <p:cNvSpPr>
            <a:spLocks noGrp="1"/>
          </p:cNvSpPr>
          <p:nvPr>
            <p:ph type="sldNum" sz="quarter" idx="12"/>
          </p:nvPr>
        </p:nvSpPr>
        <p:spPr/>
        <p:txBody>
          <a:bodyPr/>
          <a:lstStyle/>
          <a:p>
            <a:fld id="{531EE71A-0627-284C-8444-DB3FFF255542}" type="slidenum">
              <a:rPr lang="it-IT" smtClean="0"/>
              <a:pPr/>
              <a:t>‹N›</a:t>
            </a:fld>
            <a:endParaRPr lang="it-IT"/>
          </a:p>
        </p:txBody>
      </p:sp>
    </p:spTree>
    <p:extLst>
      <p:ext uri="{BB962C8B-B14F-4D97-AF65-F5344CB8AC3E}">
        <p14:creationId xmlns="" xmlns:p14="http://schemas.microsoft.com/office/powerpoint/2010/main" val="1019769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 xmlns:a16="http://schemas.microsoft.com/office/drawing/2014/main" id="{1A738021-35C9-7F49-8DA8-6E7D8C6258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 xmlns:a16="http://schemas.microsoft.com/office/drawing/2014/main" id="{98DD186C-F51D-0748-BF57-5062EBAEF8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 xmlns:a16="http://schemas.microsoft.com/office/drawing/2014/main" id="{DC32248F-5549-414C-A260-627D8269CD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D77061-86BA-8D4A-8EE2-35FA001A315C}" type="datetimeFigureOut">
              <a:rPr lang="it-IT" smtClean="0"/>
              <a:pPr/>
              <a:t>21/01/2021</a:t>
            </a:fld>
            <a:endParaRPr lang="it-IT"/>
          </a:p>
        </p:txBody>
      </p:sp>
      <p:sp>
        <p:nvSpPr>
          <p:cNvPr id="5" name="Segnaposto piè di pagina 4">
            <a:extLst>
              <a:ext uri="{FF2B5EF4-FFF2-40B4-BE49-F238E27FC236}">
                <a16:creationId xmlns="" xmlns:a16="http://schemas.microsoft.com/office/drawing/2014/main" id="{E4D92702-61FF-7241-B64E-66E4E7DC88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 xmlns:a16="http://schemas.microsoft.com/office/drawing/2014/main" id="{977769CE-80F9-B44E-888C-C1B6E6C994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1EE71A-0627-284C-8444-DB3FFF255542}" type="slidenum">
              <a:rPr lang="it-IT" smtClean="0"/>
              <a:pPr/>
              <a:t>‹N›</a:t>
            </a:fld>
            <a:endParaRPr lang="it-IT"/>
          </a:p>
        </p:txBody>
      </p:sp>
    </p:spTree>
    <p:extLst>
      <p:ext uri="{BB962C8B-B14F-4D97-AF65-F5344CB8AC3E}">
        <p14:creationId xmlns="" xmlns:p14="http://schemas.microsoft.com/office/powerpoint/2010/main" val="28905152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5.jpeg"/><Relationship Id="rId7"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5.png"/><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ttangolo 12">
            <a:extLst>
              <a:ext uri="{FF2B5EF4-FFF2-40B4-BE49-F238E27FC236}">
                <a16:creationId xmlns="" xmlns:a16="http://schemas.microsoft.com/office/drawing/2014/main" id="{DAE6964D-F9AC-F04E-8A9B-7D365A822BAF}"/>
              </a:ext>
            </a:extLst>
          </p:cNvPr>
          <p:cNvSpPr/>
          <p:nvPr/>
        </p:nvSpPr>
        <p:spPr>
          <a:xfrm>
            <a:off x="-71919" y="1422971"/>
            <a:ext cx="12339263" cy="4012058"/>
          </a:xfrm>
          <a:prstGeom prst="rect">
            <a:avLst/>
          </a:prstGeom>
          <a:solidFill>
            <a:srgbClr val="775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4" name="Picture 4" descr="C:\Users\Fedele Colantuono\Downloads\safety-logo01(1).png">
            <a:extLst>
              <a:ext uri="{FF2B5EF4-FFF2-40B4-BE49-F238E27FC236}">
                <a16:creationId xmlns="" xmlns:a16="http://schemas.microsoft.com/office/drawing/2014/main" id="{63CD8F2A-8CF3-0245-B601-CF9515F29CDD}"/>
              </a:ext>
            </a:extLst>
          </p:cNvPr>
          <p:cNvPicPr>
            <a:picLocks noChangeAspect="1" noChangeArrowheads="1"/>
          </p:cNvPicPr>
          <p:nvPr/>
        </p:nvPicPr>
        <p:blipFill>
          <a:blip r:embed="rId3"/>
          <a:srcRect/>
          <a:stretch>
            <a:fillRect/>
          </a:stretch>
        </p:blipFill>
        <p:spPr bwMode="auto">
          <a:xfrm>
            <a:off x="429150" y="0"/>
            <a:ext cx="6070759" cy="1513895"/>
          </a:xfrm>
          <a:prstGeom prst="rect">
            <a:avLst/>
          </a:prstGeom>
          <a:noFill/>
        </p:spPr>
      </p:pic>
      <p:pic>
        <p:nvPicPr>
          <p:cNvPr id="4" name="Immagine 3">
            <a:extLst>
              <a:ext uri="{FF2B5EF4-FFF2-40B4-BE49-F238E27FC236}">
                <a16:creationId xmlns="" xmlns:a16="http://schemas.microsoft.com/office/drawing/2014/main" id="{59839C64-0C66-694B-91BF-13E8F7F16542}"/>
              </a:ext>
            </a:extLst>
          </p:cNvPr>
          <p:cNvPicPr>
            <a:picLocks noChangeAspect="1"/>
          </p:cNvPicPr>
          <p:nvPr/>
        </p:nvPicPr>
        <p:blipFill>
          <a:blip r:embed="rId4"/>
          <a:stretch>
            <a:fillRect/>
          </a:stretch>
        </p:blipFill>
        <p:spPr>
          <a:xfrm>
            <a:off x="4582756" y="1509578"/>
            <a:ext cx="6842873" cy="3882014"/>
          </a:xfrm>
          <a:prstGeom prst="rect">
            <a:avLst/>
          </a:prstGeom>
        </p:spPr>
      </p:pic>
      <p:sp>
        <p:nvSpPr>
          <p:cNvPr id="12" name="Rettangolo 11">
            <a:extLst>
              <a:ext uri="{FF2B5EF4-FFF2-40B4-BE49-F238E27FC236}">
                <a16:creationId xmlns="" xmlns:a16="http://schemas.microsoft.com/office/drawing/2014/main" id="{63A7386A-79F8-EA48-9B65-3BF1A10A9A4B}"/>
              </a:ext>
            </a:extLst>
          </p:cNvPr>
          <p:cNvSpPr/>
          <p:nvPr/>
        </p:nvSpPr>
        <p:spPr>
          <a:xfrm>
            <a:off x="294404" y="1763144"/>
            <a:ext cx="9968947" cy="4216539"/>
          </a:xfrm>
          <a:prstGeom prst="rect">
            <a:avLst/>
          </a:prstGeom>
        </p:spPr>
        <p:txBody>
          <a:bodyPr wrap="square">
            <a:spAutoFit/>
          </a:bodyPr>
          <a:lstStyle/>
          <a:p>
            <a:r>
              <a:rPr lang="en-US" sz="3200" dirty="0" smtClean="0">
                <a:solidFill>
                  <a:schemeClr val="bg1"/>
                </a:solidFill>
                <a:latin typeface="Avenir Light" panose="020B0402020203020204" pitchFamily="34" charset="77"/>
              </a:rPr>
              <a:t>SAFETY – Simulation Approach For Education and Training in </a:t>
            </a:r>
            <a:r>
              <a:rPr lang="en-US" sz="3200" dirty="0" err="1" smtClean="0">
                <a:solidFill>
                  <a:schemeClr val="bg1"/>
                </a:solidFill>
                <a:latin typeface="Avenir Light" panose="020B0402020203020204" pitchFamily="34" charset="77"/>
              </a:rPr>
              <a:t>emergencY</a:t>
            </a:r>
            <a:endParaRPr lang="en-US" dirty="0" smtClean="0">
              <a:solidFill>
                <a:schemeClr val="bg1"/>
              </a:solidFill>
              <a:latin typeface="Avenir Light" panose="020B0402020203020204" pitchFamily="34" charset="77"/>
            </a:endParaRPr>
          </a:p>
          <a:p>
            <a:r>
              <a:rPr lang="en-US" sz="3200" dirty="0" smtClean="0">
                <a:solidFill>
                  <a:schemeClr val="bg1"/>
                </a:solidFill>
                <a:latin typeface="Avenir Light" panose="020B0402020203020204" pitchFamily="34" charset="77"/>
              </a:rPr>
              <a:t> </a:t>
            </a:r>
            <a:endParaRPr lang="en-US" sz="3200" dirty="0" smtClean="0">
              <a:solidFill>
                <a:schemeClr val="bg1"/>
              </a:solidFill>
              <a:latin typeface="Avenir Light" panose="020B0402020203020204" pitchFamily="34" charset="77"/>
            </a:endParaRPr>
          </a:p>
          <a:p>
            <a:pPr algn="ctr"/>
            <a:r>
              <a:rPr lang="en-US" sz="3600" b="1" dirty="0" smtClean="0">
                <a:solidFill>
                  <a:schemeClr val="bg1"/>
                </a:solidFill>
                <a:latin typeface="Avenir Book" panose="02000503020000020003" pitchFamily="2" charset="0"/>
              </a:rPr>
              <a:t> 	</a:t>
            </a:r>
            <a:r>
              <a:rPr lang="en-US" sz="3200" dirty="0" smtClean="0">
                <a:solidFill>
                  <a:schemeClr val="bg1"/>
                </a:solidFill>
                <a:latin typeface="Avenir Light" panose="020B0402020203020204" pitchFamily="34" charset="77"/>
              </a:rPr>
              <a:t>WP2 – Students and Academics needs </a:t>
            </a:r>
          </a:p>
          <a:p>
            <a:pPr algn="ctr"/>
            <a:r>
              <a:rPr lang="en-US" sz="3200" dirty="0" smtClean="0">
                <a:solidFill>
                  <a:schemeClr val="bg1"/>
                </a:solidFill>
                <a:latin typeface="Avenir Light" panose="020B0402020203020204" pitchFamily="34" charset="77"/>
              </a:rPr>
              <a:t>	Action Plan and Questionnaires Presentation</a:t>
            </a:r>
            <a:endParaRPr lang="en-US" sz="3200" dirty="0">
              <a:solidFill>
                <a:schemeClr val="bg1"/>
              </a:solidFill>
              <a:latin typeface="Avenir Light" panose="020B0402020203020204" pitchFamily="34" charset="77"/>
            </a:endParaRPr>
          </a:p>
          <a:p>
            <a:endParaRPr lang="en-US" sz="2400" dirty="0" smtClean="0">
              <a:solidFill>
                <a:schemeClr val="bg1"/>
              </a:solidFill>
              <a:latin typeface="Avenir Book Oblique" panose="02000503020000020003" pitchFamily="2" charset="0"/>
            </a:endParaRPr>
          </a:p>
          <a:p>
            <a:r>
              <a:rPr lang="en-US" sz="2000" dirty="0" smtClean="0">
                <a:solidFill>
                  <a:schemeClr val="bg1"/>
                </a:solidFill>
                <a:latin typeface="Avenir Light" panose="020B0402020203020204" pitchFamily="34" charset="77"/>
              </a:rPr>
              <a:t>WP2 meeting </a:t>
            </a:r>
            <a:r>
              <a:rPr lang="en-US" sz="2000" dirty="0" smtClean="0">
                <a:solidFill>
                  <a:schemeClr val="bg1"/>
                </a:solidFill>
                <a:latin typeface="Avenir Light" panose="020B0402020203020204" pitchFamily="34" charset="77"/>
              </a:rPr>
              <a:t>- </a:t>
            </a:r>
            <a:r>
              <a:rPr lang="en-US" sz="1400" dirty="0" smtClean="0">
                <a:solidFill>
                  <a:schemeClr val="bg1"/>
                </a:solidFill>
                <a:latin typeface="Avenir Light" panose="020B0402020203020204" pitchFamily="34" charset="77"/>
              </a:rPr>
              <a:t>22 </a:t>
            </a:r>
            <a:r>
              <a:rPr lang="en-US" sz="1400" dirty="0" smtClean="0">
                <a:solidFill>
                  <a:schemeClr val="bg1"/>
                </a:solidFill>
                <a:latin typeface="Avenir Light" panose="020B0402020203020204" pitchFamily="34" charset="77"/>
              </a:rPr>
              <a:t>January 2021</a:t>
            </a:r>
          </a:p>
          <a:p>
            <a:r>
              <a:rPr lang="en-US" sz="1400" dirty="0" smtClean="0">
                <a:solidFill>
                  <a:schemeClr val="bg1"/>
                </a:solidFill>
                <a:latin typeface="Avenir Light" panose="020B0402020203020204" pitchFamily="34" charset="77"/>
              </a:rPr>
              <a:t> </a:t>
            </a:r>
            <a:r>
              <a:rPr lang="en-US" sz="1400" dirty="0" err="1" smtClean="0">
                <a:solidFill>
                  <a:schemeClr val="bg1"/>
                </a:solidFill>
                <a:latin typeface="Avenir Light" panose="020B0402020203020204" pitchFamily="34" charset="77"/>
              </a:rPr>
              <a:t>Fedele</a:t>
            </a:r>
            <a:r>
              <a:rPr lang="en-US" sz="1400" dirty="0" smtClean="0">
                <a:solidFill>
                  <a:schemeClr val="bg1"/>
                </a:solidFill>
                <a:latin typeface="Avenir Light" panose="020B0402020203020204" pitchFamily="34" charset="77"/>
              </a:rPr>
              <a:t> </a:t>
            </a:r>
            <a:r>
              <a:rPr lang="en-US" sz="1400" dirty="0" err="1" smtClean="0">
                <a:solidFill>
                  <a:schemeClr val="bg1"/>
                </a:solidFill>
                <a:latin typeface="Avenir Light" panose="020B0402020203020204" pitchFamily="34" charset="77"/>
              </a:rPr>
              <a:t>Colantuono</a:t>
            </a:r>
            <a:r>
              <a:rPr lang="en-US" sz="1400" dirty="0" smtClean="0">
                <a:solidFill>
                  <a:schemeClr val="bg1"/>
                </a:solidFill>
                <a:latin typeface="Avenir Light" panose="020B0402020203020204" pitchFamily="34" charset="77"/>
              </a:rPr>
              <a:t> and Francesco </a:t>
            </a:r>
            <a:r>
              <a:rPr lang="en-US" sz="1400" dirty="0" err="1" smtClean="0">
                <a:solidFill>
                  <a:schemeClr val="bg1"/>
                </a:solidFill>
                <a:latin typeface="Avenir Light" panose="020B0402020203020204" pitchFamily="34" charset="77"/>
              </a:rPr>
              <a:t>Barberio</a:t>
            </a:r>
            <a:endParaRPr lang="en-US" sz="1400" dirty="0" smtClean="0">
              <a:solidFill>
                <a:schemeClr val="bg1"/>
              </a:solidFill>
              <a:latin typeface="Avenir Light" panose="020B0402020203020204" pitchFamily="34" charset="77"/>
            </a:endParaRPr>
          </a:p>
          <a:p>
            <a:r>
              <a:rPr lang="en-US" sz="1400" dirty="0" smtClean="0">
                <a:solidFill>
                  <a:schemeClr val="bg1"/>
                </a:solidFill>
                <a:latin typeface="Avenir Light" panose="020B0402020203020204" pitchFamily="34" charset="77"/>
              </a:rPr>
              <a:t> </a:t>
            </a:r>
            <a:r>
              <a:rPr lang="en-US" sz="1400" dirty="0" smtClean="0">
                <a:solidFill>
                  <a:schemeClr val="bg1"/>
                </a:solidFill>
                <a:latin typeface="Avenir Light" panose="020B0402020203020204" pitchFamily="34" charset="77"/>
              </a:rPr>
              <a:t>University of Foggia, Italy</a:t>
            </a:r>
            <a:endParaRPr lang="it-IT" sz="1400" dirty="0">
              <a:solidFill>
                <a:schemeClr val="bg1"/>
              </a:solidFill>
              <a:latin typeface="Avenir Light" panose="020B0402020203020204" pitchFamily="34" charset="77"/>
            </a:endParaRPr>
          </a:p>
          <a:p>
            <a:endParaRPr lang="it-IT" sz="3200" dirty="0">
              <a:solidFill>
                <a:schemeClr val="bg1"/>
              </a:solidFill>
              <a:latin typeface="Avenir Light" panose="020B0402020203020204" pitchFamily="34" charset="77"/>
            </a:endParaRPr>
          </a:p>
        </p:txBody>
      </p:sp>
      <p:grpSp>
        <p:nvGrpSpPr>
          <p:cNvPr id="20" name="Google Shape;91;p1">
            <a:extLst>
              <a:ext uri="{FF2B5EF4-FFF2-40B4-BE49-F238E27FC236}">
                <a16:creationId xmlns="" xmlns:a16="http://schemas.microsoft.com/office/drawing/2014/main" id="{E0F5F97A-319A-E64D-9B6C-58F4136B1BC8}"/>
              </a:ext>
            </a:extLst>
          </p:cNvPr>
          <p:cNvGrpSpPr/>
          <p:nvPr/>
        </p:nvGrpSpPr>
        <p:grpSpPr>
          <a:xfrm>
            <a:off x="499363" y="5893941"/>
            <a:ext cx="2886388" cy="646290"/>
            <a:chOff x="63500" y="5989560"/>
            <a:chExt cx="2849033" cy="707840"/>
          </a:xfrm>
        </p:grpSpPr>
        <p:sp>
          <p:nvSpPr>
            <p:cNvPr id="21" name="Google Shape;92;p1">
              <a:extLst>
                <a:ext uri="{FF2B5EF4-FFF2-40B4-BE49-F238E27FC236}">
                  <a16:creationId xmlns="" xmlns:a16="http://schemas.microsoft.com/office/drawing/2014/main" id="{870EAD64-3C68-9E4C-8CBF-5BAC4CBC6C5C}"/>
                </a:ext>
              </a:extLst>
            </p:cNvPr>
            <p:cNvSpPr/>
            <p:nvPr/>
          </p:nvSpPr>
          <p:spPr>
            <a:xfrm>
              <a:off x="711200" y="5989560"/>
              <a:ext cx="2201333" cy="707840"/>
            </a:xfrm>
            <a:prstGeom prst="rect">
              <a:avLst/>
            </a:prstGeom>
            <a:noFill/>
            <a:ln>
              <a:noFill/>
            </a:ln>
          </p:spPr>
          <p:txBody>
            <a:bodyPr spcFirstLastPara="1" wrap="square" lIns="91425" tIns="45700" rIns="91425" bIns="45700" anchor="t" anchorCtr="0">
              <a:spAutoFit/>
            </a:bodyPr>
            <a:lstStyle/>
            <a:p>
              <a:pPr algn="just"/>
              <a:r>
                <a:rPr lang="en-US" sz="600" b="0" i="0" u="none" strike="noStrike" baseline="0" dirty="0">
                  <a:solidFill>
                    <a:srgbClr val="000000"/>
                  </a:solidFill>
                  <a:latin typeface="Verdana" panose="020B0604030504040204" pitchFamily="34" charset="0"/>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p>
          </p:txBody>
        </p:sp>
        <p:pic>
          <p:nvPicPr>
            <p:cNvPr id="23" name="Google Shape;93;p1">
              <a:extLst>
                <a:ext uri="{FF2B5EF4-FFF2-40B4-BE49-F238E27FC236}">
                  <a16:creationId xmlns="" xmlns:a16="http://schemas.microsoft.com/office/drawing/2014/main" id="{BCAED527-EC14-1D41-96AB-3B172A5D0413}"/>
                </a:ext>
              </a:extLst>
            </p:cNvPr>
            <p:cNvPicPr preferRelativeResize="0"/>
            <p:nvPr/>
          </p:nvPicPr>
          <p:blipFill rotWithShape="1">
            <a:blip r:embed="rId5">
              <a:alphaModFix/>
            </a:blip>
            <a:srcRect/>
            <a:stretch/>
          </p:blipFill>
          <p:spPr>
            <a:xfrm>
              <a:off x="63500" y="6121229"/>
              <a:ext cx="647700" cy="444500"/>
            </a:xfrm>
            <a:prstGeom prst="rect">
              <a:avLst/>
            </a:prstGeom>
            <a:noFill/>
            <a:ln>
              <a:noFill/>
            </a:ln>
          </p:spPr>
        </p:pic>
      </p:grpSp>
      <p:grpSp>
        <p:nvGrpSpPr>
          <p:cNvPr id="11" name="Gruppo 10">
            <a:extLst>
              <a:ext uri="{FF2B5EF4-FFF2-40B4-BE49-F238E27FC236}">
                <a16:creationId xmlns="" xmlns:a16="http://schemas.microsoft.com/office/drawing/2014/main" id="{B196FD54-25A8-9B4D-83DC-7D8DC0C994AF}"/>
              </a:ext>
            </a:extLst>
          </p:cNvPr>
          <p:cNvGrpSpPr/>
          <p:nvPr/>
        </p:nvGrpSpPr>
        <p:grpSpPr>
          <a:xfrm>
            <a:off x="3761698" y="5893942"/>
            <a:ext cx="821059" cy="776618"/>
            <a:chOff x="4384447" y="5141095"/>
            <a:chExt cx="1297745" cy="1169264"/>
          </a:xfrm>
        </p:grpSpPr>
        <p:sp>
          <p:nvSpPr>
            <p:cNvPr id="9" name="Rettangolo 8">
              <a:extLst>
                <a:ext uri="{FF2B5EF4-FFF2-40B4-BE49-F238E27FC236}">
                  <a16:creationId xmlns="" xmlns:a16="http://schemas.microsoft.com/office/drawing/2014/main" id="{FF9DF5E0-79CF-6048-B0D1-20CF4EC268D8}"/>
                </a:ext>
              </a:extLst>
            </p:cNvPr>
            <p:cNvSpPr/>
            <p:nvPr/>
          </p:nvSpPr>
          <p:spPr>
            <a:xfrm>
              <a:off x="4384447" y="5962822"/>
              <a:ext cx="1297745" cy="347537"/>
            </a:xfrm>
            <a:prstGeom prst="rect">
              <a:avLst/>
            </a:prstGeom>
          </p:spPr>
          <p:txBody>
            <a:bodyPr wrap="none">
              <a:spAutoFit/>
            </a:bodyPr>
            <a:lstStyle/>
            <a:p>
              <a:pPr lvl="0" algn="ctr" defTabSz="457200">
                <a:spcBef>
                  <a:spcPts val="1000"/>
                </a:spcBef>
                <a:buClr>
                  <a:schemeClr val="accent1"/>
                </a:buClr>
                <a:buSzPct val="80000"/>
                <a:defRPr/>
              </a:pPr>
              <a:r>
                <a:rPr lang="it-IT" sz="900" dirty="0">
                  <a:solidFill>
                    <a:srgbClr val="4B4846"/>
                  </a:solidFill>
                  <a:latin typeface="Avenir Book" panose="02000503020000020003" pitchFamily="2" charset="0"/>
                </a:rPr>
                <a:t>Partner logo</a:t>
              </a:r>
            </a:p>
          </p:txBody>
        </p:sp>
        <p:sp>
          <p:nvSpPr>
            <p:cNvPr id="10" name="Ovale 9">
              <a:extLst>
                <a:ext uri="{FF2B5EF4-FFF2-40B4-BE49-F238E27FC236}">
                  <a16:creationId xmlns="" xmlns:a16="http://schemas.microsoft.com/office/drawing/2014/main" id="{EEFE83BA-1591-714C-AA1D-5FC562D98323}"/>
                </a:ext>
              </a:extLst>
            </p:cNvPr>
            <p:cNvSpPr/>
            <p:nvPr/>
          </p:nvSpPr>
          <p:spPr>
            <a:xfrm>
              <a:off x="4579864" y="5141095"/>
              <a:ext cx="821727" cy="821727"/>
            </a:xfrm>
            <a:prstGeom prst="ellipse">
              <a:avLst/>
            </a:prstGeom>
            <a:solidFill>
              <a:srgbClr val="775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grpSp>
      <p:pic>
        <p:nvPicPr>
          <p:cNvPr id="18434" name="Picture 2" descr="LOGO HR: L'UNIFG E (E') LA RICERCA ECCELLENTE"/>
          <p:cNvPicPr>
            <a:picLocks noChangeAspect="1" noChangeArrowheads="1"/>
          </p:cNvPicPr>
          <p:nvPr/>
        </p:nvPicPr>
        <p:blipFill>
          <a:blip r:embed="rId6"/>
          <a:srcRect/>
          <a:stretch>
            <a:fillRect/>
          </a:stretch>
        </p:blipFill>
        <p:spPr bwMode="auto">
          <a:xfrm>
            <a:off x="4405225" y="5832724"/>
            <a:ext cx="1571325" cy="837835"/>
          </a:xfrm>
          <a:prstGeom prst="rect">
            <a:avLst/>
          </a:prstGeom>
          <a:noFill/>
        </p:spPr>
      </p:pic>
      <p:pic>
        <p:nvPicPr>
          <p:cNvPr id="18436" name="Picture 4" descr="https://safetymedsim.eu/wp-content/uploads/2020/12/safety-logos_unifg.png"/>
          <p:cNvPicPr>
            <a:picLocks noChangeAspect="1" noChangeArrowheads="1"/>
          </p:cNvPicPr>
          <p:nvPr/>
        </p:nvPicPr>
        <p:blipFill>
          <a:blip r:embed="rId7"/>
          <a:srcRect/>
          <a:stretch>
            <a:fillRect/>
          </a:stretch>
        </p:blipFill>
        <p:spPr bwMode="auto">
          <a:xfrm>
            <a:off x="3417283" y="5466561"/>
            <a:ext cx="1368000" cy="1368000"/>
          </a:xfrm>
          <a:prstGeom prst="rect">
            <a:avLst/>
          </a:prstGeom>
          <a:noFill/>
        </p:spPr>
      </p:pic>
    </p:spTree>
    <p:extLst>
      <p:ext uri="{BB962C8B-B14F-4D97-AF65-F5344CB8AC3E}">
        <p14:creationId xmlns="" xmlns:p14="http://schemas.microsoft.com/office/powerpoint/2010/main" val="14917335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srcRect/>
          <a:stretch>
            <a:fillRect/>
          </a:stretch>
        </p:blipFill>
        <p:spPr bwMode="auto">
          <a:xfrm>
            <a:off x="1034850" y="926230"/>
            <a:ext cx="2255291" cy="2847922"/>
          </a:xfrm>
          <a:prstGeom prst="rect">
            <a:avLst/>
          </a:prstGeom>
          <a:noFill/>
          <a:ln w="9525">
            <a:noFill/>
            <a:miter lim="800000"/>
            <a:headEnd/>
            <a:tailEnd/>
          </a:ln>
          <a:effectLst/>
        </p:spPr>
      </p:pic>
      <p:pic>
        <p:nvPicPr>
          <p:cNvPr id="9" name="Immagine 8">
            <a:extLst>
              <a:ext uri="{FF2B5EF4-FFF2-40B4-BE49-F238E27FC236}">
                <a16:creationId xmlns="" xmlns:a16="http://schemas.microsoft.com/office/drawing/2014/main" id="{BE93D645-14B1-8543-96F8-B77DF39DC03A}"/>
              </a:ext>
            </a:extLst>
          </p:cNvPr>
          <p:cNvPicPr>
            <a:picLocks noChangeAspect="1"/>
          </p:cNvPicPr>
          <p:nvPr/>
        </p:nvPicPr>
        <p:blipFill>
          <a:blip r:embed="rId4"/>
          <a:stretch>
            <a:fillRect/>
          </a:stretch>
        </p:blipFill>
        <p:spPr>
          <a:xfrm>
            <a:off x="393875" y="6073990"/>
            <a:ext cx="1980163" cy="607177"/>
          </a:xfrm>
          <a:prstGeom prst="rect">
            <a:avLst/>
          </a:prstGeom>
        </p:spPr>
      </p:pic>
      <p:cxnSp>
        <p:nvCxnSpPr>
          <p:cNvPr id="12" name="Connettore 1 11">
            <a:extLst>
              <a:ext uri="{FF2B5EF4-FFF2-40B4-BE49-F238E27FC236}">
                <a16:creationId xmlns="" xmlns:a16="http://schemas.microsoft.com/office/drawing/2014/main" id="{95E97032-7879-1244-A1ED-A40A86533097}"/>
              </a:ext>
            </a:extLst>
          </p:cNvPr>
          <p:cNvCxnSpPr>
            <a:cxnSpLocks/>
          </p:cNvCxnSpPr>
          <p:nvPr/>
        </p:nvCxnSpPr>
        <p:spPr>
          <a:xfrm flipV="1">
            <a:off x="355516" y="5854365"/>
            <a:ext cx="11480968" cy="5700"/>
          </a:xfrm>
          <a:prstGeom prst="line">
            <a:avLst/>
          </a:prstGeom>
          <a:ln w="12700" cmpd="sng">
            <a:solidFill>
              <a:srgbClr val="775CA4"/>
            </a:solidFill>
          </a:ln>
        </p:spPr>
        <p:style>
          <a:lnRef idx="1">
            <a:schemeClr val="accent1"/>
          </a:lnRef>
          <a:fillRef idx="0">
            <a:schemeClr val="accent1"/>
          </a:fillRef>
          <a:effectRef idx="0">
            <a:schemeClr val="accent1"/>
          </a:effectRef>
          <a:fontRef idx="minor">
            <a:schemeClr val="tx1"/>
          </a:fontRef>
        </p:style>
      </p:cxnSp>
      <p:grpSp>
        <p:nvGrpSpPr>
          <p:cNvPr id="14" name="Gruppo 13">
            <a:extLst>
              <a:ext uri="{FF2B5EF4-FFF2-40B4-BE49-F238E27FC236}">
                <a16:creationId xmlns="" xmlns:a16="http://schemas.microsoft.com/office/drawing/2014/main" id="{91475C98-F454-B44D-8C26-000C3C470922}"/>
              </a:ext>
            </a:extLst>
          </p:cNvPr>
          <p:cNvGrpSpPr/>
          <p:nvPr/>
        </p:nvGrpSpPr>
        <p:grpSpPr>
          <a:xfrm>
            <a:off x="3052204" y="5989269"/>
            <a:ext cx="821059" cy="776618"/>
            <a:chOff x="4384447" y="5141095"/>
            <a:chExt cx="1297745" cy="1169264"/>
          </a:xfrm>
        </p:grpSpPr>
        <p:sp>
          <p:nvSpPr>
            <p:cNvPr id="15" name="Rettangolo 14">
              <a:extLst>
                <a:ext uri="{FF2B5EF4-FFF2-40B4-BE49-F238E27FC236}">
                  <a16:creationId xmlns="" xmlns:a16="http://schemas.microsoft.com/office/drawing/2014/main" id="{ABA4F092-7D22-164F-9FC2-9493A7277AFB}"/>
                </a:ext>
              </a:extLst>
            </p:cNvPr>
            <p:cNvSpPr/>
            <p:nvPr/>
          </p:nvSpPr>
          <p:spPr>
            <a:xfrm>
              <a:off x="4384447" y="5962822"/>
              <a:ext cx="1297745" cy="347537"/>
            </a:xfrm>
            <a:prstGeom prst="rect">
              <a:avLst/>
            </a:prstGeom>
          </p:spPr>
          <p:txBody>
            <a:bodyPr wrap="none">
              <a:spAutoFit/>
            </a:bodyPr>
            <a:lstStyle/>
            <a:p>
              <a:pPr lvl="0" algn="ctr" defTabSz="457200">
                <a:spcBef>
                  <a:spcPts val="1000"/>
                </a:spcBef>
                <a:buClr>
                  <a:schemeClr val="accent1"/>
                </a:buClr>
                <a:buSzPct val="80000"/>
                <a:defRPr/>
              </a:pPr>
              <a:r>
                <a:rPr lang="it-IT" sz="900" dirty="0">
                  <a:solidFill>
                    <a:srgbClr val="4B4846"/>
                  </a:solidFill>
                  <a:latin typeface="Avenir Book" panose="02000503020000020003" pitchFamily="2" charset="0"/>
                </a:rPr>
                <a:t>Partner logo</a:t>
              </a:r>
            </a:p>
          </p:txBody>
        </p:sp>
        <p:sp>
          <p:nvSpPr>
            <p:cNvPr id="16" name="Ovale 15">
              <a:extLst>
                <a:ext uri="{FF2B5EF4-FFF2-40B4-BE49-F238E27FC236}">
                  <a16:creationId xmlns="" xmlns:a16="http://schemas.microsoft.com/office/drawing/2014/main" id="{9D792152-8E42-AD46-9999-0FBB5BC80656}"/>
                </a:ext>
              </a:extLst>
            </p:cNvPr>
            <p:cNvSpPr/>
            <p:nvPr/>
          </p:nvSpPr>
          <p:spPr>
            <a:xfrm>
              <a:off x="4579864" y="5141095"/>
              <a:ext cx="821727" cy="821727"/>
            </a:xfrm>
            <a:prstGeom prst="ellipse">
              <a:avLst/>
            </a:prstGeom>
            <a:solidFill>
              <a:srgbClr val="775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grpSp>
      <p:sp>
        <p:nvSpPr>
          <p:cNvPr id="18" name="Rettangolo 17">
            <a:extLst>
              <a:ext uri="{FF2B5EF4-FFF2-40B4-BE49-F238E27FC236}">
                <a16:creationId xmlns="" xmlns:a16="http://schemas.microsoft.com/office/drawing/2014/main" id="{31BB3259-B8B9-8140-AF45-E387F639B024}"/>
              </a:ext>
            </a:extLst>
          </p:cNvPr>
          <p:cNvSpPr/>
          <p:nvPr/>
        </p:nvSpPr>
        <p:spPr>
          <a:xfrm>
            <a:off x="6531591" y="6114023"/>
            <a:ext cx="5660409" cy="589905"/>
          </a:xfrm>
          <a:prstGeom prst="rect">
            <a:avLst/>
          </a:prstGeom>
        </p:spPr>
        <p:txBody>
          <a:bodyPr wrap="square">
            <a:spAutoFit/>
          </a:bodyPr>
          <a:lstStyle/>
          <a:p>
            <a:pPr defTabSz="457200">
              <a:buClr>
                <a:schemeClr val="accent1"/>
              </a:buClr>
              <a:buSzPct val="80000"/>
              <a:defRPr/>
            </a:pPr>
            <a:r>
              <a:rPr lang="en-US" sz="1200" i="1" dirty="0" smtClean="0">
                <a:solidFill>
                  <a:srgbClr val="4B4846"/>
                </a:solidFill>
                <a:latin typeface="Arial" pitchFamily="34" charset="0"/>
                <a:cs typeface="Arial" pitchFamily="34" charset="0"/>
              </a:rPr>
              <a:t>WP2 </a:t>
            </a:r>
            <a:r>
              <a:rPr lang="en-US" sz="1200" i="1" dirty="0" smtClean="0">
                <a:solidFill>
                  <a:srgbClr val="4B4846"/>
                </a:solidFill>
                <a:latin typeface="Arial" pitchFamily="34" charset="0"/>
                <a:cs typeface="Arial" pitchFamily="34" charset="0"/>
              </a:rPr>
              <a:t>meeting,  22-01-2021</a:t>
            </a:r>
            <a:r>
              <a:rPr lang="en-US" sz="1200" i="1" dirty="0" smtClean="0">
                <a:solidFill>
                  <a:srgbClr val="4B4846"/>
                </a:solidFill>
                <a:latin typeface="Arial" pitchFamily="34" charset="0"/>
                <a:cs typeface="Arial" pitchFamily="34" charset="0"/>
              </a:rPr>
              <a:t> </a:t>
            </a:r>
            <a:r>
              <a:rPr lang="en-US" sz="1200" i="1" dirty="0" smtClean="0">
                <a:solidFill>
                  <a:srgbClr val="4B4846"/>
                </a:solidFill>
                <a:latin typeface="Arial" pitchFamily="34" charset="0"/>
                <a:cs typeface="Arial" pitchFamily="34" charset="0"/>
              </a:rPr>
              <a:t>    </a:t>
            </a:r>
            <a:r>
              <a:rPr lang="en-US" sz="1200" i="1" dirty="0" smtClean="0">
                <a:solidFill>
                  <a:srgbClr val="4B4846"/>
                </a:solidFill>
                <a:latin typeface="Arial" pitchFamily="34" charset="0"/>
                <a:cs typeface="Arial" pitchFamily="34" charset="0"/>
              </a:rPr>
              <a:t>                                          </a:t>
            </a:r>
            <a:r>
              <a:rPr lang="en-US" sz="1200" b="1" dirty="0" smtClean="0">
                <a:solidFill>
                  <a:srgbClr val="775CA4"/>
                </a:solidFill>
                <a:latin typeface="Arial" pitchFamily="34" charset="0"/>
                <a:cs typeface="Arial" pitchFamily="34" charset="0"/>
              </a:rPr>
              <a:t>Page </a:t>
            </a:r>
            <a:r>
              <a:rPr lang="en-US" sz="1200" b="1" dirty="0" smtClean="0">
                <a:solidFill>
                  <a:srgbClr val="775CA4"/>
                </a:solidFill>
                <a:latin typeface="Arial" pitchFamily="34" charset="0"/>
                <a:cs typeface="Arial" pitchFamily="34" charset="0"/>
              </a:rPr>
              <a:t>02</a:t>
            </a:r>
            <a:endParaRPr lang="it-IT" sz="1200" dirty="0">
              <a:solidFill>
                <a:srgbClr val="775CA4"/>
              </a:solidFill>
              <a:latin typeface="Arial" pitchFamily="34" charset="0"/>
              <a:cs typeface="Arial" pitchFamily="34" charset="0"/>
            </a:endParaRPr>
          </a:p>
          <a:p>
            <a:pPr lvl="0" algn="ctr" defTabSz="457200">
              <a:spcBef>
                <a:spcPts val="1000"/>
              </a:spcBef>
              <a:buClr>
                <a:schemeClr val="accent1"/>
              </a:buClr>
              <a:buSzPct val="80000"/>
              <a:defRPr/>
            </a:pPr>
            <a:endParaRPr lang="it-IT" sz="1200" i="1" dirty="0">
              <a:solidFill>
                <a:srgbClr val="4B4846"/>
              </a:solidFill>
              <a:latin typeface="Arial" pitchFamily="34" charset="0"/>
              <a:cs typeface="Arial" pitchFamily="34" charset="0"/>
            </a:endParaRPr>
          </a:p>
        </p:txBody>
      </p:sp>
      <p:pic>
        <p:nvPicPr>
          <p:cNvPr id="21" name="Picture 4" descr="https://safetymedsim.eu/wp-content/uploads/2020/12/safety-logos_unifg.png"/>
          <p:cNvPicPr>
            <a:picLocks noChangeAspect="1" noChangeArrowheads="1"/>
          </p:cNvPicPr>
          <p:nvPr/>
        </p:nvPicPr>
        <p:blipFill>
          <a:blip r:embed="rId5"/>
          <a:srcRect/>
          <a:stretch>
            <a:fillRect/>
          </a:stretch>
        </p:blipFill>
        <p:spPr bwMode="auto">
          <a:xfrm>
            <a:off x="2961243" y="5891597"/>
            <a:ext cx="912020" cy="912020"/>
          </a:xfrm>
          <a:prstGeom prst="rect">
            <a:avLst/>
          </a:prstGeom>
          <a:noFill/>
        </p:spPr>
      </p:pic>
      <p:grpSp>
        <p:nvGrpSpPr>
          <p:cNvPr id="30" name="Gruppo 29"/>
          <p:cNvGrpSpPr/>
          <p:nvPr/>
        </p:nvGrpSpPr>
        <p:grpSpPr>
          <a:xfrm>
            <a:off x="3051586" y="1065930"/>
            <a:ext cx="6763813" cy="4609661"/>
            <a:chOff x="808035" y="1136079"/>
            <a:chExt cx="6044915" cy="3866108"/>
          </a:xfrm>
        </p:grpSpPr>
        <p:sp>
          <p:nvSpPr>
            <p:cNvPr id="17" name="Rettangolo 16"/>
            <p:cNvSpPr/>
            <p:nvPr/>
          </p:nvSpPr>
          <p:spPr>
            <a:xfrm>
              <a:off x="904095" y="1679799"/>
              <a:ext cx="5948855" cy="369332"/>
            </a:xfrm>
            <a:prstGeom prst="rect">
              <a:avLst/>
            </a:prstGeom>
            <a:solidFill>
              <a:srgbClr val="775CA4"/>
            </a:solidFill>
          </p:spPr>
          <p:txBody>
            <a:bodyPr wrap="square">
              <a:spAutoFit/>
            </a:bodyPr>
            <a:lstStyle/>
            <a:p>
              <a:r>
                <a:rPr lang="en-US" b="1" dirty="0" smtClean="0">
                  <a:solidFill>
                    <a:schemeClr val="bg1"/>
                  </a:solidFill>
                  <a:latin typeface="Calibri" pitchFamily="34" charset="0"/>
                  <a:ea typeface="Calibri" pitchFamily="34" charset="0"/>
                  <a:cs typeface="Times New Roman" pitchFamily="18" charset="0"/>
                </a:rPr>
                <a:t>Introduction</a:t>
              </a:r>
              <a:endParaRPr lang="it-IT" dirty="0">
                <a:solidFill>
                  <a:schemeClr val="bg1"/>
                </a:solidFill>
              </a:endParaRPr>
            </a:p>
          </p:txBody>
        </p:sp>
        <p:sp>
          <p:nvSpPr>
            <p:cNvPr id="23" name="Rettangolo 22"/>
            <p:cNvSpPr/>
            <p:nvPr/>
          </p:nvSpPr>
          <p:spPr>
            <a:xfrm>
              <a:off x="904095" y="2539793"/>
              <a:ext cx="5948855" cy="369332"/>
            </a:xfrm>
            <a:prstGeom prst="rect">
              <a:avLst/>
            </a:prstGeom>
            <a:solidFill>
              <a:srgbClr val="775CA4"/>
            </a:solidFill>
          </p:spPr>
          <p:txBody>
            <a:bodyPr wrap="square">
              <a:spAutoFit/>
            </a:bodyPr>
            <a:lstStyle/>
            <a:p>
              <a:r>
                <a:rPr lang="en-US" b="1" dirty="0" smtClean="0">
                  <a:solidFill>
                    <a:schemeClr val="bg1"/>
                  </a:solidFill>
                  <a:latin typeface="Calibri" pitchFamily="34" charset="0"/>
                  <a:ea typeface="Calibri" pitchFamily="34" charset="0"/>
                  <a:cs typeface="Times New Roman" pitchFamily="18" charset="0"/>
                </a:rPr>
                <a:t>Target </a:t>
              </a:r>
              <a:r>
                <a:rPr lang="en-US" b="1" dirty="0" smtClean="0">
                  <a:solidFill>
                    <a:schemeClr val="bg1"/>
                  </a:solidFill>
                  <a:latin typeface="Calibri" pitchFamily="34" charset="0"/>
                  <a:ea typeface="Calibri" pitchFamily="34" charset="0"/>
                  <a:cs typeface="Times New Roman" pitchFamily="18" charset="0"/>
                </a:rPr>
                <a:t>groups</a:t>
              </a:r>
              <a:endParaRPr lang="en-US" dirty="0" smtClean="0">
                <a:solidFill>
                  <a:schemeClr val="bg1"/>
                </a:solidFill>
              </a:endParaRPr>
            </a:p>
          </p:txBody>
        </p:sp>
        <p:sp>
          <p:nvSpPr>
            <p:cNvPr id="24" name="Rettangolo 23"/>
            <p:cNvSpPr/>
            <p:nvPr/>
          </p:nvSpPr>
          <p:spPr>
            <a:xfrm>
              <a:off x="904095" y="3359551"/>
              <a:ext cx="5948855" cy="369332"/>
            </a:xfrm>
            <a:prstGeom prst="rect">
              <a:avLst/>
            </a:prstGeom>
            <a:solidFill>
              <a:srgbClr val="775CA4"/>
            </a:solidFill>
          </p:spPr>
          <p:txBody>
            <a:bodyPr wrap="square">
              <a:spAutoFit/>
            </a:bodyPr>
            <a:lstStyle/>
            <a:p>
              <a:r>
                <a:rPr lang="it-IT" b="1" dirty="0" smtClean="0">
                  <a:solidFill>
                    <a:schemeClr val="bg1"/>
                  </a:solidFill>
                  <a:latin typeface="Calibri" pitchFamily="34" charset="0"/>
                  <a:ea typeface="Calibri" pitchFamily="34" charset="0"/>
                  <a:cs typeface="Times New Roman" pitchFamily="18" charset="0"/>
                </a:rPr>
                <a:t>The </a:t>
              </a:r>
              <a:r>
                <a:rPr lang="it-IT" b="1" dirty="0" err="1" smtClean="0">
                  <a:solidFill>
                    <a:schemeClr val="bg1"/>
                  </a:solidFill>
                  <a:latin typeface="Calibri" pitchFamily="34" charset="0"/>
                  <a:ea typeface="Calibri" pitchFamily="34" charset="0"/>
                  <a:cs typeface="Times New Roman" pitchFamily="18" charset="0"/>
                </a:rPr>
                <a:t>questionnaire</a:t>
              </a:r>
              <a:r>
                <a:rPr lang="it-IT" b="1" dirty="0" smtClean="0">
                  <a:solidFill>
                    <a:schemeClr val="bg1"/>
                  </a:solidFill>
                  <a:latin typeface="Calibri" pitchFamily="34" charset="0"/>
                  <a:ea typeface="Calibri" pitchFamily="34" charset="0"/>
                  <a:cs typeface="Times New Roman" pitchFamily="18" charset="0"/>
                </a:rPr>
                <a:t> </a:t>
              </a:r>
              <a:r>
                <a:rPr lang="it-IT" b="1" dirty="0" err="1" smtClean="0">
                  <a:solidFill>
                    <a:schemeClr val="bg1"/>
                  </a:solidFill>
                  <a:latin typeface="Calibri" pitchFamily="34" charset="0"/>
                  <a:ea typeface="Calibri" pitchFamily="34" charset="0"/>
                  <a:cs typeface="Times New Roman" pitchFamily="18" charset="0"/>
                </a:rPr>
                <a:t>structure</a:t>
              </a:r>
              <a:r>
                <a:rPr lang="it-IT" b="1" dirty="0" smtClean="0">
                  <a:solidFill>
                    <a:schemeClr val="bg1"/>
                  </a:solidFill>
                  <a:latin typeface="Calibri" pitchFamily="34" charset="0"/>
                  <a:ea typeface="Calibri" pitchFamily="34" charset="0"/>
                  <a:cs typeface="Times New Roman" pitchFamily="18" charset="0"/>
                </a:rPr>
                <a:t> and </a:t>
              </a:r>
              <a:r>
                <a:rPr lang="it-IT" b="1" dirty="0" smtClean="0">
                  <a:solidFill>
                    <a:schemeClr val="bg1"/>
                  </a:solidFill>
                  <a:latin typeface="Calibri" pitchFamily="34" charset="0"/>
                  <a:ea typeface="Calibri" pitchFamily="34" charset="0"/>
                  <a:cs typeface="Times New Roman" pitchFamily="18" charset="0"/>
                </a:rPr>
                <a:t>layout</a:t>
              </a:r>
              <a:r>
                <a:rPr lang="it-IT" b="1" dirty="0" smtClean="0">
                  <a:solidFill>
                    <a:schemeClr val="bg1"/>
                  </a:solidFill>
                  <a:latin typeface="Calibri" pitchFamily="34" charset="0"/>
                  <a:ea typeface="Calibri" pitchFamily="34" charset="0"/>
                  <a:cs typeface="Times New Roman" pitchFamily="18" charset="0"/>
                </a:rPr>
                <a:t>	</a:t>
              </a:r>
            </a:p>
          </p:txBody>
        </p:sp>
        <p:sp>
          <p:nvSpPr>
            <p:cNvPr id="25" name="Rettangolo 24"/>
            <p:cNvSpPr/>
            <p:nvPr/>
          </p:nvSpPr>
          <p:spPr>
            <a:xfrm>
              <a:off x="904095" y="4196667"/>
              <a:ext cx="5948855" cy="369332"/>
            </a:xfrm>
            <a:prstGeom prst="rect">
              <a:avLst/>
            </a:prstGeom>
            <a:solidFill>
              <a:srgbClr val="775CA4"/>
            </a:solidFill>
          </p:spPr>
          <p:txBody>
            <a:bodyPr wrap="square">
              <a:spAutoFit/>
            </a:bodyPr>
            <a:lstStyle/>
            <a:p>
              <a:pPr lvl="0"/>
              <a:r>
                <a:rPr lang="en-US" dirty="0" smtClean="0">
                  <a:solidFill>
                    <a:schemeClr val="bg1"/>
                  </a:solidFill>
                </a:rPr>
                <a:t>Survey </a:t>
              </a:r>
              <a:r>
                <a:rPr lang="en-US" b="1" dirty="0" smtClean="0">
                  <a:solidFill>
                    <a:schemeClr val="bg1"/>
                  </a:solidFill>
                </a:rPr>
                <a:t>management</a:t>
              </a:r>
              <a:r>
                <a:rPr lang="en-US" dirty="0" smtClean="0">
                  <a:solidFill>
                    <a:schemeClr val="bg1"/>
                  </a:solidFill>
                </a:rPr>
                <a:t> and sampling </a:t>
              </a:r>
              <a:r>
                <a:rPr lang="en-US" dirty="0" smtClean="0">
                  <a:solidFill>
                    <a:schemeClr val="bg1"/>
                  </a:solidFill>
                </a:rPr>
                <a:t>plan</a:t>
              </a:r>
              <a:r>
                <a:rPr lang="en-US" dirty="0" smtClean="0">
                  <a:solidFill>
                    <a:schemeClr val="bg1"/>
                  </a:solidFill>
                </a:rPr>
                <a:t>	</a:t>
              </a:r>
              <a:endParaRPr lang="en-US" dirty="0">
                <a:solidFill>
                  <a:schemeClr val="bg1"/>
                </a:solidFill>
              </a:endParaRPr>
            </a:p>
          </p:txBody>
        </p:sp>
        <p:sp>
          <p:nvSpPr>
            <p:cNvPr id="4097" name="Rectangle 1"/>
            <p:cNvSpPr>
              <a:spLocks noChangeArrowheads="1"/>
            </p:cNvSpPr>
            <p:nvPr/>
          </p:nvSpPr>
          <p:spPr bwMode="auto">
            <a:xfrm>
              <a:off x="808035" y="1136079"/>
              <a:ext cx="5954114" cy="11387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400" b="1" dirty="0" smtClean="0">
                  <a:solidFill>
                    <a:srgbClr val="4B4846"/>
                  </a:solidFill>
                  <a:latin typeface="Calibri" pitchFamily="34" charset="0"/>
                  <a:ea typeface="Calibri" pitchFamily="34" charset="0"/>
                  <a:cs typeface="Times New Roman" pitchFamily="18" charset="0"/>
                </a:rPr>
                <a:t>Contents</a:t>
              </a:r>
              <a:endParaRPr lang="it-IT" sz="2400" b="1" dirty="0" smtClean="0">
                <a:solidFill>
                  <a:srgbClr val="4B4846"/>
                </a:solidFill>
                <a:latin typeface="Calibri"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endParaRPr kumimoji="0" lang="it-IT" sz="1100" b="0" i="0" u="none" strike="noStrike" cap="none" normalizeH="0" baseline="0" dirty="0" smtClean="0">
                <a:ln>
                  <a:noFill/>
                </a:ln>
                <a:solidFill>
                  <a:schemeClr val="tx1"/>
                </a:solidFill>
                <a:effectLst/>
                <a:latin typeface="Arial" pitchFamily="34" charset="0"/>
                <a:cs typeface="Arial" pitchFamily="34" charset="0"/>
              </a:endParaRPr>
            </a:p>
            <a:p>
              <a:pPr lvl="0" eaLnBrk="0" fontAlgn="base" hangingPunct="0">
                <a:spcBef>
                  <a:spcPct val="0"/>
                </a:spcBef>
                <a:spcAft>
                  <a:spcPct val="0"/>
                </a:spcAft>
              </a:pPr>
              <a:r>
                <a:rPr kumimoji="0" lang="en-US" sz="11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lang="en-US" sz="1100" b="1" dirty="0" smtClean="0">
                  <a:latin typeface="Calibri" pitchFamily="34" charset="0"/>
                  <a:ea typeface="Calibri" pitchFamily="34" charset="0"/>
                  <a:cs typeface="Times New Roman" pitchFamily="18" charset="0"/>
                </a:rPr>
                <a:t>	</a:t>
              </a:r>
              <a:r>
                <a:rPr kumimoji="0" lang="en-US" sz="11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endParaRPr kumimoji="0" lang="it-IT" sz="1100" b="0" i="0" u="none" strike="noStrike" cap="none" normalizeH="0" baseline="0" dirty="0" smtClean="0">
                <a:ln>
                  <a:noFill/>
                </a:ln>
                <a:solidFill>
                  <a:schemeClr val="tx1"/>
                </a:solidFill>
                <a:effectLst/>
                <a:latin typeface="Arial" pitchFamily="34" charset="0"/>
                <a:cs typeface="Arial" pitchFamily="34" charset="0"/>
              </a:endParaRPr>
            </a:p>
          </p:txBody>
        </p:sp>
        <p:sp>
          <p:nvSpPr>
            <p:cNvPr id="19" name="Rettangolo 18"/>
            <p:cNvSpPr/>
            <p:nvPr/>
          </p:nvSpPr>
          <p:spPr>
            <a:xfrm>
              <a:off x="898835" y="2100221"/>
              <a:ext cx="5948855" cy="369332"/>
            </a:xfrm>
            <a:prstGeom prst="rect">
              <a:avLst/>
            </a:prstGeom>
            <a:solidFill>
              <a:schemeClr val="bg1"/>
            </a:solidFill>
            <a:ln>
              <a:solidFill>
                <a:srgbClr val="7030A0"/>
              </a:solidFill>
            </a:ln>
          </p:spPr>
          <p:txBody>
            <a:bodyPr wrap="square">
              <a:spAutoFit/>
            </a:bodyPr>
            <a:lstStyle/>
            <a:p>
              <a:pPr lvl="0"/>
              <a:r>
                <a:rPr lang="en-US" b="1" dirty="0" smtClean="0">
                  <a:solidFill>
                    <a:srgbClr val="7030A0"/>
                  </a:solidFill>
                  <a:latin typeface="Calibri" pitchFamily="34" charset="0"/>
                  <a:ea typeface="Calibri" pitchFamily="34" charset="0"/>
                  <a:cs typeface="Times New Roman" pitchFamily="18" charset="0"/>
                </a:rPr>
                <a:t>Key topics of the </a:t>
              </a:r>
              <a:r>
                <a:rPr lang="en-US" b="1" dirty="0" smtClean="0">
                  <a:solidFill>
                    <a:srgbClr val="7030A0"/>
                  </a:solidFill>
                  <a:latin typeface="Calibri" pitchFamily="34" charset="0"/>
                  <a:ea typeface="Calibri" pitchFamily="34" charset="0"/>
                  <a:cs typeface="Times New Roman" pitchFamily="18" charset="0"/>
                </a:rPr>
                <a:t>survey</a:t>
              </a:r>
              <a:endParaRPr lang="en-US" dirty="0" smtClean="0">
                <a:solidFill>
                  <a:srgbClr val="7030A0"/>
                </a:solidFill>
              </a:endParaRPr>
            </a:p>
          </p:txBody>
        </p:sp>
        <p:sp>
          <p:nvSpPr>
            <p:cNvPr id="22" name="Rettangolo 21"/>
            <p:cNvSpPr/>
            <p:nvPr/>
          </p:nvSpPr>
          <p:spPr>
            <a:xfrm>
              <a:off x="898835" y="2944449"/>
              <a:ext cx="5948855" cy="369332"/>
            </a:xfrm>
            <a:prstGeom prst="rect">
              <a:avLst/>
            </a:prstGeom>
            <a:solidFill>
              <a:schemeClr val="bg1"/>
            </a:solidFill>
            <a:ln>
              <a:solidFill>
                <a:srgbClr val="7030A0"/>
              </a:solidFill>
            </a:ln>
          </p:spPr>
          <p:txBody>
            <a:bodyPr wrap="square">
              <a:spAutoFit/>
            </a:bodyPr>
            <a:lstStyle/>
            <a:p>
              <a:r>
                <a:rPr lang="en-US" b="1" dirty="0" smtClean="0">
                  <a:solidFill>
                    <a:srgbClr val="7030A0"/>
                  </a:solidFill>
                  <a:latin typeface="Calibri" pitchFamily="34" charset="0"/>
                  <a:ea typeface="Calibri" pitchFamily="34" charset="0"/>
                  <a:cs typeface="Times New Roman" pitchFamily="18" charset="0"/>
                </a:rPr>
                <a:t>The survey instrument</a:t>
              </a:r>
              <a:endParaRPr lang="it-IT" b="1" dirty="0" smtClean="0">
                <a:solidFill>
                  <a:srgbClr val="7030A0"/>
                </a:solidFill>
                <a:latin typeface="Calibri" pitchFamily="34" charset="0"/>
                <a:ea typeface="Calibri" pitchFamily="34" charset="0"/>
                <a:cs typeface="Times New Roman" pitchFamily="18" charset="0"/>
              </a:endParaRPr>
            </a:p>
          </p:txBody>
        </p:sp>
        <p:sp>
          <p:nvSpPr>
            <p:cNvPr id="28" name="Rettangolo 27"/>
            <p:cNvSpPr/>
            <p:nvPr/>
          </p:nvSpPr>
          <p:spPr>
            <a:xfrm>
              <a:off x="898835" y="3779972"/>
              <a:ext cx="5948855" cy="369332"/>
            </a:xfrm>
            <a:prstGeom prst="rect">
              <a:avLst/>
            </a:prstGeom>
            <a:solidFill>
              <a:schemeClr val="bg1"/>
            </a:solidFill>
            <a:ln>
              <a:solidFill>
                <a:srgbClr val="7030A0"/>
              </a:solidFill>
            </a:ln>
          </p:spPr>
          <p:txBody>
            <a:bodyPr wrap="square">
              <a:spAutoFit/>
            </a:bodyPr>
            <a:lstStyle/>
            <a:p>
              <a:r>
                <a:rPr lang="it-IT" b="1" dirty="0" smtClean="0">
                  <a:solidFill>
                    <a:srgbClr val="7030A0"/>
                  </a:solidFill>
                  <a:latin typeface="Calibri" pitchFamily="34" charset="0"/>
                  <a:ea typeface="Calibri" pitchFamily="34" charset="0"/>
                  <a:cs typeface="Times New Roman" pitchFamily="18" charset="0"/>
                </a:rPr>
                <a:t>Methodologies and statistical </a:t>
              </a:r>
              <a:r>
                <a:rPr lang="it-IT" b="1" dirty="0" smtClean="0">
                  <a:solidFill>
                    <a:srgbClr val="7030A0"/>
                  </a:solidFill>
                  <a:latin typeface="Calibri" pitchFamily="34" charset="0"/>
                  <a:ea typeface="Calibri" pitchFamily="34" charset="0"/>
                  <a:cs typeface="Times New Roman" pitchFamily="18" charset="0"/>
                </a:rPr>
                <a:t>analysis</a:t>
              </a:r>
              <a:r>
                <a:rPr lang="it-IT" b="1" dirty="0" smtClean="0">
                  <a:solidFill>
                    <a:srgbClr val="7030A0"/>
                  </a:solidFill>
                  <a:latin typeface="Calibri" pitchFamily="34" charset="0"/>
                  <a:ea typeface="Calibri" pitchFamily="34" charset="0"/>
                  <a:cs typeface="Times New Roman" pitchFamily="18" charset="0"/>
                </a:rPr>
                <a:t>		</a:t>
              </a:r>
              <a:endParaRPr lang="it-IT" b="1" dirty="0">
                <a:solidFill>
                  <a:srgbClr val="7030A0"/>
                </a:solidFill>
                <a:latin typeface="Calibri" pitchFamily="34" charset="0"/>
                <a:ea typeface="Calibri" pitchFamily="34" charset="0"/>
                <a:cs typeface="Times New Roman" pitchFamily="18" charset="0"/>
              </a:endParaRPr>
            </a:p>
          </p:txBody>
        </p:sp>
        <p:sp>
          <p:nvSpPr>
            <p:cNvPr id="29" name="Rettangolo 28"/>
            <p:cNvSpPr/>
            <p:nvPr/>
          </p:nvSpPr>
          <p:spPr>
            <a:xfrm>
              <a:off x="898835" y="4632855"/>
              <a:ext cx="5948855" cy="369332"/>
            </a:xfrm>
            <a:prstGeom prst="rect">
              <a:avLst/>
            </a:prstGeom>
            <a:solidFill>
              <a:schemeClr val="bg1"/>
            </a:solidFill>
            <a:ln>
              <a:solidFill>
                <a:srgbClr val="7030A0"/>
              </a:solidFill>
            </a:ln>
          </p:spPr>
          <p:txBody>
            <a:bodyPr wrap="square">
              <a:spAutoFit/>
            </a:bodyPr>
            <a:lstStyle/>
            <a:p>
              <a:pPr lvl="0"/>
              <a:r>
                <a:rPr lang="en-US" b="1" dirty="0" smtClean="0">
                  <a:solidFill>
                    <a:srgbClr val="7030A0"/>
                  </a:solidFill>
                  <a:latin typeface="Calibri" pitchFamily="34" charset="0"/>
                  <a:ea typeface="Calibri" pitchFamily="34" charset="0"/>
                  <a:cs typeface="Times New Roman" pitchFamily="18" charset="0"/>
                </a:rPr>
                <a:t>Preparation of the database of answers and data </a:t>
              </a:r>
              <a:r>
                <a:rPr lang="en-US" b="1" dirty="0" smtClean="0">
                  <a:solidFill>
                    <a:srgbClr val="7030A0"/>
                  </a:solidFill>
                  <a:latin typeface="Calibri" pitchFamily="34" charset="0"/>
                  <a:ea typeface="Calibri" pitchFamily="34" charset="0"/>
                  <a:cs typeface="Times New Roman" pitchFamily="18" charset="0"/>
                </a:rPr>
                <a:t>analysis</a:t>
              </a:r>
              <a:r>
                <a:rPr lang="en-US" b="1" dirty="0" smtClean="0">
                  <a:solidFill>
                    <a:srgbClr val="7030A0"/>
                  </a:solidFill>
                  <a:latin typeface="Calibri" pitchFamily="34" charset="0"/>
                  <a:ea typeface="Calibri" pitchFamily="34" charset="0"/>
                  <a:cs typeface="Times New Roman" pitchFamily="18" charset="0"/>
                </a:rPr>
                <a:t>	</a:t>
              </a:r>
              <a:endParaRPr lang="en-US" b="1" dirty="0">
                <a:solidFill>
                  <a:srgbClr val="7030A0"/>
                </a:solidFill>
                <a:latin typeface="Calibri" pitchFamily="34" charset="0"/>
                <a:ea typeface="Calibri" pitchFamily="34" charset="0"/>
                <a:cs typeface="Times New Roman" pitchFamily="18" charset="0"/>
              </a:endParaRPr>
            </a:p>
          </p:txBody>
        </p:sp>
      </p:grpSp>
      <p:sp>
        <p:nvSpPr>
          <p:cNvPr id="31" name="Rectangle 1"/>
          <p:cNvSpPr>
            <a:spLocks noChangeArrowheads="1"/>
          </p:cNvSpPr>
          <p:nvPr/>
        </p:nvSpPr>
        <p:spPr bwMode="auto">
          <a:xfrm>
            <a:off x="393875" y="173426"/>
            <a:ext cx="11004594"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it-IT" sz="3200" b="1" dirty="0" smtClean="0">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ACTION PLAN FOR STUDENTS AND ACADEMICS NEEDS SURVEY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											</a:t>
            </a:r>
            <a:endParaRPr kumimoji="0" lang="it-IT"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Arial" pitchFamily="34" charset="0"/>
              <a:cs typeface="Arial" pitchFamily="34" charset="0"/>
            </a:endParaRPr>
          </a:p>
          <a:p>
            <a:pPr lvl="0" eaLnBrk="0" fontAlgn="base" hangingPunct="0">
              <a:spcBef>
                <a:spcPct val="0"/>
              </a:spcBef>
              <a:spcAft>
                <a:spcPct val="0"/>
              </a:spcAft>
            </a:pPr>
            <a:r>
              <a:rPr kumimoji="0" lang="en-US"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						</a:t>
            </a:r>
            <a:r>
              <a:rPr lang="en-US" sz="3200" b="1" dirty="0" smtClean="0">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	</a:t>
            </a:r>
            <a:r>
              <a:rPr kumimoji="0" lang="en-US"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				</a:t>
            </a:r>
            <a:endParaRPr kumimoji="0" lang="it-IT"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 xmlns:p14="http://schemas.microsoft.com/office/powerpoint/2010/main" val="30140735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Employee Survey Action Planning Best Practices | Insightlink Commuincations"/>
          <p:cNvPicPr>
            <a:picLocks noChangeAspect="1" noChangeArrowheads="1"/>
          </p:cNvPicPr>
          <p:nvPr/>
        </p:nvPicPr>
        <p:blipFill>
          <a:blip r:embed="rId3"/>
          <a:srcRect/>
          <a:stretch>
            <a:fillRect/>
          </a:stretch>
        </p:blipFill>
        <p:spPr bwMode="auto">
          <a:xfrm>
            <a:off x="381000" y="1955994"/>
            <a:ext cx="3810000" cy="2543175"/>
          </a:xfrm>
          <a:prstGeom prst="rect">
            <a:avLst/>
          </a:prstGeom>
          <a:noFill/>
        </p:spPr>
      </p:pic>
      <p:pic>
        <p:nvPicPr>
          <p:cNvPr id="9" name="Immagine 8">
            <a:extLst>
              <a:ext uri="{FF2B5EF4-FFF2-40B4-BE49-F238E27FC236}">
                <a16:creationId xmlns="" xmlns:a16="http://schemas.microsoft.com/office/drawing/2014/main" id="{BE93D645-14B1-8543-96F8-B77DF39DC03A}"/>
              </a:ext>
            </a:extLst>
          </p:cNvPr>
          <p:cNvPicPr>
            <a:picLocks noChangeAspect="1"/>
          </p:cNvPicPr>
          <p:nvPr/>
        </p:nvPicPr>
        <p:blipFill>
          <a:blip r:embed="rId4"/>
          <a:stretch>
            <a:fillRect/>
          </a:stretch>
        </p:blipFill>
        <p:spPr>
          <a:xfrm>
            <a:off x="393875" y="6073990"/>
            <a:ext cx="1980163" cy="607177"/>
          </a:xfrm>
          <a:prstGeom prst="rect">
            <a:avLst/>
          </a:prstGeom>
        </p:spPr>
      </p:pic>
      <p:cxnSp>
        <p:nvCxnSpPr>
          <p:cNvPr id="12" name="Connettore 1 11">
            <a:extLst>
              <a:ext uri="{FF2B5EF4-FFF2-40B4-BE49-F238E27FC236}">
                <a16:creationId xmlns="" xmlns:a16="http://schemas.microsoft.com/office/drawing/2014/main" id="{95E97032-7879-1244-A1ED-A40A86533097}"/>
              </a:ext>
            </a:extLst>
          </p:cNvPr>
          <p:cNvCxnSpPr>
            <a:cxnSpLocks/>
          </p:cNvCxnSpPr>
          <p:nvPr/>
        </p:nvCxnSpPr>
        <p:spPr>
          <a:xfrm flipV="1">
            <a:off x="355516" y="5854365"/>
            <a:ext cx="11480968" cy="5700"/>
          </a:xfrm>
          <a:prstGeom prst="line">
            <a:avLst/>
          </a:prstGeom>
          <a:ln w="12700" cmpd="sng">
            <a:solidFill>
              <a:srgbClr val="775CA4"/>
            </a:solidFill>
          </a:ln>
        </p:spPr>
        <p:style>
          <a:lnRef idx="1">
            <a:schemeClr val="accent1"/>
          </a:lnRef>
          <a:fillRef idx="0">
            <a:schemeClr val="accent1"/>
          </a:fillRef>
          <a:effectRef idx="0">
            <a:schemeClr val="accent1"/>
          </a:effectRef>
          <a:fontRef idx="minor">
            <a:schemeClr val="tx1"/>
          </a:fontRef>
        </p:style>
      </p:cxnSp>
      <p:grpSp>
        <p:nvGrpSpPr>
          <p:cNvPr id="2" name="Gruppo 13">
            <a:extLst>
              <a:ext uri="{FF2B5EF4-FFF2-40B4-BE49-F238E27FC236}">
                <a16:creationId xmlns="" xmlns:a16="http://schemas.microsoft.com/office/drawing/2014/main" id="{91475C98-F454-B44D-8C26-000C3C470922}"/>
              </a:ext>
            </a:extLst>
          </p:cNvPr>
          <p:cNvGrpSpPr/>
          <p:nvPr/>
        </p:nvGrpSpPr>
        <p:grpSpPr>
          <a:xfrm>
            <a:off x="3052204" y="5989269"/>
            <a:ext cx="821059" cy="776618"/>
            <a:chOff x="4384447" y="5141095"/>
            <a:chExt cx="1297745" cy="1169264"/>
          </a:xfrm>
        </p:grpSpPr>
        <p:sp>
          <p:nvSpPr>
            <p:cNvPr id="15" name="Rettangolo 14">
              <a:extLst>
                <a:ext uri="{FF2B5EF4-FFF2-40B4-BE49-F238E27FC236}">
                  <a16:creationId xmlns="" xmlns:a16="http://schemas.microsoft.com/office/drawing/2014/main" id="{ABA4F092-7D22-164F-9FC2-9493A7277AFB}"/>
                </a:ext>
              </a:extLst>
            </p:cNvPr>
            <p:cNvSpPr/>
            <p:nvPr/>
          </p:nvSpPr>
          <p:spPr>
            <a:xfrm>
              <a:off x="4384447" y="5962822"/>
              <a:ext cx="1297745" cy="347537"/>
            </a:xfrm>
            <a:prstGeom prst="rect">
              <a:avLst/>
            </a:prstGeom>
          </p:spPr>
          <p:txBody>
            <a:bodyPr wrap="none">
              <a:spAutoFit/>
            </a:bodyPr>
            <a:lstStyle/>
            <a:p>
              <a:pPr lvl="0" algn="ctr" defTabSz="457200">
                <a:spcBef>
                  <a:spcPts val="1000"/>
                </a:spcBef>
                <a:buClr>
                  <a:schemeClr val="accent1"/>
                </a:buClr>
                <a:buSzPct val="80000"/>
                <a:defRPr/>
              </a:pPr>
              <a:r>
                <a:rPr lang="it-IT" sz="900" dirty="0">
                  <a:solidFill>
                    <a:srgbClr val="4B4846"/>
                  </a:solidFill>
                  <a:latin typeface="Avenir Book" panose="02000503020000020003" pitchFamily="2" charset="0"/>
                </a:rPr>
                <a:t>Partner logo</a:t>
              </a:r>
            </a:p>
          </p:txBody>
        </p:sp>
        <p:sp>
          <p:nvSpPr>
            <p:cNvPr id="16" name="Ovale 15">
              <a:extLst>
                <a:ext uri="{FF2B5EF4-FFF2-40B4-BE49-F238E27FC236}">
                  <a16:creationId xmlns="" xmlns:a16="http://schemas.microsoft.com/office/drawing/2014/main" id="{9D792152-8E42-AD46-9999-0FBB5BC80656}"/>
                </a:ext>
              </a:extLst>
            </p:cNvPr>
            <p:cNvSpPr/>
            <p:nvPr/>
          </p:nvSpPr>
          <p:spPr>
            <a:xfrm>
              <a:off x="4579864" y="5141095"/>
              <a:ext cx="821727" cy="821727"/>
            </a:xfrm>
            <a:prstGeom prst="ellipse">
              <a:avLst/>
            </a:prstGeom>
            <a:solidFill>
              <a:srgbClr val="775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grpSp>
      <p:sp>
        <p:nvSpPr>
          <p:cNvPr id="18" name="Rettangolo 17">
            <a:extLst>
              <a:ext uri="{FF2B5EF4-FFF2-40B4-BE49-F238E27FC236}">
                <a16:creationId xmlns="" xmlns:a16="http://schemas.microsoft.com/office/drawing/2014/main" id="{31BB3259-B8B9-8140-AF45-E387F639B024}"/>
              </a:ext>
            </a:extLst>
          </p:cNvPr>
          <p:cNvSpPr/>
          <p:nvPr/>
        </p:nvSpPr>
        <p:spPr>
          <a:xfrm>
            <a:off x="6531591" y="6114023"/>
            <a:ext cx="5660409" cy="589905"/>
          </a:xfrm>
          <a:prstGeom prst="rect">
            <a:avLst/>
          </a:prstGeom>
        </p:spPr>
        <p:txBody>
          <a:bodyPr wrap="square">
            <a:spAutoFit/>
          </a:bodyPr>
          <a:lstStyle/>
          <a:p>
            <a:pPr defTabSz="457200">
              <a:buClr>
                <a:schemeClr val="accent1"/>
              </a:buClr>
              <a:buSzPct val="80000"/>
              <a:defRPr/>
            </a:pPr>
            <a:r>
              <a:rPr lang="en-US" sz="1200" i="1" dirty="0" smtClean="0">
                <a:solidFill>
                  <a:srgbClr val="4B4846"/>
                </a:solidFill>
                <a:latin typeface="Arial" pitchFamily="34" charset="0"/>
                <a:cs typeface="Arial" pitchFamily="34" charset="0"/>
              </a:rPr>
              <a:t>WP2 </a:t>
            </a:r>
            <a:r>
              <a:rPr lang="en-US" sz="1200" i="1" dirty="0" smtClean="0">
                <a:solidFill>
                  <a:srgbClr val="4B4846"/>
                </a:solidFill>
                <a:latin typeface="Arial" pitchFamily="34" charset="0"/>
                <a:cs typeface="Arial" pitchFamily="34" charset="0"/>
              </a:rPr>
              <a:t>meeting,  22-01-2021</a:t>
            </a:r>
            <a:r>
              <a:rPr lang="en-US" sz="1200" i="1" dirty="0" smtClean="0">
                <a:solidFill>
                  <a:srgbClr val="4B4846"/>
                </a:solidFill>
                <a:latin typeface="Arial" pitchFamily="34" charset="0"/>
                <a:cs typeface="Arial" pitchFamily="34" charset="0"/>
              </a:rPr>
              <a:t> </a:t>
            </a:r>
            <a:r>
              <a:rPr lang="en-US" sz="1200" i="1" dirty="0" smtClean="0">
                <a:solidFill>
                  <a:srgbClr val="4B4846"/>
                </a:solidFill>
                <a:latin typeface="Arial" pitchFamily="34" charset="0"/>
                <a:cs typeface="Arial" pitchFamily="34" charset="0"/>
              </a:rPr>
              <a:t>    </a:t>
            </a:r>
            <a:r>
              <a:rPr lang="en-US" sz="1200" i="1" dirty="0" smtClean="0">
                <a:solidFill>
                  <a:srgbClr val="4B4846"/>
                </a:solidFill>
                <a:latin typeface="Arial" pitchFamily="34" charset="0"/>
                <a:cs typeface="Arial" pitchFamily="34" charset="0"/>
              </a:rPr>
              <a:t>                                          </a:t>
            </a:r>
            <a:r>
              <a:rPr lang="en-US" sz="1200" b="1" dirty="0" smtClean="0">
                <a:solidFill>
                  <a:srgbClr val="775CA4"/>
                </a:solidFill>
                <a:latin typeface="Arial" pitchFamily="34" charset="0"/>
                <a:cs typeface="Arial" pitchFamily="34" charset="0"/>
              </a:rPr>
              <a:t>Page </a:t>
            </a:r>
            <a:r>
              <a:rPr lang="en-US" sz="1200" b="1" dirty="0" smtClean="0">
                <a:solidFill>
                  <a:srgbClr val="775CA4"/>
                </a:solidFill>
                <a:latin typeface="Arial" pitchFamily="34" charset="0"/>
                <a:cs typeface="Arial" pitchFamily="34" charset="0"/>
              </a:rPr>
              <a:t>02</a:t>
            </a:r>
            <a:endParaRPr lang="it-IT" sz="1200" dirty="0">
              <a:solidFill>
                <a:srgbClr val="775CA4"/>
              </a:solidFill>
              <a:latin typeface="Arial" pitchFamily="34" charset="0"/>
              <a:cs typeface="Arial" pitchFamily="34" charset="0"/>
            </a:endParaRPr>
          </a:p>
          <a:p>
            <a:pPr lvl="0" algn="ctr" defTabSz="457200">
              <a:spcBef>
                <a:spcPts val="1000"/>
              </a:spcBef>
              <a:buClr>
                <a:schemeClr val="accent1"/>
              </a:buClr>
              <a:buSzPct val="80000"/>
              <a:defRPr/>
            </a:pPr>
            <a:endParaRPr lang="it-IT" sz="1200" i="1" dirty="0">
              <a:solidFill>
                <a:srgbClr val="4B4846"/>
              </a:solidFill>
              <a:latin typeface="Arial" pitchFamily="34" charset="0"/>
              <a:cs typeface="Arial" pitchFamily="34" charset="0"/>
            </a:endParaRPr>
          </a:p>
        </p:txBody>
      </p:sp>
      <p:pic>
        <p:nvPicPr>
          <p:cNvPr id="21" name="Picture 4" descr="https://safetymedsim.eu/wp-content/uploads/2020/12/safety-logos_unifg.png"/>
          <p:cNvPicPr>
            <a:picLocks noChangeAspect="1" noChangeArrowheads="1"/>
          </p:cNvPicPr>
          <p:nvPr/>
        </p:nvPicPr>
        <p:blipFill>
          <a:blip r:embed="rId5"/>
          <a:srcRect/>
          <a:stretch>
            <a:fillRect/>
          </a:stretch>
        </p:blipFill>
        <p:spPr bwMode="auto">
          <a:xfrm>
            <a:off x="2961243" y="5891597"/>
            <a:ext cx="912020" cy="912020"/>
          </a:xfrm>
          <a:prstGeom prst="rect">
            <a:avLst/>
          </a:prstGeom>
          <a:noFill/>
        </p:spPr>
      </p:pic>
      <p:sp>
        <p:nvSpPr>
          <p:cNvPr id="31" name="Rectangle 1"/>
          <p:cNvSpPr>
            <a:spLocks noChangeArrowheads="1"/>
          </p:cNvSpPr>
          <p:nvPr/>
        </p:nvSpPr>
        <p:spPr bwMode="auto">
          <a:xfrm>
            <a:off x="393875" y="173426"/>
            <a:ext cx="11004594"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it-IT" sz="3200" b="1" dirty="0" smtClean="0">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ACTION PLAN FOR STUDENTS AND ACADEMICS NEEDS SURVEY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											</a:t>
            </a:r>
            <a:endParaRPr kumimoji="0" lang="it-IT"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Arial" pitchFamily="34" charset="0"/>
              <a:cs typeface="Arial" pitchFamily="34" charset="0"/>
            </a:endParaRPr>
          </a:p>
          <a:p>
            <a:pPr lvl="0" eaLnBrk="0" fontAlgn="base" hangingPunct="0">
              <a:spcBef>
                <a:spcPct val="0"/>
              </a:spcBef>
              <a:spcAft>
                <a:spcPct val="0"/>
              </a:spcAft>
            </a:pPr>
            <a:r>
              <a:rPr kumimoji="0" lang="en-US"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						</a:t>
            </a:r>
            <a:r>
              <a:rPr lang="en-US" sz="3200" b="1" dirty="0" smtClean="0">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	</a:t>
            </a:r>
            <a:r>
              <a:rPr kumimoji="0" lang="en-US"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				</a:t>
            </a:r>
            <a:endParaRPr kumimoji="0" lang="it-IT"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Arial" pitchFamily="34" charset="0"/>
              <a:cs typeface="Arial" pitchFamily="34" charset="0"/>
            </a:endParaRPr>
          </a:p>
        </p:txBody>
      </p:sp>
      <p:sp>
        <p:nvSpPr>
          <p:cNvPr id="26" name="Rettangolo 25"/>
          <p:cNvSpPr/>
          <p:nvPr/>
        </p:nvSpPr>
        <p:spPr>
          <a:xfrm>
            <a:off x="3240694" y="1116762"/>
            <a:ext cx="7779403" cy="369332"/>
          </a:xfrm>
          <a:prstGeom prst="rect">
            <a:avLst/>
          </a:prstGeom>
          <a:solidFill>
            <a:srgbClr val="775CA4"/>
          </a:solidFill>
        </p:spPr>
        <p:txBody>
          <a:bodyPr wrap="square">
            <a:spAutoFit/>
          </a:bodyPr>
          <a:lstStyle/>
          <a:p>
            <a:r>
              <a:rPr lang="en-US" b="1" dirty="0" smtClean="0">
                <a:solidFill>
                  <a:schemeClr val="bg1"/>
                </a:solidFill>
                <a:latin typeface="Calibri" pitchFamily="34" charset="0"/>
                <a:ea typeface="Calibri" pitchFamily="34" charset="0"/>
                <a:cs typeface="Times New Roman" pitchFamily="18" charset="0"/>
              </a:rPr>
              <a:t>Introduction</a:t>
            </a:r>
            <a:endParaRPr lang="it-IT" dirty="0">
              <a:solidFill>
                <a:schemeClr val="bg1"/>
              </a:solidFill>
            </a:endParaRPr>
          </a:p>
        </p:txBody>
      </p:sp>
      <p:sp>
        <p:nvSpPr>
          <p:cNvPr id="27" name="Rettangolo 26"/>
          <p:cNvSpPr/>
          <p:nvPr/>
        </p:nvSpPr>
        <p:spPr>
          <a:xfrm>
            <a:off x="3234808" y="3730686"/>
            <a:ext cx="7785289" cy="369332"/>
          </a:xfrm>
          <a:prstGeom prst="rect">
            <a:avLst/>
          </a:prstGeom>
          <a:solidFill>
            <a:srgbClr val="775CA4"/>
          </a:solidFill>
        </p:spPr>
        <p:txBody>
          <a:bodyPr wrap="square">
            <a:spAutoFit/>
          </a:bodyPr>
          <a:lstStyle/>
          <a:p>
            <a:pPr lvl="0"/>
            <a:r>
              <a:rPr lang="en-US" b="1" dirty="0" smtClean="0">
                <a:solidFill>
                  <a:schemeClr val="bg1"/>
                </a:solidFill>
                <a:latin typeface="Calibri" pitchFamily="34" charset="0"/>
                <a:ea typeface="Calibri" pitchFamily="34" charset="0"/>
                <a:cs typeface="Times New Roman" pitchFamily="18" charset="0"/>
              </a:rPr>
              <a:t>Key topics of the survey</a:t>
            </a:r>
          </a:p>
        </p:txBody>
      </p:sp>
      <p:sp>
        <p:nvSpPr>
          <p:cNvPr id="30" name="Rettangolo 29"/>
          <p:cNvSpPr/>
          <p:nvPr/>
        </p:nvSpPr>
        <p:spPr>
          <a:xfrm>
            <a:off x="3235434" y="1568716"/>
            <a:ext cx="7784664" cy="2031325"/>
          </a:xfrm>
          <a:prstGeom prst="rect">
            <a:avLst/>
          </a:prstGeom>
          <a:noFill/>
        </p:spPr>
        <p:txBody>
          <a:bodyPr wrap="square">
            <a:spAutoFit/>
          </a:bodyPr>
          <a:lstStyle/>
          <a:p>
            <a:pPr algn="just">
              <a:buFont typeface="Wingdings" pitchFamily="2" charset="2"/>
              <a:buChar char="§"/>
            </a:pPr>
            <a:r>
              <a:rPr lang="en-US" dirty="0" smtClean="0"/>
              <a:t> brief </a:t>
            </a:r>
            <a:r>
              <a:rPr lang="en-US" b="1" dirty="0" smtClean="0"/>
              <a:t>SAFETY </a:t>
            </a:r>
            <a:r>
              <a:rPr lang="en-US" dirty="0" smtClean="0"/>
              <a:t>project aims</a:t>
            </a:r>
          </a:p>
          <a:p>
            <a:pPr algn="just"/>
            <a:endParaRPr lang="en-US" dirty="0" smtClean="0"/>
          </a:p>
          <a:p>
            <a:pPr algn="just">
              <a:buFont typeface="Wingdings" pitchFamily="2" charset="2"/>
              <a:buChar char="§"/>
            </a:pPr>
            <a:r>
              <a:rPr lang="en-US" dirty="0" smtClean="0"/>
              <a:t> to </a:t>
            </a:r>
            <a:r>
              <a:rPr lang="en-US" dirty="0" smtClean="0"/>
              <a:t>better </a:t>
            </a:r>
            <a:r>
              <a:rPr lang="en-US" dirty="0" smtClean="0"/>
              <a:t>understand target groups perception/view and </a:t>
            </a:r>
            <a:r>
              <a:rPr lang="en-US" dirty="0" smtClean="0"/>
              <a:t>the conceptual boundaries of the current educational offer and related </a:t>
            </a:r>
            <a:r>
              <a:rPr lang="en-US" dirty="0" smtClean="0"/>
              <a:t>methods/contents</a:t>
            </a:r>
          </a:p>
          <a:p>
            <a:pPr algn="just">
              <a:buFont typeface="Wingdings" pitchFamily="2" charset="2"/>
              <a:buChar char="§"/>
            </a:pPr>
            <a:endParaRPr lang="en-US" dirty="0" smtClean="0"/>
          </a:p>
          <a:p>
            <a:pPr algn="just">
              <a:buFont typeface="Wingdings" pitchFamily="2" charset="2"/>
              <a:buChar char="§"/>
            </a:pPr>
            <a:r>
              <a:rPr lang="en-US" dirty="0" smtClean="0"/>
              <a:t> t</a:t>
            </a:r>
            <a:r>
              <a:rPr lang="en-US" dirty="0" smtClean="0"/>
              <a:t>o </a:t>
            </a:r>
            <a:r>
              <a:rPr lang="en-US" dirty="0" smtClean="0"/>
              <a:t>define </a:t>
            </a:r>
            <a:r>
              <a:rPr lang="en-US" b="1" dirty="0" smtClean="0"/>
              <a:t>WHAT</a:t>
            </a:r>
            <a:r>
              <a:rPr lang="en-US" dirty="0" smtClean="0"/>
              <a:t> to evaluate, </a:t>
            </a:r>
            <a:r>
              <a:rPr lang="en-US" b="1" dirty="0" smtClean="0"/>
              <a:t>HOW</a:t>
            </a:r>
            <a:r>
              <a:rPr lang="en-US" dirty="0" smtClean="0"/>
              <a:t> to do it, </a:t>
            </a:r>
            <a:r>
              <a:rPr lang="en-US" b="1" dirty="0" smtClean="0"/>
              <a:t>WHEN</a:t>
            </a:r>
            <a:r>
              <a:rPr lang="en-US" dirty="0" smtClean="0"/>
              <a:t> to carry out the </a:t>
            </a:r>
            <a:r>
              <a:rPr lang="en-US" dirty="0" smtClean="0"/>
              <a:t>survey</a:t>
            </a:r>
          </a:p>
          <a:p>
            <a:pPr algn="just"/>
            <a:r>
              <a:rPr lang="en-US" dirty="0" smtClean="0"/>
              <a:t> </a:t>
            </a:r>
            <a:r>
              <a:rPr lang="en-US" dirty="0" smtClean="0"/>
              <a:t>  process,</a:t>
            </a:r>
            <a:r>
              <a:rPr lang="en-US" b="1" dirty="0" smtClean="0"/>
              <a:t> WHO </a:t>
            </a:r>
            <a:r>
              <a:rPr lang="en-US" dirty="0" smtClean="0"/>
              <a:t>involve</a:t>
            </a:r>
            <a:r>
              <a:rPr lang="en-US" b="1" dirty="0" smtClean="0"/>
              <a:t> </a:t>
            </a:r>
            <a:r>
              <a:rPr lang="en-US" dirty="0" smtClean="0"/>
              <a:t>, which </a:t>
            </a:r>
            <a:r>
              <a:rPr lang="en-US" b="1" dirty="0" smtClean="0"/>
              <a:t>METHOD</a:t>
            </a:r>
            <a:r>
              <a:rPr lang="en-US" dirty="0" smtClean="0"/>
              <a:t> to drop the </a:t>
            </a:r>
            <a:r>
              <a:rPr lang="en-US" dirty="0" smtClean="0"/>
              <a:t>evaluation</a:t>
            </a:r>
          </a:p>
        </p:txBody>
      </p:sp>
      <p:sp>
        <p:nvSpPr>
          <p:cNvPr id="32" name="Rettangolo 31"/>
          <p:cNvSpPr/>
          <p:nvPr/>
        </p:nvSpPr>
        <p:spPr>
          <a:xfrm>
            <a:off x="3230174" y="4101782"/>
            <a:ext cx="7784664" cy="923330"/>
          </a:xfrm>
          <a:prstGeom prst="rect">
            <a:avLst/>
          </a:prstGeom>
          <a:noFill/>
        </p:spPr>
        <p:txBody>
          <a:bodyPr wrap="square">
            <a:spAutoFit/>
          </a:bodyPr>
          <a:lstStyle/>
          <a:p>
            <a:pPr algn="just">
              <a:buFont typeface="Wingdings" pitchFamily="2" charset="2"/>
              <a:buChar char="§"/>
            </a:pPr>
            <a:r>
              <a:rPr lang="en-US" dirty="0" smtClean="0"/>
              <a:t> survey main </a:t>
            </a:r>
            <a:r>
              <a:rPr lang="en-US" b="1" dirty="0" smtClean="0"/>
              <a:t>objectives</a:t>
            </a:r>
            <a:endParaRPr lang="en-US" dirty="0" smtClean="0"/>
          </a:p>
          <a:p>
            <a:pPr algn="just"/>
            <a:endParaRPr lang="en-US" dirty="0" smtClean="0"/>
          </a:p>
          <a:p>
            <a:pPr algn="just">
              <a:buFont typeface="Wingdings" pitchFamily="2" charset="2"/>
              <a:buChar char="§"/>
            </a:pPr>
            <a:r>
              <a:rPr lang="en-US" dirty="0" smtClean="0"/>
              <a:t> main aspects to investigate through the surveys</a:t>
            </a:r>
          </a:p>
        </p:txBody>
      </p:sp>
    </p:spTree>
    <p:extLst>
      <p:ext uri="{BB962C8B-B14F-4D97-AF65-F5344CB8AC3E}">
        <p14:creationId xmlns="" xmlns:p14="http://schemas.microsoft.com/office/powerpoint/2010/main" val="30140735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a:extLst>
              <a:ext uri="{FF2B5EF4-FFF2-40B4-BE49-F238E27FC236}">
                <a16:creationId xmlns="" xmlns:a16="http://schemas.microsoft.com/office/drawing/2014/main" id="{BE93D645-14B1-8543-96F8-B77DF39DC03A}"/>
              </a:ext>
            </a:extLst>
          </p:cNvPr>
          <p:cNvPicPr>
            <a:picLocks noChangeAspect="1"/>
          </p:cNvPicPr>
          <p:nvPr/>
        </p:nvPicPr>
        <p:blipFill>
          <a:blip r:embed="rId3"/>
          <a:stretch>
            <a:fillRect/>
          </a:stretch>
        </p:blipFill>
        <p:spPr>
          <a:xfrm>
            <a:off x="393875" y="6073990"/>
            <a:ext cx="1980163" cy="607177"/>
          </a:xfrm>
          <a:prstGeom prst="rect">
            <a:avLst/>
          </a:prstGeom>
        </p:spPr>
      </p:pic>
      <p:cxnSp>
        <p:nvCxnSpPr>
          <p:cNvPr id="12" name="Connettore 1 11">
            <a:extLst>
              <a:ext uri="{FF2B5EF4-FFF2-40B4-BE49-F238E27FC236}">
                <a16:creationId xmlns="" xmlns:a16="http://schemas.microsoft.com/office/drawing/2014/main" id="{95E97032-7879-1244-A1ED-A40A86533097}"/>
              </a:ext>
            </a:extLst>
          </p:cNvPr>
          <p:cNvCxnSpPr>
            <a:cxnSpLocks/>
          </p:cNvCxnSpPr>
          <p:nvPr/>
        </p:nvCxnSpPr>
        <p:spPr>
          <a:xfrm flipV="1">
            <a:off x="355516" y="5854365"/>
            <a:ext cx="11480968" cy="5700"/>
          </a:xfrm>
          <a:prstGeom prst="line">
            <a:avLst/>
          </a:prstGeom>
          <a:ln w="12700" cmpd="sng">
            <a:solidFill>
              <a:srgbClr val="775CA4"/>
            </a:solidFill>
          </a:ln>
        </p:spPr>
        <p:style>
          <a:lnRef idx="1">
            <a:schemeClr val="accent1"/>
          </a:lnRef>
          <a:fillRef idx="0">
            <a:schemeClr val="accent1"/>
          </a:fillRef>
          <a:effectRef idx="0">
            <a:schemeClr val="accent1"/>
          </a:effectRef>
          <a:fontRef idx="minor">
            <a:schemeClr val="tx1"/>
          </a:fontRef>
        </p:style>
      </p:cxnSp>
      <p:grpSp>
        <p:nvGrpSpPr>
          <p:cNvPr id="2" name="Gruppo 13">
            <a:extLst>
              <a:ext uri="{FF2B5EF4-FFF2-40B4-BE49-F238E27FC236}">
                <a16:creationId xmlns="" xmlns:a16="http://schemas.microsoft.com/office/drawing/2014/main" id="{91475C98-F454-B44D-8C26-000C3C470922}"/>
              </a:ext>
            </a:extLst>
          </p:cNvPr>
          <p:cNvGrpSpPr/>
          <p:nvPr/>
        </p:nvGrpSpPr>
        <p:grpSpPr>
          <a:xfrm>
            <a:off x="3052204" y="5989269"/>
            <a:ext cx="821059" cy="776618"/>
            <a:chOff x="4384447" y="5141095"/>
            <a:chExt cx="1297745" cy="1169264"/>
          </a:xfrm>
        </p:grpSpPr>
        <p:sp>
          <p:nvSpPr>
            <p:cNvPr id="15" name="Rettangolo 14">
              <a:extLst>
                <a:ext uri="{FF2B5EF4-FFF2-40B4-BE49-F238E27FC236}">
                  <a16:creationId xmlns="" xmlns:a16="http://schemas.microsoft.com/office/drawing/2014/main" id="{ABA4F092-7D22-164F-9FC2-9493A7277AFB}"/>
                </a:ext>
              </a:extLst>
            </p:cNvPr>
            <p:cNvSpPr/>
            <p:nvPr/>
          </p:nvSpPr>
          <p:spPr>
            <a:xfrm>
              <a:off x="4384447" y="5962822"/>
              <a:ext cx="1297745" cy="347537"/>
            </a:xfrm>
            <a:prstGeom prst="rect">
              <a:avLst/>
            </a:prstGeom>
          </p:spPr>
          <p:txBody>
            <a:bodyPr wrap="none">
              <a:spAutoFit/>
            </a:bodyPr>
            <a:lstStyle/>
            <a:p>
              <a:pPr lvl="0" algn="ctr" defTabSz="457200">
                <a:spcBef>
                  <a:spcPts val="1000"/>
                </a:spcBef>
                <a:buClr>
                  <a:schemeClr val="accent1"/>
                </a:buClr>
                <a:buSzPct val="80000"/>
                <a:defRPr/>
              </a:pPr>
              <a:r>
                <a:rPr lang="it-IT" sz="900" dirty="0">
                  <a:solidFill>
                    <a:srgbClr val="4B4846"/>
                  </a:solidFill>
                  <a:latin typeface="Avenir Book" panose="02000503020000020003" pitchFamily="2" charset="0"/>
                </a:rPr>
                <a:t>Partner logo</a:t>
              </a:r>
            </a:p>
          </p:txBody>
        </p:sp>
        <p:sp>
          <p:nvSpPr>
            <p:cNvPr id="16" name="Ovale 15">
              <a:extLst>
                <a:ext uri="{FF2B5EF4-FFF2-40B4-BE49-F238E27FC236}">
                  <a16:creationId xmlns="" xmlns:a16="http://schemas.microsoft.com/office/drawing/2014/main" id="{9D792152-8E42-AD46-9999-0FBB5BC80656}"/>
                </a:ext>
              </a:extLst>
            </p:cNvPr>
            <p:cNvSpPr/>
            <p:nvPr/>
          </p:nvSpPr>
          <p:spPr>
            <a:xfrm>
              <a:off x="4579864" y="5141095"/>
              <a:ext cx="821727" cy="821727"/>
            </a:xfrm>
            <a:prstGeom prst="ellipse">
              <a:avLst/>
            </a:prstGeom>
            <a:solidFill>
              <a:srgbClr val="775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grpSp>
      <p:sp>
        <p:nvSpPr>
          <p:cNvPr id="18" name="Rettangolo 17">
            <a:extLst>
              <a:ext uri="{FF2B5EF4-FFF2-40B4-BE49-F238E27FC236}">
                <a16:creationId xmlns="" xmlns:a16="http://schemas.microsoft.com/office/drawing/2014/main" id="{31BB3259-B8B9-8140-AF45-E387F639B024}"/>
              </a:ext>
            </a:extLst>
          </p:cNvPr>
          <p:cNvSpPr/>
          <p:nvPr/>
        </p:nvSpPr>
        <p:spPr>
          <a:xfrm>
            <a:off x="6531591" y="6114023"/>
            <a:ext cx="5660409" cy="276999"/>
          </a:xfrm>
          <a:prstGeom prst="rect">
            <a:avLst/>
          </a:prstGeom>
        </p:spPr>
        <p:txBody>
          <a:bodyPr wrap="square">
            <a:spAutoFit/>
          </a:bodyPr>
          <a:lstStyle/>
          <a:p>
            <a:pPr defTabSz="457200">
              <a:buClr>
                <a:schemeClr val="accent1"/>
              </a:buClr>
              <a:buSzPct val="80000"/>
              <a:defRPr/>
            </a:pPr>
            <a:r>
              <a:rPr lang="en-US" sz="1200" i="1" dirty="0" smtClean="0">
                <a:solidFill>
                  <a:srgbClr val="4B4846"/>
                </a:solidFill>
                <a:latin typeface="Arial" pitchFamily="34" charset="0"/>
                <a:cs typeface="Arial" pitchFamily="34" charset="0"/>
              </a:rPr>
              <a:t>WP2 </a:t>
            </a:r>
            <a:r>
              <a:rPr lang="en-US" sz="1200" i="1" dirty="0" smtClean="0">
                <a:solidFill>
                  <a:srgbClr val="4B4846"/>
                </a:solidFill>
                <a:latin typeface="Arial" pitchFamily="34" charset="0"/>
                <a:cs typeface="Arial" pitchFamily="34" charset="0"/>
              </a:rPr>
              <a:t>meeting,  22-01-2021</a:t>
            </a:r>
            <a:r>
              <a:rPr lang="en-US" sz="1200" i="1" dirty="0" smtClean="0">
                <a:solidFill>
                  <a:srgbClr val="4B4846"/>
                </a:solidFill>
                <a:latin typeface="Arial" pitchFamily="34" charset="0"/>
                <a:cs typeface="Arial" pitchFamily="34" charset="0"/>
              </a:rPr>
              <a:t> </a:t>
            </a:r>
            <a:r>
              <a:rPr lang="en-US" sz="1200" i="1" dirty="0" smtClean="0">
                <a:solidFill>
                  <a:srgbClr val="4B4846"/>
                </a:solidFill>
                <a:latin typeface="Arial" pitchFamily="34" charset="0"/>
                <a:cs typeface="Arial" pitchFamily="34" charset="0"/>
              </a:rPr>
              <a:t>    </a:t>
            </a:r>
            <a:r>
              <a:rPr lang="en-US" sz="1200" i="1" dirty="0" smtClean="0">
                <a:solidFill>
                  <a:srgbClr val="4B4846"/>
                </a:solidFill>
                <a:latin typeface="Arial" pitchFamily="34" charset="0"/>
                <a:cs typeface="Arial" pitchFamily="34" charset="0"/>
              </a:rPr>
              <a:t>                                          </a:t>
            </a:r>
            <a:r>
              <a:rPr lang="en-US" sz="1200" b="1" dirty="0" smtClean="0">
                <a:solidFill>
                  <a:srgbClr val="775CA4"/>
                </a:solidFill>
                <a:latin typeface="Arial" pitchFamily="34" charset="0"/>
                <a:cs typeface="Arial" pitchFamily="34" charset="0"/>
              </a:rPr>
              <a:t>Page 04</a:t>
            </a:r>
            <a:endParaRPr lang="it-IT" sz="1200" i="1" dirty="0">
              <a:solidFill>
                <a:srgbClr val="4B4846"/>
              </a:solidFill>
              <a:latin typeface="Arial" pitchFamily="34" charset="0"/>
              <a:cs typeface="Arial" pitchFamily="34" charset="0"/>
            </a:endParaRPr>
          </a:p>
        </p:txBody>
      </p:sp>
      <p:pic>
        <p:nvPicPr>
          <p:cNvPr id="21" name="Picture 4" descr="https://safetymedsim.eu/wp-content/uploads/2020/12/safety-logos_unifg.png"/>
          <p:cNvPicPr>
            <a:picLocks noChangeAspect="1" noChangeArrowheads="1"/>
          </p:cNvPicPr>
          <p:nvPr/>
        </p:nvPicPr>
        <p:blipFill>
          <a:blip r:embed="rId4"/>
          <a:srcRect/>
          <a:stretch>
            <a:fillRect/>
          </a:stretch>
        </p:blipFill>
        <p:spPr bwMode="auto">
          <a:xfrm>
            <a:off x="2961243" y="5891597"/>
            <a:ext cx="912020" cy="912020"/>
          </a:xfrm>
          <a:prstGeom prst="rect">
            <a:avLst/>
          </a:prstGeom>
          <a:noFill/>
        </p:spPr>
      </p:pic>
      <p:sp>
        <p:nvSpPr>
          <p:cNvPr id="31" name="Rectangle 1"/>
          <p:cNvSpPr>
            <a:spLocks noChangeArrowheads="1"/>
          </p:cNvSpPr>
          <p:nvPr/>
        </p:nvSpPr>
        <p:spPr bwMode="auto">
          <a:xfrm>
            <a:off x="393874" y="173426"/>
            <a:ext cx="11798125"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it-IT" sz="3200" b="1" dirty="0" smtClean="0">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ACTION PLAN FOR STUDENTS AND ACADEMICS NEEDS SURVEY</a:t>
            </a:r>
            <a:r>
              <a:rPr lang="en-US" sz="3200" b="1" dirty="0" smtClean="0">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	</a:t>
            </a:r>
            <a:endParaRPr kumimoji="0" lang="en-US"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endParaRPr>
          </a:p>
        </p:txBody>
      </p:sp>
      <p:grpSp>
        <p:nvGrpSpPr>
          <p:cNvPr id="37" name="Gruppo 36"/>
          <p:cNvGrpSpPr/>
          <p:nvPr/>
        </p:nvGrpSpPr>
        <p:grpSpPr>
          <a:xfrm>
            <a:off x="1215860" y="885385"/>
            <a:ext cx="9091723" cy="3856684"/>
            <a:chOff x="1241260" y="900259"/>
            <a:chExt cx="9091723" cy="3856684"/>
          </a:xfrm>
        </p:grpSpPr>
        <p:pic>
          <p:nvPicPr>
            <p:cNvPr id="24577" name="Picture 1"/>
            <p:cNvPicPr>
              <a:picLocks noChangeAspect="1" noChangeArrowheads="1"/>
            </p:cNvPicPr>
            <p:nvPr/>
          </p:nvPicPr>
          <p:blipFill>
            <a:blip r:embed="rId5"/>
            <a:srcRect/>
            <a:stretch>
              <a:fillRect/>
            </a:stretch>
          </p:blipFill>
          <p:spPr bwMode="auto">
            <a:xfrm>
              <a:off x="4729412" y="1414827"/>
              <a:ext cx="1962150" cy="1600200"/>
            </a:xfrm>
            <a:prstGeom prst="rect">
              <a:avLst/>
            </a:prstGeom>
            <a:noFill/>
            <a:ln w="9525">
              <a:noFill/>
              <a:miter lim="800000"/>
              <a:headEnd/>
              <a:tailEnd/>
            </a:ln>
            <a:effectLst/>
          </p:spPr>
        </p:pic>
        <p:sp>
          <p:nvSpPr>
            <p:cNvPr id="23" name="Rettangolo 22"/>
            <p:cNvSpPr/>
            <p:nvPr/>
          </p:nvSpPr>
          <p:spPr>
            <a:xfrm>
              <a:off x="1241260" y="900259"/>
              <a:ext cx="9066323" cy="369332"/>
            </a:xfrm>
            <a:prstGeom prst="rect">
              <a:avLst/>
            </a:prstGeom>
            <a:solidFill>
              <a:srgbClr val="775CA4"/>
            </a:solidFill>
          </p:spPr>
          <p:txBody>
            <a:bodyPr wrap="square">
              <a:spAutoFit/>
            </a:bodyPr>
            <a:lstStyle/>
            <a:p>
              <a:r>
                <a:rPr lang="en-US" b="1" dirty="0" smtClean="0">
                  <a:solidFill>
                    <a:schemeClr val="bg1"/>
                  </a:solidFill>
                  <a:latin typeface="Calibri" pitchFamily="34" charset="0"/>
                  <a:ea typeface="Calibri" pitchFamily="34" charset="0"/>
                  <a:cs typeface="Times New Roman" pitchFamily="18" charset="0"/>
                </a:rPr>
                <a:t>Target </a:t>
              </a:r>
              <a:r>
                <a:rPr lang="en-US" b="1" dirty="0" smtClean="0">
                  <a:solidFill>
                    <a:schemeClr val="bg1"/>
                  </a:solidFill>
                  <a:latin typeface="Calibri" pitchFamily="34" charset="0"/>
                  <a:ea typeface="Calibri" pitchFamily="34" charset="0"/>
                  <a:cs typeface="Times New Roman" pitchFamily="18" charset="0"/>
                </a:rPr>
                <a:t>groups</a:t>
              </a:r>
              <a:endParaRPr lang="en-US" dirty="0" smtClean="0">
                <a:solidFill>
                  <a:schemeClr val="bg1"/>
                </a:solidFill>
              </a:endParaRPr>
            </a:p>
          </p:txBody>
        </p:sp>
        <p:sp>
          <p:nvSpPr>
            <p:cNvPr id="27" name="Rettangolo 26"/>
            <p:cNvSpPr/>
            <p:nvPr/>
          </p:nvSpPr>
          <p:spPr>
            <a:xfrm>
              <a:off x="1560326" y="1340623"/>
              <a:ext cx="5004691" cy="3416320"/>
            </a:xfrm>
            <a:prstGeom prst="rect">
              <a:avLst/>
            </a:prstGeom>
            <a:noFill/>
          </p:spPr>
          <p:txBody>
            <a:bodyPr wrap="square">
              <a:spAutoFit/>
            </a:bodyPr>
            <a:lstStyle/>
            <a:p>
              <a:pPr algn="just"/>
              <a:r>
                <a:rPr lang="en-US" b="1" u="sng" dirty="0" smtClean="0"/>
                <a:t>STUDENTS</a:t>
              </a:r>
            </a:p>
            <a:p>
              <a:pPr algn="just"/>
              <a:endParaRPr lang="en-US" b="1" u="sng" dirty="0" smtClean="0"/>
            </a:p>
            <a:p>
              <a:pPr algn="just">
                <a:buFont typeface="Wingdings" pitchFamily="2" charset="2"/>
                <a:buChar char="§"/>
              </a:pPr>
              <a:r>
                <a:rPr lang="en-US" b="1" dirty="0" smtClean="0"/>
                <a:t> </a:t>
              </a:r>
              <a:r>
                <a:rPr lang="en-US" dirty="0" smtClean="0"/>
                <a:t>Nurses</a:t>
              </a:r>
              <a:r>
                <a:rPr lang="en-US" dirty="0" smtClean="0"/>
                <a:t>: </a:t>
              </a:r>
              <a:r>
                <a:rPr lang="en-US" dirty="0" smtClean="0"/>
                <a:t>3</a:t>
              </a:r>
              <a:r>
                <a:rPr lang="en-US" baseline="30000" dirty="0" smtClean="0"/>
                <a:t>rd</a:t>
              </a:r>
              <a:r>
                <a:rPr lang="en-US" dirty="0" smtClean="0"/>
                <a:t> year </a:t>
              </a:r>
              <a:r>
                <a:rPr lang="en-US" sz="1200" dirty="0" smtClean="0"/>
                <a:t>(3 years whole duration degree)</a:t>
              </a:r>
              <a:endParaRPr lang="it-IT" sz="1200" dirty="0" smtClean="0"/>
            </a:p>
            <a:p>
              <a:pPr algn="just">
                <a:buFont typeface="Wingdings" pitchFamily="2" charset="2"/>
                <a:buChar char="§"/>
              </a:pPr>
              <a:r>
                <a:rPr lang="en-US" dirty="0" smtClean="0"/>
                <a:t> </a:t>
              </a:r>
              <a:r>
                <a:rPr lang="en-US" dirty="0" smtClean="0"/>
                <a:t>Medicine students: </a:t>
              </a:r>
              <a:r>
                <a:rPr lang="en-US" dirty="0" smtClean="0"/>
                <a:t>5</a:t>
              </a:r>
              <a:r>
                <a:rPr lang="en-US" baseline="30000" dirty="0" smtClean="0"/>
                <a:t>th</a:t>
              </a:r>
              <a:r>
                <a:rPr lang="en-US" dirty="0" smtClean="0"/>
                <a:t> and 6</a:t>
              </a:r>
              <a:r>
                <a:rPr lang="en-US" baseline="30000" dirty="0" smtClean="0"/>
                <a:t>th</a:t>
              </a:r>
              <a:r>
                <a:rPr lang="en-US" dirty="0" smtClean="0"/>
                <a:t> year</a:t>
              </a:r>
            </a:p>
            <a:p>
              <a:pPr algn="just"/>
              <a:r>
                <a:rPr lang="en-US" dirty="0" smtClean="0"/>
                <a:t>	 </a:t>
              </a:r>
              <a:r>
                <a:rPr lang="en-US" dirty="0" smtClean="0"/>
                <a:t>         </a:t>
              </a:r>
              <a:r>
                <a:rPr lang="en-US" sz="1200" dirty="0" smtClean="0"/>
                <a:t>(6 years whole duration degree )</a:t>
              </a:r>
              <a:endParaRPr lang="it-IT" sz="1200" dirty="0" smtClean="0"/>
            </a:p>
            <a:p>
              <a:pPr algn="just">
                <a:buFont typeface="Wingdings" pitchFamily="2" charset="2"/>
                <a:buChar char="§"/>
              </a:pPr>
              <a:r>
                <a:rPr lang="en-US" dirty="0" smtClean="0"/>
                <a:t> Residents</a:t>
              </a:r>
              <a:r>
                <a:rPr lang="it-IT" dirty="0" smtClean="0"/>
                <a:t> </a:t>
              </a:r>
            </a:p>
            <a:p>
              <a:pPr algn="just">
                <a:buFont typeface="Wingdings" pitchFamily="2" charset="2"/>
                <a:buChar char="§"/>
              </a:pPr>
              <a:r>
                <a:rPr lang="it-IT" dirty="0" smtClean="0"/>
                <a:t> </a:t>
              </a:r>
              <a:r>
                <a:rPr lang="en-US" dirty="0" smtClean="0"/>
                <a:t>Fellows</a:t>
              </a:r>
              <a:r>
                <a:rPr lang="it-IT" dirty="0" smtClean="0"/>
                <a:t> </a:t>
              </a:r>
            </a:p>
            <a:p>
              <a:pPr algn="just">
                <a:buFont typeface="Wingdings" pitchFamily="2" charset="2"/>
                <a:buChar char="§"/>
              </a:pPr>
              <a:r>
                <a:rPr lang="it-IT" dirty="0" smtClean="0"/>
                <a:t> </a:t>
              </a:r>
              <a:r>
                <a:rPr lang="en-US" dirty="0" smtClean="0"/>
                <a:t>Trainees</a:t>
              </a:r>
              <a:r>
                <a:rPr lang="it-IT" dirty="0" smtClean="0"/>
                <a:t> </a:t>
              </a:r>
            </a:p>
            <a:p>
              <a:pPr algn="just">
                <a:buFont typeface="Wingdings" pitchFamily="2" charset="2"/>
                <a:buChar char="§"/>
              </a:pPr>
              <a:r>
                <a:rPr lang="it-IT" dirty="0" smtClean="0"/>
                <a:t> </a:t>
              </a:r>
              <a:r>
                <a:rPr lang="en-US" dirty="0" smtClean="0"/>
                <a:t>Doctors </a:t>
              </a:r>
              <a:r>
                <a:rPr lang="en-US" dirty="0" smtClean="0"/>
                <a:t>in </a:t>
              </a:r>
              <a:r>
                <a:rPr lang="en-US" dirty="0" smtClean="0"/>
                <a:t>training</a:t>
              </a:r>
              <a:endParaRPr lang="it-IT" dirty="0" smtClean="0"/>
            </a:p>
            <a:p>
              <a:pPr algn="just">
                <a:buFont typeface="Wingdings" pitchFamily="2" charset="2"/>
                <a:buChar char="§"/>
              </a:pPr>
              <a:r>
                <a:rPr lang="it-IT" dirty="0" smtClean="0"/>
                <a:t> </a:t>
              </a:r>
              <a:r>
                <a:rPr lang="en-US" dirty="0" smtClean="0"/>
                <a:t>Professionals</a:t>
              </a:r>
              <a:endParaRPr lang="it-IT" dirty="0" smtClean="0"/>
            </a:p>
            <a:p>
              <a:pPr algn="just">
                <a:buFont typeface="Wingdings" pitchFamily="2" charset="2"/>
                <a:buChar char="§"/>
              </a:pPr>
              <a:endParaRPr lang="en-US" dirty="0" smtClean="0"/>
            </a:p>
            <a:p>
              <a:pPr algn="just">
                <a:buFont typeface="Wingdings" pitchFamily="2" charset="2"/>
                <a:buChar char="§"/>
              </a:pPr>
              <a:endParaRPr lang="en-US" dirty="0" smtClean="0"/>
            </a:p>
          </p:txBody>
        </p:sp>
        <p:sp>
          <p:nvSpPr>
            <p:cNvPr id="33" name="Rettangolo 32"/>
            <p:cNvSpPr/>
            <p:nvPr/>
          </p:nvSpPr>
          <p:spPr>
            <a:xfrm>
              <a:off x="6694783" y="1335363"/>
              <a:ext cx="3638200" cy="3231654"/>
            </a:xfrm>
            <a:prstGeom prst="rect">
              <a:avLst/>
            </a:prstGeom>
            <a:noFill/>
          </p:spPr>
          <p:txBody>
            <a:bodyPr wrap="square">
              <a:spAutoFit/>
            </a:bodyPr>
            <a:lstStyle/>
            <a:p>
              <a:pPr algn="just"/>
              <a:r>
                <a:rPr lang="en-US" b="1" u="sng" dirty="0" smtClean="0"/>
                <a:t>ACADEMICS &amp; EXPERTS</a:t>
              </a:r>
            </a:p>
            <a:p>
              <a:pPr algn="just"/>
              <a:endParaRPr lang="en-US" b="1" u="sng" dirty="0" smtClean="0"/>
            </a:p>
            <a:p>
              <a:pPr algn="just">
                <a:buFont typeface="Wingdings" pitchFamily="2" charset="2"/>
                <a:buChar char="§"/>
              </a:pPr>
              <a:r>
                <a:rPr lang="en-US" b="1" dirty="0" smtClean="0"/>
                <a:t> </a:t>
              </a:r>
              <a:r>
                <a:rPr lang="en-US" dirty="0" err="1" smtClean="0"/>
                <a:t>Attendings</a:t>
              </a:r>
              <a:endParaRPr lang="it-IT" dirty="0" smtClean="0"/>
            </a:p>
            <a:p>
              <a:pPr algn="just">
                <a:buFont typeface="Wingdings" pitchFamily="2" charset="2"/>
                <a:buChar char="§"/>
              </a:pPr>
              <a:r>
                <a:rPr lang="it-IT" dirty="0" smtClean="0"/>
                <a:t> </a:t>
              </a:r>
              <a:r>
                <a:rPr lang="en-US" dirty="0" smtClean="0"/>
                <a:t>University </a:t>
              </a:r>
              <a:r>
                <a:rPr lang="en-US" dirty="0" smtClean="0"/>
                <a:t>professors </a:t>
              </a:r>
              <a:r>
                <a:rPr lang="en-US" sz="1200" dirty="0" smtClean="0"/>
                <a:t>(from </a:t>
              </a:r>
              <a:r>
                <a:rPr lang="en-US" sz="1200" dirty="0" smtClean="0"/>
                <a:t>HEIs 	in </a:t>
              </a:r>
              <a:r>
                <a:rPr lang="en-US" sz="1200" dirty="0" smtClean="0"/>
                <a:t>the field of medicine and health </a:t>
              </a:r>
              <a:r>
                <a:rPr lang="en-US" sz="1200" dirty="0" smtClean="0"/>
                <a:t>care)</a:t>
              </a:r>
              <a:endParaRPr lang="it-IT" sz="1200" dirty="0" smtClean="0"/>
            </a:p>
            <a:p>
              <a:pPr algn="just">
                <a:buFont typeface="Wingdings" pitchFamily="2" charset="2"/>
                <a:buChar char="§"/>
              </a:pPr>
              <a:r>
                <a:rPr lang="en-US" dirty="0" smtClean="0"/>
                <a:t> Lecturers </a:t>
              </a:r>
              <a:endParaRPr lang="it-IT" dirty="0" smtClean="0"/>
            </a:p>
            <a:p>
              <a:pPr algn="just">
                <a:buFont typeface="Wingdings" pitchFamily="2" charset="2"/>
                <a:buChar char="§"/>
              </a:pPr>
              <a:r>
                <a:rPr lang="it-IT" dirty="0" smtClean="0"/>
                <a:t> </a:t>
              </a:r>
              <a:r>
                <a:rPr lang="en-US" dirty="0" smtClean="0"/>
                <a:t>Researchers </a:t>
              </a:r>
              <a:endParaRPr lang="it-IT" dirty="0" smtClean="0"/>
            </a:p>
            <a:p>
              <a:pPr algn="just">
                <a:buFont typeface="Wingdings" pitchFamily="2" charset="2"/>
                <a:buChar char="§"/>
              </a:pPr>
              <a:r>
                <a:rPr lang="it-IT" dirty="0" smtClean="0"/>
                <a:t> </a:t>
              </a:r>
              <a:r>
                <a:rPr lang="en-US" dirty="0" smtClean="0"/>
                <a:t>Trainers </a:t>
              </a:r>
              <a:r>
                <a:rPr lang="en-US" sz="1200" dirty="0" smtClean="0"/>
                <a:t>(with </a:t>
              </a:r>
              <a:r>
                <a:rPr lang="en-US" sz="1200" dirty="0" smtClean="0"/>
                <a:t>at least 10 years of experience who train other workers </a:t>
              </a:r>
              <a:r>
                <a:rPr lang="en-US" sz="1200" dirty="0" smtClean="0"/>
                <a:t>)</a:t>
              </a:r>
              <a:endParaRPr lang="it-IT" sz="1200" dirty="0" smtClean="0"/>
            </a:p>
            <a:p>
              <a:r>
                <a:rPr lang="en-US" dirty="0" smtClean="0"/>
                <a:t> </a:t>
              </a:r>
              <a:endParaRPr lang="it-IT" dirty="0" smtClean="0"/>
            </a:p>
            <a:p>
              <a:pPr algn="just">
                <a:buFont typeface="Wingdings" pitchFamily="2" charset="2"/>
                <a:buChar char="§"/>
              </a:pPr>
              <a:endParaRPr lang="en-US" dirty="0" smtClean="0"/>
            </a:p>
            <a:p>
              <a:pPr algn="just">
                <a:buFont typeface="Wingdings" pitchFamily="2" charset="2"/>
                <a:buChar char="§"/>
              </a:pPr>
              <a:endParaRPr lang="en-US" dirty="0" smtClean="0"/>
            </a:p>
          </p:txBody>
        </p:sp>
      </p:grpSp>
      <p:sp>
        <p:nvSpPr>
          <p:cNvPr id="35" name="Rettangolo 34"/>
          <p:cNvSpPr/>
          <p:nvPr/>
        </p:nvSpPr>
        <p:spPr>
          <a:xfrm>
            <a:off x="8585200" y="4042706"/>
            <a:ext cx="2739186" cy="1754326"/>
          </a:xfrm>
          <a:prstGeom prst="rect">
            <a:avLst/>
          </a:prstGeom>
          <a:noFill/>
          <a:ln>
            <a:noFill/>
          </a:ln>
        </p:spPr>
        <p:txBody>
          <a:bodyPr wrap="square">
            <a:spAutoFit/>
          </a:bodyPr>
          <a:lstStyle/>
          <a:p>
            <a:pPr algn="just"/>
            <a:r>
              <a:rPr lang="en-US" b="1" u="sng" dirty="0" smtClean="0"/>
              <a:t>STUDENTS</a:t>
            </a:r>
          </a:p>
          <a:p>
            <a:pPr algn="just">
              <a:buFont typeface="Wingdings" pitchFamily="2" charset="2"/>
              <a:buChar char="Ø"/>
            </a:pPr>
            <a:r>
              <a:rPr lang="en-US" b="1" dirty="0" smtClean="0"/>
              <a:t> 500 </a:t>
            </a:r>
            <a:r>
              <a:rPr lang="en-US" dirty="0" smtClean="0"/>
              <a:t>surveys/country</a:t>
            </a:r>
          </a:p>
          <a:p>
            <a:pPr algn="just"/>
            <a:endParaRPr lang="en-US" dirty="0" smtClean="0"/>
          </a:p>
          <a:p>
            <a:pPr algn="just"/>
            <a:r>
              <a:rPr lang="en-US" b="1" u="sng" dirty="0" smtClean="0"/>
              <a:t>ACADEMICS &amp; EXPERTS</a:t>
            </a:r>
          </a:p>
          <a:p>
            <a:pPr algn="just">
              <a:buFont typeface="Wingdings" pitchFamily="2" charset="2"/>
              <a:buChar char="Ø"/>
            </a:pPr>
            <a:r>
              <a:rPr lang="en-US" b="1" dirty="0" smtClean="0"/>
              <a:t> 80-100 </a:t>
            </a:r>
            <a:r>
              <a:rPr lang="en-US" dirty="0" smtClean="0"/>
              <a:t>surveys/country</a:t>
            </a:r>
            <a:endParaRPr lang="it-IT" dirty="0" smtClean="0"/>
          </a:p>
          <a:p>
            <a:pPr algn="just"/>
            <a:endParaRPr lang="en-US" b="1" dirty="0" smtClean="0"/>
          </a:p>
        </p:txBody>
      </p:sp>
      <p:grpSp>
        <p:nvGrpSpPr>
          <p:cNvPr id="43" name="Gruppo 42"/>
          <p:cNvGrpSpPr/>
          <p:nvPr/>
        </p:nvGrpSpPr>
        <p:grpSpPr>
          <a:xfrm>
            <a:off x="596204" y="4200006"/>
            <a:ext cx="6391625" cy="1533526"/>
            <a:chOff x="7476350" y="4556973"/>
            <a:chExt cx="6391625" cy="1533526"/>
          </a:xfrm>
        </p:grpSpPr>
        <p:pic>
          <p:nvPicPr>
            <p:cNvPr id="38" name="Picture 3" descr="Understand How Paid Online Surveys Work – Need to Know – Life Injection"/>
            <p:cNvPicPr>
              <a:picLocks noChangeAspect="1" noChangeArrowheads="1"/>
            </p:cNvPicPr>
            <p:nvPr/>
          </p:nvPicPr>
          <p:blipFill>
            <a:blip r:embed="rId6">
              <a:clrChange>
                <a:clrFrom>
                  <a:srgbClr val="8FADC7"/>
                </a:clrFrom>
                <a:clrTo>
                  <a:srgbClr val="8FADC7">
                    <a:alpha val="0"/>
                  </a:srgbClr>
                </a:clrTo>
              </a:clrChange>
            </a:blip>
            <a:srcRect l="19879" r="18155"/>
            <a:stretch>
              <a:fillRect/>
            </a:stretch>
          </p:blipFill>
          <p:spPr bwMode="auto">
            <a:xfrm>
              <a:off x="9623558" y="4556973"/>
              <a:ext cx="1853302" cy="1533526"/>
            </a:xfrm>
            <a:prstGeom prst="rect">
              <a:avLst/>
            </a:prstGeom>
            <a:noFill/>
          </p:spPr>
        </p:pic>
        <p:sp>
          <p:nvSpPr>
            <p:cNvPr id="39" name="Rettangolo 38"/>
            <p:cNvSpPr/>
            <p:nvPr/>
          </p:nvSpPr>
          <p:spPr>
            <a:xfrm>
              <a:off x="7476350" y="4856670"/>
              <a:ext cx="2592337" cy="369332"/>
            </a:xfrm>
            <a:prstGeom prst="rect">
              <a:avLst/>
            </a:prstGeom>
            <a:solidFill>
              <a:srgbClr val="775CA4"/>
            </a:solidFill>
          </p:spPr>
          <p:txBody>
            <a:bodyPr wrap="square">
              <a:spAutoFit/>
            </a:bodyPr>
            <a:lstStyle/>
            <a:p>
              <a:r>
                <a:rPr lang="en-US" b="1" dirty="0" smtClean="0">
                  <a:solidFill>
                    <a:schemeClr val="bg1"/>
                  </a:solidFill>
                  <a:latin typeface="Calibri" pitchFamily="34" charset="0"/>
                  <a:ea typeface="Calibri" pitchFamily="34" charset="0"/>
                  <a:cs typeface="Times New Roman" pitchFamily="18" charset="0"/>
                </a:rPr>
                <a:t>The survey instrument</a:t>
              </a:r>
              <a:endParaRPr lang="it-IT" b="1" dirty="0" smtClean="0">
                <a:solidFill>
                  <a:schemeClr val="bg1"/>
                </a:solidFill>
                <a:latin typeface="Calibri" pitchFamily="34" charset="0"/>
                <a:ea typeface="Calibri" pitchFamily="34" charset="0"/>
                <a:cs typeface="Times New Roman" pitchFamily="18" charset="0"/>
              </a:endParaRPr>
            </a:p>
          </p:txBody>
        </p:sp>
        <p:sp>
          <p:nvSpPr>
            <p:cNvPr id="40" name="Rettangolo 39"/>
            <p:cNvSpPr/>
            <p:nvPr/>
          </p:nvSpPr>
          <p:spPr>
            <a:xfrm>
              <a:off x="9052456" y="5217236"/>
              <a:ext cx="4815519" cy="646331"/>
            </a:xfrm>
            <a:prstGeom prst="rect">
              <a:avLst/>
            </a:prstGeom>
            <a:noFill/>
          </p:spPr>
          <p:txBody>
            <a:bodyPr wrap="square">
              <a:spAutoFit/>
            </a:bodyPr>
            <a:lstStyle/>
            <a:p>
              <a:pPr algn="just">
                <a:buFont typeface="Wingdings" pitchFamily="2" charset="2"/>
                <a:buChar char="§"/>
              </a:pPr>
              <a:r>
                <a:rPr lang="en-US" dirty="0" smtClean="0"/>
                <a:t>  </a:t>
              </a:r>
              <a:r>
                <a:rPr lang="en-US" b="1" dirty="0" smtClean="0"/>
                <a:t>Google form</a:t>
              </a:r>
            </a:p>
            <a:p>
              <a:pPr algn="just">
                <a:buFont typeface="Wingdings" pitchFamily="2" charset="2"/>
                <a:buChar char="§"/>
              </a:pPr>
              <a:endParaRPr lang="en-US" dirty="0" smtClean="0"/>
            </a:p>
          </p:txBody>
        </p:sp>
      </p:grpSp>
      <p:sp>
        <p:nvSpPr>
          <p:cNvPr id="42" name="Freccia a destra 41"/>
          <p:cNvSpPr/>
          <p:nvPr/>
        </p:nvSpPr>
        <p:spPr>
          <a:xfrm>
            <a:off x="5698656" y="4263506"/>
            <a:ext cx="2671946" cy="947587"/>
          </a:xfrm>
          <a:prstGeom prst="rightArrow">
            <a:avLst/>
          </a:prstGeom>
          <a:solidFill>
            <a:srgbClr val="775CA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bg1"/>
                </a:solidFill>
                <a:latin typeface="Calibri" pitchFamily="34" charset="0"/>
                <a:ea typeface="Calibri" pitchFamily="34" charset="0"/>
                <a:cs typeface="Times New Roman" pitchFamily="18" charset="0"/>
              </a:rPr>
              <a:t>Numbers expected </a:t>
            </a:r>
            <a:endParaRPr lang="it-IT" b="1" dirty="0" smtClean="0">
              <a:solidFill>
                <a:schemeClr val="bg1"/>
              </a:solidFill>
              <a:latin typeface="Calibri" pitchFamily="34" charset="0"/>
              <a:ea typeface="Calibri" pitchFamily="34" charset="0"/>
              <a:cs typeface="Times New Roman" pitchFamily="18" charset="0"/>
            </a:endParaRPr>
          </a:p>
        </p:txBody>
      </p:sp>
    </p:spTree>
    <p:extLst>
      <p:ext uri="{BB962C8B-B14F-4D97-AF65-F5344CB8AC3E}">
        <p14:creationId xmlns="" xmlns:p14="http://schemas.microsoft.com/office/powerpoint/2010/main" val="30140735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a:extLst>
              <a:ext uri="{FF2B5EF4-FFF2-40B4-BE49-F238E27FC236}">
                <a16:creationId xmlns="" xmlns:a16="http://schemas.microsoft.com/office/drawing/2014/main" id="{BE93D645-14B1-8543-96F8-B77DF39DC03A}"/>
              </a:ext>
            </a:extLst>
          </p:cNvPr>
          <p:cNvPicPr>
            <a:picLocks noChangeAspect="1"/>
          </p:cNvPicPr>
          <p:nvPr/>
        </p:nvPicPr>
        <p:blipFill>
          <a:blip r:embed="rId3"/>
          <a:stretch>
            <a:fillRect/>
          </a:stretch>
        </p:blipFill>
        <p:spPr>
          <a:xfrm>
            <a:off x="393875" y="6073990"/>
            <a:ext cx="1980163" cy="607177"/>
          </a:xfrm>
          <a:prstGeom prst="rect">
            <a:avLst/>
          </a:prstGeom>
        </p:spPr>
      </p:pic>
      <p:cxnSp>
        <p:nvCxnSpPr>
          <p:cNvPr id="12" name="Connettore 1 11">
            <a:extLst>
              <a:ext uri="{FF2B5EF4-FFF2-40B4-BE49-F238E27FC236}">
                <a16:creationId xmlns="" xmlns:a16="http://schemas.microsoft.com/office/drawing/2014/main" id="{95E97032-7879-1244-A1ED-A40A86533097}"/>
              </a:ext>
            </a:extLst>
          </p:cNvPr>
          <p:cNvCxnSpPr>
            <a:cxnSpLocks/>
          </p:cNvCxnSpPr>
          <p:nvPr/>
        </p:nvCxnSpPr>
        <p:spPr>
          <a:xfrm flipV="1">
            <a:off x="355516" y="5854365"/>
            <a:ext cx="11480968" cy="5700"/>
          </a:xfrm>
          <a:prstGeom prst="line">
            <a:avLst/>
          </a:prstGeom>
          <a:ln w="12700" cmpd="sng">
            <a:solidFill>
              <a:srgbClr val="775CA4"/>
            </a:solidFill>
          </a:ln>
        </p:spPr>
        <p:style>
          <a:lnRef idx="1">
            <a:schemeClr val="accent1"/>
          </a:lnRef>
          <a:fillRef idx="0">
            <a:schemeClr val="accent1"/>
          </a:fillRef>
          <a:effectRef idx="0">
            <a:schemeClr val="accent1"/>
          </a:effectRef>
          <a:fontRef idx="minor">
            <a:schemeClr val="tx1"/>
          </a:fontRef>
        </p:style>
      </p:cxnSp>
      <p:grpSp>
        <p:nvGrpSpPr>
          <p:cNvPr id="2" name="Gruppo 13">
            <a:extLst>
              <a:ext uri="{FF2B5EF4-FFF2-40B4-BE49-F238E27FC236}">
                <a16:creationId xmlns="" xmlns:a16="http://schemas.microsoft.com/office/drawing/2014/main" id="{91475C98-F454-B44D-8C26-000C3C470922}"/>
              </a:ext>
            </a:extLst>
          </p:cNvPr>
          <p:cNvGrpSpPr/>
          <p:nvPr/>
        </p:nvGrpSpPr>
        <p:grpSpPr>
          <a:xfrm>
            <a:off x="3052204" y="5989269"/>
            <a:ext cx="821059" cy="776618"/>
            <a:chOff x="4384447" y="5141095"/>
            <a:chExt cx="1297745" cy="1169264"/>
          </a:xfrm>
        </p:grpSpPr>
        <p:sp>
          <p:nvSpPr>
            <p:cNvPr id="15" name="Rettangolo 14">
              <a:extLst>
                <a:ext uri="{FF2B5EF4-FFF2-40B4-BE49-F238E27FC236}">
                  <a16:creationId xmlns="" xmlns:a16="http://schemas.microsoft.com/office/drawing/2014/main" id="{ABA4F092-7D22-164F-9FC2-9493A7277AFB}"/>
                </a:ext>
              </a:extLst>
            </p:cNvPr>
            <p:cNvSpPr/>
            <p:nvPr/>
          </p:nvSpPr>
          <p:spPr>
            <a:xfrm>
              <a:off x="4384447" y="5962822"/>
              <a:ext cx="1297745" cy="347537"/>
            </a:xfrm>
            <a:prstGeom prst="rect">
              <a:avLst/>
            </a:prstGeom>
          </p:spPr>
          <p:txBody>
            <a:bodyPr wrap="none">
              <a:spAutoFit/>
            </a:bodyPr>
            <a:lstStyle/>
            <a:p>
              <a:pPr lvl="0" algn="ctr" defTabSz="457200">
                <a:spcBef>
                  <a:spcPts val="1000"/>
                </a:spcBef>
                <a:buClr>
                  <a:schemeClr val="accent1"/>
                </a:buClr>
                <a:buSzPct val="80000"/>
                <a:defRPr/>
              </a:pPr>
              <a:r>
                <a:rPr lang="it-IT" sz="900" dirty="0">
                  <a:solidFill>
                    <a:srgbClr val="4B4846"/>
                  </a:solidFill>
                  <a:latin typeface="Avenir Book" panose="02000503020000020003" pitchFamily="2" charset="0"/>
                </a:rPr>
                <a:t>Partner logo</a:t>
              </a:r>
            </a:p>
          </p:txBody>
        </p:sp>
        <p:sp>
          <p:nvSpPr>
            <p:cNvPr id="16" name="Ovale 15">
              <a:extLst>
                <a:ext uri="{FF2B5EF4-FFF2-40B4-BE49-F238E27FC236}">
                  <a16:creationId xmlns="" xmlns:a16="http://schemas.microsoft.com/office/drawing/2014/main" id="{9D792152-8E42-AD46-9999-0FBB5BC80656}"/>
                </a:ext>
              </a:extLst>
            </p:cNvPr>
            <p:cNvSpPr/>
            <p:nvPr/>
          </p:nvSpPr>
          <p:spPr>
            <a:xfrm>
              <a:off x="4579864" y="5141095"/>
              <a:ext cx="821727" cy="821727"/>
            </a:xfrm>
            <a:prstGeom prst="ellipse">
              <a:avLst/>
            </a:prstGeom>
            <a:solidFill>
              <a:srgbClr val="775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grpSp>
      <p:sp>
        <p:nvSpPr>
          <p:cNvPr id="18" name="Rettangolo 17">
            <a:extLst>
              <a:ext uri="{FF2B5EF4-FFF2-40B4-BE49-F238E27FC236}">
                <a16:creationId xmlns="" xmlns:a16="http://schemas.microsoft.com/office/drawing/2014/main" id="{31BB3259-B8B9-8140-AF45-E387F639B024}"/>
              </a:ext>
            </a:extLst>
          </p:cNvPr>
          <p:cNvSpPr/>
          <p:nvPr/>
        </p:nvSpPr>
        <p:spPr>
          <a:xfrm>
            <a:off x="6531591" y="6114023"/>
            <a:ext cx="5660409" cy="589905"/>
          </a:xfrm>
          <a:prstGeom prst="rect">
            <a:avLst/>
          </a:prstGeom>
        </p:spPr>
        <p:txBody>
          <a:bodyPr wrap="square">
            <a:spAutoFit/>
          </a:bodyPr>
          <a:lstStyle/>
          <a:p>
            <a:pPr defTabSz="457200">
              <a:buClr>
                <a:schemeClr val="accent1"/>
              </a:buClr>
              <a:buSzPct val="80000"/>
              <a:defRPr/>
            </a:pPr>
            <a:r>
              <a:rPr lang="en-US" sz="1200" i="1" dirty="0" smtClean="0">
                <a:solidFill>
                  <a:srgbClr val="4B4846"/>
                </a:solidFill>
                <a:latin typeface="Arial" pitchFamily="34" charset="0"/>
                <a:cs typeface="Arial" pitchFamily="34" charset="0"/>
              </a:rPr>
              <a:t>WP2 </a:t>
            </a:r>
            <a:r>
              <a:rPr lang="en-US" sz="1200" i="1" dirty="0" smtClean="0">
                <a:solidFill>
                  <a:srgbClr val="4B4846"/>
                </a:solidFill>
                <a:latin typeface="Arial" pitchFamily="34" charset="0"/>
                <a:cs typeface="Arial" pitchFamily="34" charset="0"/>
              </a:rPr>
              <a:t>meeting,  22-01-2021</a:t>
            </a:r>
            <a:r>
              <a:rPr lang="en-US" sz="1200" i="1" dirty="0" smtClean="0">
                <a:solidFill>
                  <a:srgbClr val="4B4846"/>
                </a:solidFill>
                <a:latin typeface="Arial" pitchFamily="34" charset="0"/>
                <a:cs typeface="Arial" pitchFamily="34" charset="0"/>
              </a:rPr>
              <a:t> </a:t>
            </a:r>
            <a:r>
              <a:rPr lang="en-US" sz="1200" i="1" dirty="0" smtClean="0">
                <a:solidFill>
                  <a:srgbClr val="4B4846"/>
                </a:solidFill>
                <a:latin typeface="Arial" pitchFamily="34" charset="0"/>
                <a:cs typeface="Arial" pitchFamily="34" charset="0"/>
              </a:rPr>
              <a:t>    </a:t>
            </a:r>
            <a:r>
              <a:rPr lang="en-US" sz="1200" i="1" dirty="0" smtClean="0">
                <a:solidFill>
                  <a:srgbClr val="4B4846"/>
                </a:solidFill>
                <a:latin typeface="Arial" pitchFamily="34" charset="0"/>
                <a:cs typeface="Arial" pitchFamily="34" charset="0"/>
              </a:rPr>
              <a:t>                                          </a:t>
            </a:r>
            <a:r>
              <a:rPr lang="en-US" sz="1200" b="1" dirty="0" smtClean="0">
                <a:solidFill>
                  <a:srgbClr val="775CA4"/>
                </a:solidFill>
                <a:latin typeface="Arial" pitchFamily="34" charset="0"/>
                <a:cs typeface="Arial" pitchFamily="34" charset="0"/>
              </a:rPr>
              <a:t>Page 05</a:t>
            </a:r>
            <a:endParaRPr lang="it-IT" sz="1200" dirty="0">
              <a:solidFill>
                <a:srgbClr val="775CA4"/>
              </a:solidFill>
              <a:latin typeface="Arial" pitchFamily="34" charset="0"/>
              <a:cs typeface="Arial" pitchFamily="34" charset="0"/>
            </a:endParaRPr>
          </a:p>
          <a:p>
            <a:pPr lvl="0" algn="ctr" defTabSz="457200">
              <a:spcBef>
                <a:spcPts val="1000"/>
              </a:spcBef>
              <a:buClr>
                <a:schemeClr val="accent1"/>
              </a:buClr>
              <a:buSzPct val="80000"/>
              <a:defRPr/>
            </a:pPr>
            <a:endParaRPr lang="it-IT" sz="1200" i="1" dirty="0">
              <a:solidFill>
                <a:srgbClr val="4B4846"/>
              </a:solidFill>
              <a:latin typeface="Arial" pitchFamily="34" charset="0"/>
              <a:cs typeface="Arial" pitchFamily="34" charset="0"/>
            </a:endParaRPr>
          </a:p>
        </p:txBody>
      </p:sp>
      <p:pic>
        <p:nvPicPr>
          <p:cNvPr id="21" name="Picture 4" descr="https://safetymedsim.eu/wp-content/uploads/2020/12/safety-logos_unifg.png"/>
          <p:cNvPicPr>
            <a:picLocks noChangeAspect="1" noChangeArrowheads="1"/>
          </p:cNvPicPr>
          <p:nvPr/>
        </p:nvPicPr>
        <p:blipFill>
          <a:blip r:embed="rId4"/>
          <a:srcRect/>
          <a:stretch>
            <a:fillRect/>
          </a:stretch>
        </p:blipFill>
        <p:spPr bwMode="auto">
          <a:xfrm>
            <a:off x="2961243" y="5891597"/>
            <a:ext cx="912020" cy="912020"/>
          </a:xfrm>
          <a:prstGeom prst="rect">
            <a:avLst/>
          </a:prstGeom>
          <a:noFill/>
        </p:spPr>
      </p:pic>
      <p:sp>
        <p:nvSpPr>
          <p:cNvPr id="24" name="Rettangolo 23"/>
          <p:cNvSpPr/>
          <p:nvPr/>
        </p:nvSpPr>
        <p:spPr>
          <a:xfrm>
            <a:off x="545098" y="788264"/>
            <a:ext cx="8598902" cy="369332"/>
          </a:xfrm>
          <a:prstGeom prst="rect">
            <a:avLst/>
          </a:prstGeom>
          <a:solidFill>
            <a:srgbClr val="775CA4"/>
          </a:solidFill>
        </p:spPr>
        <p:txBody>
          <a:bodyPr wrap="square">
            <a:spAutoFit/>
          </a:bodyPr>
          <a:lstStyle/>
          <a:p>
            <a:r>
              <a:rPr lang="it-IT" b="1" dirty="0" smtClean="0">
                <a:solidFill>
                  <a:schemeClr val="bg1"/>
                </a:solidFill>
                <a:latin typeface="Calibri" pitchFamily="34" charset="0"/>
                <a:ea typeface="Calibri" pitchFamily="34" charset="0"/>
                <a:cs typeface="Times New Roman" pitchFamily="18" charset="0"/>
              </a:rPr>
              <a:t>The </a:t>
            </a:r>
            <a:r>
              <a:rPr lang="it-IT" b="1" dirty="0" err="1" smtClean="0">
                <a:solidFill>
                  <a:schemeClr val="bg1"/>
                </a:solidFill>
                <a:latin typeface="Calibri" pitchFamily="34" charset="0"/>
                <a:ea typeface="Calibri" pitchFamily="34" charset="0"/>
                <a:cs typeface="Times New Roman" pitchFamily="18" charset="0"/>
              </a:rPr>
              <a:t>questionnaires</a:t>
            </a:r>
            <a:r>
              <a:rPr lang="it-IT" b="1" dirty="0" smtClean="0">
                <a:solidFill>
                  <a:schemeClr val="bg1"/>
                </a:solidFill>
                <a:latin typeface="Calibri" pitchFamily="34" charset="0"/>
                <a:ea typeface="Calibri" pitchFamily="34" charset="0"/>
                <a:cs typeface="Times New Roman" pitchFamily="18" charset="0"/>
              </a:rPr>
              <a:t> </a:t>
            </a:r>
            <a:r>
              <a:rPr lang="it-IT" b="1" dirty="0" err="1" smtClean="0">
                <a:solidFill>
                  <a:schemeClr val="bg1"/>
                </a:solidFill>
                <a:latin typeface="Calibri" pitchFamily="34" charset="0"/>
                <a:ea typeface="Calibri" pitchFamily="34" charset="0"/>
                <a:cs typeface="Times New Roman" pitchFamily="18" charset="0"/>
              </a:rPr>
              <a:t>structure</a:t>
            </a:r>
            <a:r>
              <a:rPr lang="it-IT" b="1" dirty="0" smtClean="0">
                <a:solidFill>
                  <a:schemeClr val="bg1"/>
                </a:solidFill>
                <a:latin typeface="Calibri" pitchFamily="34" charset="0"/>
                <a:ea typeface="Calibri" pitchFamily="34" charset="0"/>
                <a:cs typeface="Times New Roman" pitchFamily="18" charset="0"/>
              </a:rPr>
              <a:t> and </a:t>
            </a:r>
            <a:r>
              <a:rPr lang="it-IT" b="1" dirty="0" smtClean="0">
                <a:solidFill>
                  <a:schemeClr val="bg1"/>
                </a:solidFill>
                <a:latin typeface="Calibri" pitchFamily="34" charset="0"/>
                <a:ea typeface="Calibri" pitchFamily="34" charset="0"/>
                <a:cs typeface="Times New Roman" pitchFamily="18" charset="0"/>
              </a:rPr>
              <a:t>layout</a:t>
            </a:r>
            <a:r>
              <a:rPr lang="it-IT" b="1" dirty="0" smtClean="0">
                <a:solidFill>
                  <a:schemeClr val="bg1"/>
                </a:solidFill>
                <a:latin typeface="Calibri" pitchFamily="34" charset="0"/>
                <a:ea typeface="Calibri" pitchFamily="34" charset="0"/>
                <a:cs typeface="Times New Roman" pitchFamily="18" charset="0"/>
              </a:rPr>
              <a:t>	</a:t>
            </a:r>
          </a:p>
        </p:txBody>
      </p:sp>
      <p:sp>
        <p:nvSpPr>
          <p:cNvPr id="31" name="Rectangle 1"/>
          <p:cNvSpPr>
            <a:spLocks noChangeArrowheads="1"/>
          </p:cNvSpPr>
          <p:nvPr/>
        </p:nvSpPr>
        <p:spPr bwMode="auto">
          <a:xfrm>
            <a:off x="393874" y="173426"/>
            <a:ext cx="11798125"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it-IT" sz="3200" b="1" dirty="0" smtClean="0">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ACTION PLAN FOR STUDENTS AND ACADEMICS NEEDS SURVEY</a:t>
            </a:r>
            <a:endParaRPr kumimoji="0" lang="it-IT"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Arial" pitchFamily="34" charset="0"/>
              <a:cs typeface="Arial" pitchFamily="34" charset="0"/>
            </a:endParaRPr>
          </a:p>
        </p:txBody>
      </p:sp>
      <p:sp>
        <p:nvSpPr>
          <p:cNvPr id="27" name="Rettangolo 26"/>
          <p:cNvSpPr/>
          <p:nvPr/>
        </p:nvSpPr>
        <p:spPr>
          <a:xfrm>
            <a:off x="492149" y="1158800"/>
            <a:ext cx="9093285" cy="4801314"/>
          </a:xfrm>
          <a:prstGeom prst="rect">
            <a:avLst/>
          </a:prstGeom>
          <a:noFill/>
        </p:spPr>
        <p:txBody>
          <a:bodyPr wrap="square">
            <a:spAutoFit/>
          </a:bodyPr>
          <a:lstStyle/>
          <a:p>
            <a:pPr>
              <a:buFont typeface="Wingdings" pitchFamily="2" charset="2"/>
              <a:buChar char="§"/>
            </a:pPr>
            <a:r>
              <a:rPr lang="en-US" dirty="0" smtClean="0"/>
              <a:t>  </a:t>
            </a:r>
            <a:r>
              <a:rPr lang="en-US" b="1" dirty="0" smtClean="0"/>
              <a:t>1</a:t>
            </a:r>
            <a:r>
              <a:rPr lang="en-US" b="1" baseline="30000" dirty="0" smtClean="0"/>
              <a:t>st</a:t>
            </a:r>
            <a:r>
              <a:rPr lang="en-US" b="1" dirty="0" smtClean="0"/>
              <a:t> section: </a:t>
            </a:r>
            <a:r>
              <a:rPr lang="en-US" dirty="0" smtClean="0"/>
              <a:t>opinions </a:t>
            </a:r>
            <a:r>
              <a:rPr lang="en-US" dirty="0" smtClean="0"/>
              <a:t>on Emergency educational system in </a:t>
            </a:r>
            <a:r>
              <a:rPr lang="en-US" dirty="0" smtClean="0"/>
              <a:t>general  and own availability </a:t>
            </a:r>
            <a:r>
              <a:rPr lang="en-US" dirty="0" smtClean="0"/>
              <a:t>(readiness) to employ advanced simulation tools for learning</a:t>
            </a:r>
            <a:r>
              <a:rPr lang="en-US" dirty="0" smtClean="0"/>
              <a:t>.</a:t>
            </a:r>
          </a:p>
          <a:p>
            <a:endParaRPr lang="it-IT" dirty="0" smtClean="0"/>
          </a:p>
          <a:p>
            <a:pPr>
              <a:buFont typeface="Wingdings" pitchFamily="2" charset="2"/>
              <a:buChar char="§"/>
            </a:pPr>
            <a:r>
              <a:rPr lang="en-US" dirty="0" smtClean="0"/>
              <a:t>  </a:t>
            </a:r>
            <a:r>
              <a:rPr lang="en-US" b="1" dirty="0" smtClean="0"/>
              <a:t>2</a:t>
            </a:r>
            <a:r>
              <a:rPr lang="en-US" b="1" baseline="30000" dirty="0" smtClean="0"/>
              <a:t>nd</a:t>
            </a:r>
            <a:r>
              <a:rPr lang="en-US" b="1" dirty="0" smtClean="0"/>
              <a:t> section: </a:t>
            </a:r>
            <a:r>
              <a:rPr lang="en-US" dirty="0" smtClean="0"/>
              <a:t>choices </a:t>
            </a:r>
            <a:r>
              <a:rPr lang="en-US" dirty="0" smtClean="0"/>
              <a:t>about the </a:t>
            </a:r>
            <a:r>
              <a:rPr lang="en-US" dirty="0" smtClean="0"/>
              <a:t>preference </a:t>
            </a:r>
            <a:r>
              <a:rPr lang="en-US" dirty="0" smtClean="0"/>
              <a:t>selection </a:t>
            </a:r>
            <a:r>
              <a:rPr lang="en-US" dirty="0" smtClean="0"/>
              <a:t>on </a:t>
            </a:r>
            <a:r>
              <a:rPr lang="en-US" dirty="0" smtClean="0"/>
              <a:t>alternatives conveying information about </a:t>
            </a:r>
            <a:endParaRPr lang="en-US" dirty="0" smtClean="0"/>
          </a:p>
          <a:p>
            <a:r>
              <a:rPr lang="en-US" dirty="0" smtClean="0"/>
              <a:t> </a:t>
            </a:r>
            <a:r>
              <a:rPr lang="en-US" dirty="0" smtClean="0"/>
              <a:t>	</a:t>
            </a:r>
            <a:r>
              <a:rPr lang="en-US" dirty="0" err="1" smtClean="0"/>
              <a:t>i</a:t>
            </a:r>
            <a:r>
              <a:rPr lang="en-US" dirty="0" smtClean="0"/>
              <a:t>) three categories of technical skills; </a:t>
            </a:r>
            <a:endParaRPr lang="en-US" dirty="0" smtClean="0"/>
          </a:p>
          <a:p>
            <a:r>
              <a:rPr lang="en-US" dirty="0" smtClean="0"/>
              <a:t>	</a:t>
            </a:r>
            <a:r>
              <a:rPr lang="en-US" dirty="0" smtClean="0"/>
              <a:t>ii</a:t>
            </a:r>
            <a:r>
              <a:rPr lang="en-US" dirty="0" smtClean="0"/>
              <a:t>) if no technical skills are </a:t>
            </a:r>
            <a:r>
              <a:rPr lang="en-US" dirty="0" smtClean="0"/>
              <a:t>needed;</a:t>
            </a:r>
          </a:p>
          <a:p>
            <a:r>
              <a:rPr lang="en-US" dirty="0" smtClean="0"/>
              <a:t>	iii) </a:t>
            </a:r>
            <a:r>
              <a:rPr lang="en-US" dirty="0" smtClean="0"/>
              <a:t>the method to supply the course </a:t>
            </a:r>
            <a:r>
              <a:rPr lang="en-US" dirty="0" smtClean="0"/>
              <a:t>among e-learning</a:t>
            </a:r>
            <a:r>
              <a:rPr lang="en-US" dirty="0" smtClean="0"/>
              <a:t>, </a:t>
            </a:r>
            <a:r>
              <a:rPr lang="en-US" dirty="0" smtClean="0"/>
              <a:t>		     	     	     face-to-face and </a:t>
            </a:r>
            <a:r>
              <a:rPr lang="en-US" dirty="0" smtClean="0"/>
              <a:t>hybrid modes; </a:t>
            </a:r>
          </a:p>
          <a:p>
            <a:r>
              <a:rPr lang="en-US" dirty="0" smtClean="0"/>
              <a:t>	iv</a:t>
            </a:r>
            <a:r>
              <a:rPr lang="en-US" dirty="0" smtClean="0"/>
              <a:t>) possible feedback needed; </a:t>
            </a:r>
            <a:endParaRPr lang="en-US" dirty="0" smtClean="0"/>
          </a:p>
          <a:p>
            <a:r>
              <a:rPr lang="en-US" dirty="0" smtClean="0"/>
              <a:t>	</a:t>
            </a:r>
            <a:r>
              <a:rPr lang="en-US" dirty="0" smtClean="0"/>
              <a:t>v</a:t>
            </a:r>
            <a:r>
              <a:rPr lang="en-US" dirty="0" smtClean="0"/>
              <a:t>) the duration of the course expressed </a:t>
            </a:r>
            <a:r>
              <a:rPr lang="en-US" dirty="0" smtClean="0"/>
              <a:t>in hours</a:t>
            </a:r>
            <a:r>
              <a:rPr lang="en-US" dirty="0" smtClean="0"/>
              <a:t>; </a:t>
            </a:r>
            <a:endParaRPr lang="en-US" dirty="0" smtClean="0"/>
          </a:p>
          <a:p>
            <a:r>
              <a:rPr lang="en-US" dirty="0" smtClean="0"/>
              <a:t>	</a:t>
            </a:r>
            <a:r>
              <a:rPr lang="en-US" dirty="0" smtClean="0"/>
              <a:t>vi</a:t>
            </a:r>
            <a:r>
              <a:rPr lang="en-US" dirty="0" smtClean="0"/>
              <a:t>) and the price one would be willing to pay for such a course</a:t>
            </a:r>
            <a:r>
              <a:rPr lang="en-US" dirty="0" smtClean="0"/>
              <a:t>.</a:t>
            </a:r>
          </a:p>
          <a:p>
            <a:endParaRPr lang="it-IT" dirty="0" smtClean="0"/>
          </a:p>
          <a:p>
            <a:pPr>
              <a:buFont typeface="Wingdings" pitchFamily="2" charset="2"/>
              <a:buChar char="§"/>
            </a:pPr>
            <a:r>
              <a:rPr lang="en-US" dirty="0" smtClean="0"/>
              <a:t> 3</a:t>
            </a:r>
            <a:r>
              <a:rPr lang="en-US" b="1" baseline="30000" dirty="0" smtClean="0"/>
              <a:t>rd</a:t>
            </a:r>
            <a:r>
              <a:rPr lang="en-US" b="1" dirty="0" smtClean="0"/>
              <a:t> </a:t>
            </a:r>
            <a:r>
              <a:rPr lang="en-US" b="1" dirty="0" smtClean="0"/>
              <a:t>section: </a:t>
            </a:r>
            <a:r>
              <a:rPr lang="en-US" dirty="0" smtClean="0"/>
              <a:t> </a:t>
            </a:r>
            <a:r>
              <a:rPr lang="en-US" dirty="0" smtClean="0"/>
              <a:t>demographic and socio-economic aspects, portraying the respondent profiles. </a:t>
            </a:r>
            <a:r>
              <a:rPr lang="en-US" dirty="0" smtClean="0"/>
              <a:t>	    Eight </a:t>
            </a:r>
            <a:r>
              <a:rPr lang="en-US" dirty="0" smtClean="0"/>
              <a:t>questions are posed regarding: 1) gender; 2) age; 3) </a:t>
            </a:r>
            <a:r>
              <a:rPr lang="en-US" dirty="0" smtClean="0"/>
              <a:t>respondents residence;  	    4</a:t>
            </a:r>
            <a:r>
              <a:rPr lang="en-US" dirty="0" smtClean="0"/>
              <a:t>) country </a:t>
            </a:r>
            <a:r>
              <a:rPr lang="en-US" dirty="0" smtClean="0"/>
              <a:t>where they work </a:t>
            </a:r>
            <a:r>
              <a:rPr lang="en-US" dirty="0" smtClean="0"/>
              <a:t>(</a:t>
            </a:r>
            <a:r>
              <a:rPr lang="en-US" dirty="0" smtClean="0"/>
              <a:t>study);  </a:t>
            </a:r>
            <a:r>
              <a:rPr lang="en-US" dirty="0" smtClean="0"/>
              <a:t>5) activity carried out; 6) year of the course </a:t>
            </a:r>
            <a:r>
              <a:rPr lang="en-US" dirty="0" smtClean="0"/>
              <a:t>	     being </a:t>
            </a:r>
            <a:r>
              <a:rPr lang="en-US" dirty="0" smtClean="0"/>
              <a:t>enrolled; 7) Medicine sector dealing with; 8) income category.</a:t>
            </a:r>
            <a:endParaRPr lang="en-US" dirty="0" smtClean="0"/>
          </a:p>
        </p:txBody>
      </p:sp>
      <p:grpSp>
        <p:nvGrpSpPr>
          <p:cNvPr id="34" name="Gruppo 33"/>
          <p:cNvGrpSpPr/>
          <p:nvPr/>
        </p:nvGrpSpPr>
        <p:grpSpPr>
          <a:xfrm>
            <a:off x="8608834" y="1330250"/>
            <a:ext cx="2964706" cy="3600000"/>
            <a:chOff x="8608834" y="1330250"/>
            <a:chExt cx="2964706" cy="3600000"/>
          </a:xfrm>
        </p:grpSpPr>
        <p:pic>
          <p:nvPicPr>
            <p:cNvPr id="30" name="Picture 5" descr="Form 3D-Trans"/>
            <p:cNvPicPr>
              <a:picLocks noChangeAspect="1" noChangeArrowheads="1"/>
            </p:cNvPicPr>
            <p:nvPr/>
          </p:nvPicPr>
          <p:blipFill>
            <a:blip r:embed="rId5"/>
            <a:srcRect/>
            <a:stretch>
              <a:fillRect/>
            </a:stretch>
          </p:blipFill>
          <p:spPr bwMode="auto">
            <a:xfrm>
              <a:off x="8608834" y="1330250"/>
              <a:ext cx="2964706" cy="3600000"/>
            </a:xfrm>
            <a:prstGeom prst="rect">
              <a:avLst/>
            </a:prstGeom>
            <a:noFill/>
          </p:spPr>
        </p:pic>
        <p:pic>
          <p:nvPicPr>
            <p:cNvPr id="32" name="Immagine 31">
              <a:extLst>
                <a:ext uri="{FF2B5EF4-FFF2-40B4-BE49-F238E27FC236}">
                  <a16:creationId xmlns="" xmlns:a16="http://schemas.microsoft.com/office/drawing/2014/main" id="{BE93D645-14B1-8543-96F8-B77DF39DC03A}"/>
                </a:ext>
              </a:extLst>
            </p:cNvPr>
            <p:cNvPicPr>
              <a:picLocks noChangeAspect="1"/>
            </p:cNvPicPr>
            <p:nvPr/>
          </p:nvPicPr>
          <p:blipFill>
            <a:blip r:embed="rId3"/>
            <a:stretch>
              <a:fillRect/>
            </a:stretch>
          </p:blipFill>
          <p:spPr>
            <a:xfrm>
              <a:off x="9369534" y="2467434"/>
              <a:ext cx="587026" cy="180000"/>
            </a:xfrm>
            <a:prstGeom prst="rect">
              <a:avLst/>
            </a:prstGeom>
            <a:solidFill>
              <a:schemeClr val="bg1"/>
            </a:solidFill>
          </p:spPr>
        </p:pic>
        <p:pic>
          <p:nvPicPr>
            <p:cNvPr id="33" name="Immagine 32">
              <a:extLst>
                <a:ext uri="{FF2B5EF4-FFF2-40B4-BE49-F238E27FC236}">
                  <a16:creationId xmlns="" xmlns:a16="http://schemas.microsoft.com/office/drawing/2014/main" id="{BE93D645-14B1-8543-96F8-B77DF39DC03A}"/>
                </a:ext>
              </a:extLst>
            </p:cNvPr>
            <p:cNvPicPr>
              <a:picLocks noChangeAspect="1"/>
            </p:cNvPicPr>
            <p:nvPr/>
          </p:nvPicPr>
          <p:blipFill>
            <a:blip r:embed="rId3"/>
            <a:stretch>
              <a:fillRect/>
            </a:stretch>
          </p:blipFill>
          <p:spPr>
            <a:xfrm>
              <a:off x="10185160" y="1636100"/>
              <a:ext cx="587026" cy="180000"/>
            </a:xfrm>
            <a:prstGeom prst="rect">
              <a:avLst/>
            </a:prstGeom>
            <a:solidFill>
              <a:schemeClr val="bg1"/>
            </a:solidFill>
          </p:spPr>
        </p:pic>
      </p:grpSp>
    </p:spTree>
    <p:extLst>
      <p:ext uri="{BB962C8B-B14F-4D97-AF65-F5344CB8AC3E}">
        <p14:creationId xmlns="" xmlns:p14="http://schemas.microsoft.com/office/powerpoint/2010/main" val="30140735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a:extLst>
              <a:ext uri="{FF2B5EF4-FFF2-40B4-BE49-F238E27FC236}">
                <a16:creationId xmlns="" xmlns:a16="http://schemas.microsoft.com/office/drawing/2014/main" id="{BE93D645-14B1-8543-96F8-B77DF39DC03A}"/>
              </a:ext>
            </a:extLst>
          </p:cNvPr>
          <p:cNvPicPr>
            <a:picLocks noChangeAspect="1"/>
          </p:cNvPicPr>
          <p:nvPr/>
        </p:nvPicPr>
        <p:blipFill>
          <a:blip r:embed="rId3"/>
          <a:stretch>
            <a:fillRect/>
          </a:stretch>
        </p:blipFill>
        <p:spPr>
          <a:xfrm>
            <a:off x="393875" y="6073990"/>
            <a:ext cx="1980163" cy="607177"/>
          </a:xfrm>
          <a:prstGeom prst="rect">
            <a:avLst/>
          </a:prstGeom>
        </p:spPr>
      </p:pic>
      <p:cxnSp>
        <p:nvCxnSpPr>
          <p:cNvPr id="12" name="Connettore 1 11">
            <a:extLst>
              <a:ext uri="{FF2B5EF4-FFF2-40B4-BE49-F238E27FC236}">
                <a16:creationId xmlns="" xmlns:a16="http://schemas.microsoft.com/office/drawing/2014/main" id="{95E97032-7879-1244-A1ED-A40A86533097}"/>
              </a:ext>
            </a:extLst>
          </p:cNvPr>
          <p:cNvCxnSpPr>
            <a:cxnSpLocks/>
          </p:cNvCxnSpPr>
          <p:nvPr/>
        </p:nvCxnSpPr>
        <p:spPr>
          <a:xfrm flipV="1">
            <a:off x="355516" y="5854365"/>
            <a:ext cx="11480968" cy="5700"/>
          </a:xfrm>
          <a:prstGeom prst="line">
            <a:avLst/>
          </a:prstGeom>
          <a:ln w="12700" cmpd="sng">
            <a:solidFill>
              <a:srgbClr val="775CA4"/>
            </a:solidFill>
          </a:ln>
        </p:spPr>
        <p:style>
          <a:lnRef idx="1">
            <a:schemeClr val="accent1"/>
          </a:lnRef>
          <a:fillRef idx="0">
            <a:schemeClr val="accent1"/>
          </a:fillRef>
          <a:effectRef idx="0">
            <a:schemeClr val="accent1"/>
          </a:effectRef>
          <a:fontRef idx="minor">
            <a:schemeClr val="tx1"/>
          </a:fontRef>
        </p:style>
      </p:cxnSp>
      <p:grpSp>
        <p:nvGrpSpPr>
          <p:cNvPr id="2" name="Gruppo 13">
            <a:extLst>
              <a:ext uri="{FF2B5EF4-FFF2-40B4-BE49-F238E27FC236}">
                <a16:creationId xmlns="" xmlns:a16="http://schemas.microsoft.com/office/drawing/2014/main" id="{91475C98-F454-B44D-8C26-000C3C470922}"/>
              </a:ext>
            </a:extLst>
          </p:cNvPr>
          <p:cNvGrpSpPr/>
          <p:nvPr/>
        </p:nvGrpSpPr>
        <p:grpSpPr>
          <a:xfrm>
            <a:off x="3052204" y="5989269"/>
            <a:ext cx="821059" cy="776618"/>
            <a:chOff x="4384447" y="5141095"/>
            <a:chExt cx="1297745" cy="1169264"/>
          </a:xfrm>
        </p:grpSpPr>
        <p:sp>
          <p:nvSpPr>
            <p:cNvPr id="15" name="Rettangolo 14">
              <a:extLst>
                <a:ext uri="{FF2B5EF4-FFF2-40B4-BE49-F238E27FC236}">
                  <a16:creationId xmlns="" xmlns:a16="http://schemas.microsoft.com/office/drawing/2014/main" id="{ABA4F092-7D22-164F-9FC2-9493A7277AFB}"/>
                </a:ext>
              </a:extLst>
            </p:cNvPr>
            <p:cNvSpPr/>
            <p:nvPr/>
          </p:nvSpPr>
          <p:spPr>
            <a:xfrm>
              <a:off x="4384447" y="5962822"/>
              <a:ext cx="1297745" cy="347537"/>
            </a:xfrm>
            <a:prstGeom prst="rect">
              <a:avLst/>
            </a:prstGeom>
          </p:spPr>
          <p:txBody>
            <a:bodyPr wrap="none">
              <a:spAutoFit/>
            </a:bodyPr>
            <a:lstStyle/>
            <a:p>
              <a:pPr lvl="0" algn="ctr" defTabSz="457200">
                <a:spcBef>
                  <a:spcPts val="1000"/>
                </a:spcBef>
                <a:buClr>
                  <a:schemeClr val="accent1"/>
                </a:buClr>
                <a:buSzPct val="80000"/>
                <a:defRPr/>
              </a:pPr>
              <a:r>
                <a:rPr lang="it-IT" sz="900" dirty="0">
                  <a:solidFill>
                    <a:srgbClr val="4B4846"/>
                  </a:solidFill>
                  <a:latin typeface="Avenir Book" panose="02000503020000020003" pitchFamily="2" charset="0"/>
                </a:rPr>
                <a:t>Partner logo</a:t>
              </a:r>
            </a:p>
          </p:txBody>
        </p:sp>
        <p:sp>
          <p:nvSpPr>
            <p:cNvPr id="16" name="Ovale 15">
              <a:extLst>
                <a:ext uri="{FF2B5EF4-FFF2-40B4-BE49-F238E27FC236}">
                  <a16:creationId xmlns="" xmlns:a16="http://schemas.microsoft.com/office/drawing/2014/main" id="{9D792152-8E42-AD46-9999-0FBB5BC80656}"/>
                </a:ext>
              </a:extLst>
            </p:cNvPr>
            <p:cNvSpPr/>
            <p:nvPr/>
          </p:nvSpPr>
          <p:spPr>
            <a:xfrm>
              <a:off x="4579864" y="5141095"/>
              <a:ext cx="821727" cy="821727"/>
            </a:xfrm>
            <a:prstGeom prst="ellipse">
              <a:avLst/>
            </a:prstGeom>
            <a:solidFill>
              <a:srgbClr val="775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grpSp>
      <p:sp>
        <p:nvSpPr>
          <p:cNvPr id="18" name="Rettangolo 17">
            <a:extLst>
              <a:ext uri="{FF2B5EF4-FFF2-40B4-BE49-F238E27FC236}">
                <a16:creationId xmlns="" xmlns:a16="http://schemas.microsoft.com/office/drawing/2014/main" id="{31BB3259-B8B9-8140-AF45-E387F639B024}"/>
              </a:ext>
            </a:extLst>
          </p:cNvPr>
          <p:cNvSpPr/>
          <p:nvPr/>
        </p:nvSpPr>
        <p:spPr>
          <a:xfrm>
            <a:off x="6531591" y="6114023"/>
            <a:ext cx="5660409" cy="589905"/>
          </a:xfrm>
          <a:prstGeom prst="rect">
            <a:avLst/>
          </a:prstGeom>
        </p:spPr>
        <p:txBody>
          <a:bodyPr wrap="square">
            <a:spAutoFit/>
          </a:bodyPr>
          <a:lstStyle/>
          <a:p>
            <a:pPr defTabSz="457200">
              <a:buClr>
                <a:schemeClr val="accent1"/>
              </a:buClr>
              <a:buSzPct val="80000"/>
              <a:defRPr/>
            </a:pPr>
            <a:r>
              <a:rPr lang="en-US" sz="1200" i="1" dirty="0" smtClean="0">
                <a:solidFill>
                  <a:srgbClr val="4B4846"/>
                </a:solidFill>
                <a:latin typeface="Arial" pitchFamily="34" charset="0"/>
                <a:cs typeface="Arial" pitchFamily="34" charset="0"/>
              </a:rPr>
              <a:t>WP2 </a:t>
            </a:r>
            <a:r>
              <a:rPr lang="en-US" sz="1200" i="1" dirty="0" smtClean="0">
                <a:solidFill>
                  <a:srgbClr val="4B4846"/>
                </a:solidFill>
                <a:latin typeface="Arial" pitchFamily="34" charset="0"/>
                <a:cs typeface="Arial" pitchFamily="34" charset="0"/>
              </a:rPr>
              <a:t>meeting,  22-01-2021</a:t>
            </a:r>
            <a:r>
              <a:rPr lang="en-US" sz="1200" i="1" dirty="0" smtClean="0">
                <a:solidFill>
                  <a:srgbClr val="4B4846"/>
                </a:solidFill>
                <a:latin typeface="Arial" pitchFamily="34" charset="0"/>
                <a:cs typeface="Arial" pitchFamily="34" charset="0"/>
              </a:rPr>
              <a:t> </a:t>
            </a:r>
            <a:r>
              <a:rPr lang="en-US" sz="1200" i="1" dirty="0" smtClean="0">
                <a:solidFill>
                  <a:srgbClr val="4B4846"/>
                </a:solidFill>
                <a:latin typeface="Arial" pitchFamily="34" charset="0"/>
                <a:cs typeface="Arial" pitchFamily="34" charset="0"/>
              </a:rPr>
              <a:t>    </a:t>
            </a:r>
            <a:r>
              <a:rPr lang="en-US" sz="1200" i="1" dirty="0" smtClean="0">
                <a:solidFill>
                  <a:srgbClr val="4B4846"/>
                </a:solidFill>
                <a:latin typeface="Arial" pitchFamily="34" charset="0"/>
                <a:cs typeface="Arial" pitchFamily="34" charset="0"/>
              </a:rPr>
              <a:t>                                          </a:t>
            </a:r>
            <a:r>
              <a:rPr lang="en-US" sz="1200" b="1" dirty="0" smtClean="0">
                <a:solidFill>
                  <a:srgbClr val="775CA4"/>
                </a:solidFill>
                <a:latin typeface="Arial" pitchFamily="34" charset="0"/>
                <a:cs typeface="Arial" pitchFamily="34" charset="0"/>
              </a:rPr>
              <a:t>Page 06</a:t>
            </a:r>
            <a:endParaRPr lang="it-IT" sz="1200" dirty="0">
              <a:solidFill>
                <a:srgbClr val="775CA4"/>
              </a:solidFill>
              <a:latin typeface="Arial" pitchFamily="34" charset="0"/>
              <a:cs typeface="Arial" pitchFamily="34" charset="0"/>
            </a:endParaRPr>
          </a:p>
          <a:p>
            <a:pPr lvl="0" algn="ctr" defTabSz="457200">
              <a:spcBef>
                <a:spcPts val="1000"/>
              </a:spcBef>
              <a:buClr>
                <a:schemeClr val="accent1"/>
              </a:buClr>
              <a:buSzPct val="80000"/>
              <a:defRPr/>
            </a:pPr>
            <a:endParaRPr lang="it-IT" sz="1200" i="1" dirty="0">
              <a:solidFill>
                <a:srgbClr val="4B4846"/>
              </a:solidFill>
              <a:latin typeface="Arial" pitchFamily="34" charset="0"/>
              <a:cs typeface="Arial" pitchFamily="34" charset="0"/>
            </a:endParaRPr>
          </a:p>
        </p:txBody>
      </p:sp>
      <p:pic>
        <p:nvPicPr>
          <p:cNvPr id="21" name="Picture 4" descr="https://safetymedsim.eu/wp-content/uploads/2020/12/safety-logos_unifg.png"/>
          <p:cNvPicPr>
            <a:picLocks noChangeAspect="1" noChangeArrowheads="1"/>
          </p:cNvPicPr>
          <p:nvPr/>
        </p:nvPicPr>
        <p:blipFill>
          <a:blip r:embed="rId4"/>
          <a:srcRect/>
          <a:stretch>
            <a:fillRect/>
          </a:stretch>
        </p:blipFill>
        <p:spPr bwMode="auto">
          <a:xfrm>
            <a:off x="2961243" y="5891597"/>
            <a:ext cx="912020" cy="912020"/>
          </a:xfrm>
          <a:prstGeom prst="rect">
            <a:avLst/>
          </a:prstGeom>
          <a:noFill/>
        </p:spPr>
      </p:pic>
      <p:sp>
        <p:nvSpPr>
          <p:cNvPr id="28" name="Rettangolo 27"/>
          <p:cNvSpPr/>
          <p:nvPr/>
        </p:nvSpPr>
        <p:spPr>
          <a:xfrm>
            <a:off x="3593098" y="1028700"/>
            <a:ext cx="7784664" cy="369332"/>
          </a:xfrm>
          <a:prstGeom prst="rect">
            <a:avLst/>
          </a:prstGeom>
          <a:solidFill>
            <a:srgbClr val="775CA4"/>
          </a:solidFill>
          <a:ln>
            <a:solidFill>
              <a:srgbClr val="7030A0"/>
            </a:solidFill>
          </a:ln>
        </p:spPr>
        <p:txBody>
          <a:bodyPr wrap="square">
            <a:spAutoFit/>
          </a:bodyPr>
          <a:lstStyle/>
          <a:p>
            <a:r>
              <a:rPr lang="it-IT" b="1" dirty="0" smtClean="0">
                <a:solidFill>
                  <a:schemeClr val="bg1"/>
                </a:solidFill>
                <a:latin typeface="Calibri" pitchFamily="34" charset="0"/>
                <a:ea typeface="Calibri" pitchFamily="34" charset="0"/>
                <a:cs typeface="Times New Roman" pitchFamily="18" charset="0"/>
              </a:rPr>
              <a:t>Methodologies and statistical </a:t>
            </a:r>
            <a:r>
              <a:rPr lang="it-IT" b="1" dirty="0" smtClean="0">
                <a:solidFill>
                  <a:schemeClr val="bg1"/>
                </a:solidFill>
                <a:latin typeface="Calibri" pitchFamily="34" charset="0"/>
                <a:ea typeface="Calibri" pitchFamily="34" charset="0"/>
                <a:cs typeface="Times New Roman" pitchFamily="18" charset="0"/>
              </a:rPr>
              <a:t>analysis</a:t>
            </a:r>
            <a:r>
              <a:rPr lang="it-IT" b="1" dirty="0" smtClean="0">
                <a:solidFill>
                  <a:schemeClr val="bg1"/>
                </a:solidFill>
                <a:latin typeface="Calibri" pitchFamily="34" charset="0"/>
                <a:ea typeface="Calibri" pitchFamily="34" charset="0"/>
                <a:cs typeface="Times New Roman" pitchFamily="18" charset="0"/>
              </a:rPr>
              <a:t>		</a:t>
            </a:r>
            <a:endParaRPr lang="it-IT" b="1" dirty="0">
              <a:solidFill>
                <a:schemeClr val="bg1"/>
              </a:solidFill>
              <a:latin typeface="Calibri" pitchFamily="34" charset="0"/>
              <a:ea typeface="Calibri" pitchFamily="34" charset="0"/>
              <a:cs typeface="Times New Roman" pitchFamily="18" charset="0"/>
            </a:endParaRPr>
          </a:p>
        </p:txBody>
      </p:sp>
      <p:sp>
        <p:nvSpPr>
          <p:cNvPr id="31" name="Rectangle 1"/>
          <p:cNvSpPr>
            <a:spLocks noChangeArrowheads="1"/>
          </p:cNvSpPr>
          <p:nvPr/>
        </p:nvSpPr>
        <p:spPr bwMode="auto">
          <a:xfrm>
            <a:off x="393875" y="173426"/>
            <a:ext cx="1100459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it-IT" sz="3200" b="1" dirty="0" smtClean="0">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ACTION PLAN FOR STUDENTS AND ACADEMICS NEEDS SURVEY</a:t>
            </a:r>
            <a:endParaRPr kumimoji="0" lang="it-IT"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Arial" pitchFamily="34" charset="0"/>
              <a:cs typeface="Arial" pitchFamily="34" charset="0"/>
            </a:endParaRPr>
          </a:p>
        </p:txBody>
      </p:sp>
      <p:sp>
        <p:nvSpPr>
          <p:cNvPr id="26" name="Rettangolo 25"/>
          <p:cNvSpPr/>
          <p:nvPr/>
        </p:nvSpPr>
        <p:spPr>
          <a:xfrm>
            <a:off x="3593098" y="1436132"/>
            <a:ext cx="7784664" cy="2862322"/>
          </a:xfrm>
          <a:prstGeom prst="rect">
            <a:avLst/>
          </a:prstGeom>
          <a:noFill/>
        </p:spPr>
        <p:txBody>
          <a:bodyPr wrap="square">
            <a:spAutoFit/>
          </a:bodyPr>
          <a:lstStyle/>
          <a:p>
            <a:pPr algn="just">
              <a:buFont typeface="Wingdings" pitchFamily="2" charset="2"/>
              <a:buChar char="§"/>
            </a:pPr>
            <a:r>
              <a:rPr lang="en-GB" dirty="0" smtClean="0"/>
              <a:t> </a:t>
            </a:r>
            <a:r>
              <a:rPr lang="en-GB" b="1" dirty="0" smtClean="0"/>
              <a:t>Choice Experiment </a:t>
            </a:r>
            <a:r>
              <a:rPr lang="en-GB" dirty="0" smtClean="0"/>
              <a:t>and </a:t>
            </a:r>
            <a:r>
              <a:rPr lang="en-GB" b="1" dirty="0" smtClean="0"/>
              <a:t>Latent Class Model </a:t>
            </a:r>
            <a:r>
              <a:rPr lang="en-GB" dirty="0" smtClean="0"/>
              <a:t>in order to investigate cluster parameters for sample segmentation and finally understand preferences heterogeneity across classes.</a:t>
            </a:r>
          </a:p>
          <a:p>
            <a:pPr algn="just">
              <a:buFont typeface="Wingdings" pitchFamily="2" charset="2"/>
              <a:buChar char="§"/>
            </a:pPr>
            <a:endParaRPr lang="en-GB" dirty="0" smtClean="0"/>
          </a:p>
          <a:p>
            <a:pPr algn="just">
              <a:buFont typeface="Wingdings" pitchFamily="2" charset="2"/>
              <a:buChar char="§"/>
            </a:pPr>
            <a:r>
              <a:rPr lang="en-GB" dirty="0" smtClean="0"/>
              <a:t> target </a:t>
            </a:r>
            <a:r>
              <a:rPr lang="en-GB" dirty="0" smtClean="0"/>
              <a:t>groups </a:t>
            </a:r>
            <a:r>
              <a:rPr lang="en-GB" dirty="0" smtClean="0"/>
              <a:t>needs will drive to </a:t>
            </a:r>
            <a:r>
              <a:rPr lang="en-GB" dirty="0" smtClean="0"/>
              <a:t>seize the structure of the course </a:t>
            </a:r>
            <a:r>
              <a:rPr lang="en-GB" dirty="0" smtClean="0"/>
              <a:t>turned into enhanced </a:t>
            </a:r>
            <a:r>
              <a:rPr lang="en-GB" dirty="0" smtClean="0"/>
              <a:t>skills and capabilities. </a:t>
            </a:r>
            <a:endParaRPr lang="en-GB" dirty="0" smtClean="0"/>
          </a:p>
          <a:p>
            <a:pPr algn="just"/>
            <a:endParaRPr lang="en-GB" dirty="0" smtClean="0"/>
          </a:p>
          <a:p>
            <a:pPr algn="just">
              <a:buFont typeface="Wingdings" pitchFamily="2" charset="2"/>
              <a:buChar char="§"/>
            </a:pPr>
            <a:r>
              <a:rPr lang="en-GB" dirty="0" smtClean="0"/>
              <a:t> to </a:t>
            </a:r>
            <a:r>
              <a:rPr lang="en-GB" dirty="0" smtClean="0"/>
              <a:t>grab the willingness to spend money for the SAFETY </a:t>
            </a:r>
            <a:r>
              <a:rPr lang="en-GB" dirty="0" smtClean="0"/>
              <a:t>course, in terms of project </a:t>
            </a:r>
            <a:r>
              <a:rPr lang="en-GB" dirty="0" smtClean="0"/>
              <a:t>outputs exploitation and related sustainability beyond the project </a:t>
            </a:r>
            <a:r>
              <a:rPr lang="en-GB" dirty="0" smtClean="0"/>
              <a:t>lifetime (recommended </a:t>
            </a:r>
            <a:r>
              <a:rPr lang="en-GB" dirty="0" smtClean="0"/>
              <a:t>by the Erasmus+ </a:t>
            </a:r>
            <a:r>
              <a:rPr lang="en-GB" dirty="0" smtClean="0"/>
              <a:t>programme).</a:t>
            </a:r>
            <a:endParaRPr lang="en-US" dirty="0" smtClean="0"/>
          </a:p>
        </p:txBody>
      </p:sp>
      <p:grpSp>
        <p:nvGrpSpPr>
          <p:cNvPr id="27" name="Gruppo 26"/>
          <p:cNvGrpSpPr/>
          <p:nvPr/>
        </p:nvGrpSpPr>
        <p:grpSpPr>
          <a:xfrm>
            <a:off x="436002" y="1029732"/>
            <a:ext cx="3132730" cy="3249136"/>
            <a:chOff x="7315727" y="1627664"/>
            <a:chExt cx="3132730" cy="3249136"/>
          </a:xfrm>
        </p:grpSpPr>
        <p:pic>
          <p:nvPicPr>
            <p:cNvPr id="27651" name="Picture 3"/>
            <p:cNvPicPr>
              <a:picLocks noChangeAspect="1" noChangeArrowheads="1"/>
            </p:cNvPicPr>
            <p:nvPr/>
          </p:nvPicPr>
          <p:blipFill>
            <a:blip r:embed="rId5"/>
            <a:srcRect l="9690" t="10195" r="10367" b="9862"/>
            <a:stretch>
              <a:fillRect/>
            </a:stretch>
          </p:blipFill>
          <p:spPr bwMode="auto">
            <a:xfrm>
              <a:off x="7874000" y="3441700"/>
              <a:ext cx="1435100" cy="1435100"/>
            </a:xfrm>
            <a:prstGeom prst="rect">
              <a:avLst/>
            </a:prstGeom>
            <a:noFill/>
            <a:ln w="9525">
              <a:noFill/>
              <a:miter lim="800000"/>
              <a:headEnd/>
              <a:tailEnd/>
            </a:ln>
            <a:effectLst/>
          </p:spPr>
        </p:pic>
        <p:pic>
          <p:nvPicPr>
            <p:cNvPr id="27650" name="Picture 2"/>
            <p:cNvPicPr>
              <a:picLocks noChangeAspect="1" noChangeArrowheads="1"/>
            </p:cNvPicPr>
            <p:nvPr/>
          </p:nvPicPr>
          <p:blipFill>
            <a:blip r:embed="rId6"/>
            <a:srcRect/>
            <a:stretch>
              <a:fillRect/>
            </a:stretch>
          </p:blipFill>
          <p:spPr bwMode="auto">
            <a:xfrm>
              <a:off x="7315727" y="1627664"/>
              <a:ext cx="1788461" cy="1386476"/>
            </a:xfrm>
            <a:prstGeom prst="rect">
              <a:avLst/>
            </a:prstGeom>
            <a:noFill/>
            <a:ln w="9525">
              <a:noFill/>
              <a:miter lim="800000"/>
              <a:headEnd/>
              <a:tailEnd/>
            </a:ln>
            <a:effectLst/>
          </p:spPr>
        </p:pic>
        <p:pic>
          <p:nvPicPr>
            <p:cNvPr id="27653" name="Picture 5" descr="SurveyJS: Analytics"/>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8419632" y="2112181"/>
              <a:ext cx="2028825" cy="1666875"/>
            </a:xfrm>
            <a:prstGeom prst="rect">
              <a:avLst/>
            </a:prstGeom>
            <a:noFill/>
          </p:spPr>
        </p:pic>
      </p:grpSp>
    </p:spTree>
    <p:extLst>
      <p:ext uri="{BB962C8B-B14F-4D97-AF65-F5344CB8AC3E}">
        <p14:creationId xmlns="" xmlns:p14="http://schemas.microsoft.com/office/powerpoint/2010/main" val="30140735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Steps to Building an Effective Team | People &amp; Culture"/>
          <p:cNvPicPr>
            <a:picLocks noChangeAspect="1" noChangeArrowheads="1"/>
          </p:cNvPicPr>
          <p:nvPr/>
        </p:nvPicPr>
        <p:blipFill>
          <a:blip r:embed="rId3">
            <a:duotone>
              <a:prstClr val="black"/>
              <a:srgbClr val="775CA4">
                <a:tint val="45000"/>
                <a:satMod val="400000"/>
              </a:srgbClr>
            </a:duotone>
          </a:blip>
          <a:srcRect l="1912" r="24625" b="25576"/>
          <a:stretch>
            <a:fillRect/>
          </a:stretch>
        </p:blipFill>
        <p:spPr bwMode="auto">
          <a:xfrm>
            <a:off x="101600" y="4271393"/>
            <a:ext cx="2162175" cy="1155486"/>
          </a:xfrm>
          <a:prstGeom prst="rect">
            <a:avLst/>
          </a:prstGeom>
          <a:noFill/>
        </p:spPr>
      </p:pic>
      <p:pic>
        <p:nvPicPr>
          <p:cNvPr id="9" name="Immagine 8">
            <a:extLst>
              <a:ext uri="{FF2B5EF4-FFF2-40B4-BE49-F238E27FC236}">
                <a16:creationId xmlns="" xmlns:a16="http://schemas.microsoft.com/office/drawing/2014/main" id="{BE93D645-14B1-8543-96F8-B77DF39DC03A}"/>
              </a:ext>
            </a:extLst>
          </p:cNvPr>
          <p:cNvPicPr>
            <a:picLocks noChangeAspect="1"/>
          </p:cNvPicPr>
          <p:nvPr/>
        </p:nvPicPr>
        <p:blipFill>
          <a:blip r:embed="rId4"/>
          <a:stretch>
            <a:fillRect/>
          </a:stretch>
        </p:blipFill>
        <p:spPr>
          <a:xfrm>
            <a:off x="393875" y="6073990"/>
            <a:ext cx="1980163" cy="607177"/>
          </a:xfrm>
          <a:prstGeom prst="rect">
            <a:avLst/>
          </a:prstGeom>
        </p:spPr>
      </p:pic>
      <p:cxnSp>
        <p:nvCxnSpPr>
          <p:cNvPr id="12" name="Connettore 1 11">
            <a:extLst>
              <a:ext uri="{FF2B5EF4-FFF2-40B4-BE49-F238E27FC236}">
                <a16:creationId xmlns="" xmlns:a16="http://schemas.microsoft.com/office/drawing/2014/main" id="{95E97032-7879-1244-A1ED-A40A86533097}"/>
              </a:ext>
            </a:extLst>
          </p:cNvPr>
          <p:cNvCxnSpPr>
            <a:cxnSpLocks/>
          </p:cNvCxnSpPr>
          <p:nvPr/>
        </p:nvCxnSpPr>
        <p:spPr>
          <a:xfrm flipV="1">
            <a:off x="355516" y="5854365"/>
            <a:ext cx="11480968" cy="5700"/>
          </a:xfrm>
          <a:prstGeom prst="line">
            <a:avLst/>
          </a:prstGeom>
          <a:ln w="12700" cmpd="sng">
            <a:solidFill>
              <a:srgbClr val="775CA4"/>
            </a:solidFill>
          </a:ln>
        </p:spPr>
        <p:style>
          <a:lnRef idx="1">
            <a:schemeClr val="accent1"/>
          </a:lnRef>
          <a:fillRef idx="0">
            <a:schemeClr val="accent1"/>
          </a:fillRef>
          <a:effectRef idx="0">
            <a:schemeClr val="accent1"/>
          </a:effectRef>
          <a:fontRef idx="minor">
            <a:schemeClr val="tx1"/>
          </a:fontRef>
        </p:style>
      </p:cxnSp>
      <p:grpSp>
        <p:nvGrpSpPr>
          <p:cNvPr id="2" name="Gruppo 13">
            <a:extLst>
              <a:ext uri="{FF2B5EF4-FFF2-40B4-BE49-F238E27FC236}">
                <a16:creationId xmlns="" xmlns:a16="http://schemas.microsoft.com/office/drawing/2014/main" id="{91475C98-F454-B44D-8C26-000C3C470922}"/>
              </a:ext>
            </a:extLst>
          </p:cNvPr>
          <p:cNvGrpSpPr/>
          <p:nvPr/>
        </p:nvGrpSpPr>
        <p:grpSpPr>
          <a:xfrm>
            <a:off x="3052204" y="5989269"/>
            <a:ext cx="821059" cy="776618"/>
            <a:chOff x="4384447" y="5141095"/>
            <a:chExt cx="1297745" cy="1169264"/>
          </a:xfrm>
        </p:grpSpPr>
        <p:sp>
          <p:nvSpPr>
            <p:cNvPr id="15" name="Rettangolo 14">
              <a:extLst>
                <a:ext uri="{FF2B5EF4-FFF2-40B4-BE49-F238E27FC236}">
                  <a16:creationId xmlns="" xmlns:a16="http://schemas.microsoft.com/office/drawing/2014/main" id="{ABA4F092-7D22-164F-9FC2-9493A7277AFB}"/>
                </a:ext>
              </a:extLst>
            </p:cNvPr>
            <p:cNvSpPr/>
            <p:nvPr/>
          </p:nvSpPr>
          <p:spPr>
            <a:xfrm>
              <a:off x="4384447" y="5962822"/>
              <a:ext cx="1297745" cy="347537"/>
            </a:xfrm>
            <a:prstGeom prst="rect">
              <a:avLst/>
            </a:prstGeom>
          </p:spPr>
          <p:txBody>
            <a:bodyPr wrap="none">
              <a:spAutoFit/>
            </a:bodyPr>
            <a:lstStyle/>
            <a:p>
              <a:pPr lvl="0" algn="ctr" defTabSz="457200">
                <a:spcBef>
                  <a:spcPts val="1000"/>
                </a:spcBef>
                <a:buClr>
                  <a:schemeClr val="accent1"/>
                </a:buClr>
                <a:buSzPct val="80000"/>
                <a:defRPr/>
              </a:pPr>
              <a:r>
                <a:rPr lang="it-IT" sz="900" dirty="0">
                  <a:solidFill>
                    <a:srgbClr val="4B4846"/>
                  </a:solidFill>
                  <a:latin typeface="Avenir Book" panose="02000503020000020003" pitchFamily="2" charset="0"/>
                </a:rPr>
                <a:t>Partner logo</a:t>
              </a:r>
            </a:p>
          </p:txBody>
        </p:sp>
        <p:sp>
          <p:nvSpPr>
            <p:cNvPr id="16" name="Ovale 15">
              <a:extLst>
                <a:ext uri="{FF2B5EF4-FFF2-40B4-BE49-F238E27FC236}">
                  <a16:creationId xmlns="" xmlns:a16="http://schemas.microsoft.com/office/drawing/2014/main" id="{9D792152-8E42-AD46-9999-0FBB5BC80656}"/>
                </a:ext>
              </a:extLst>
            </p:cNvPr>
            <p:cNvSpPr/>
            <p:nvPr/>
          </p:nvSpPr>
          <p:spPr>
            <a:xfrm>
              <a:off x="4579864" y="5141095"/>
              <a:ext cx="821727" cy="821727"/>
            </a:xfrm>
            <a:prstGeom prst="ellipse">
              <a:avLst/>
            </a:prstGeom>
            <a:solidFill>
              <a:srgbClr val="775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grpSp>
      <p:sp>
        <p:nvSpPr>
          <p:cNvPr id="18" name="Rettangolo 17">
            <a:extLst>
              <a:ext uri="{FF2B5EF4-FFF2-40B4-BE49-F238E27FC236}">
                <a16:creationId xmlns="" xmlns:a16="http://schemas.microsoft.com/office/drawing/2014/main" id="{31BB3259-B8B9-8140-AF45-E387F639B024}"/>
              </a:ext>
            </a:extLst>
          </p:cNvPr>
          <p:cNvSpPr/>
          <p:nvPr/>
        </p:nvSpPr>
        <p:spPr>
          <a:xfrm>
            <a:off x="6531591" y="6114023"/>
            <a:ext cx="5660409" cy="589905"/>
          </a:xfrm>
          <a:prstGeom prst="rect">
            <a:avLst/>
          </a:prstGeom>
        </p:spPr>
        <p:txBody>
          <a:bodyPr wrap="square">
            <a:spAutoFit/>
          </a:bodyPr>
          <a:lstStyle/>
          <a:p>
            <a:pPr defTabSz="457200">
              <a:buClr>
                <a:schemeClr val="accent1"/>
              </a:buClr>
              <a:buSzPct val="80000"/>
              <a:defRPr/>
            </a:pPr>
            <a:r>
              <a:rPr lang="en-US" sz="1200" i="1" dirty="0" smtClean="0">
                <a:solidFill>
                  <a:srgbClr val="4B4846"/>
                </a:solidFill>
                <a:latin typeface="Arial" pitchFamily="34" charset="0"/>
                <a:cs typeface="Arial" pitchFamily="34" charset="0"/>
              </a:rPr>
              <a:t>WP2 </a:t>
            </a:r>
            <a:r>
              <a:rPr lang="en-US" sz="1200" i="1" dirty="0" smtClean="0">
                <a:solidFill>
                  <a:srgbClr val="4B4846"/>
                </a:solidFill>
                <a:latin typeface="Arial" pitchFamily="34" charset="0"/>
                <a:cs typeface="Arial" pitchFamily="34" charset="0"/>
              </a:rPr>
              <a:t>meeting,  22-01-2021</a:t>
            </a:r>
            <a:r>
              <a:rPr lang="en-US" sz="1200" i="1" dirty="0" smtClean="0">
                <a:solidFill>
                  <a:srgbClr val="4B4846"/>
                </a:solidFill>
                <a:latin typeface="Arial" pitchFamily="34" charset="0"/>
                <a:cs typeface="Arial" pitchFamily="34" charset="0"/>
              </a:rPr>
              <a:t> </a:t>
            </a:r>
            <a:r>
              <a:rPr lang="en-US" sz="1200" i="1" dirty="0" smtClean="0">
                <a:solidFill>
                  <a:srgbClr val="4B4846"/>
                </a:solidFill>
                <a:latin typeface="Arial" pitchFamily="34" charset="0"/>
                <a:cs typeface="Arial" pitchFamily="34" charset="0"/>
              </a:rPr>
              <a:t>    </a:t>
            </a:r>
            <a:r>
              <a:rPr lang="en-US" sz="1200" i="1" dirty="0" smtClean="0">
                <a:solidFill>
                  <a:srgbClr val="4B4846"/>
                </a:solidFill>
                <a:latin typeface="Arial" pitchFamily="34" charset="0"/>
                <a:cs typeface="Arial" pitchFamily="34" charset="0"/>
              </a:rPr>
              <a:t>                                          </a:t>
            </a:r>
            <a:r>
              <a:rPr lang="en-US" sz="1200" b="1" dirty="0" smtClean="0">
                <a:solidFill>
                  <a:srgbClr val="775CA4"/>
                </a:solidFill>
                <a:latin typeface="Arial" pitchFamily="34" charset="0"/>
                <a:cs typeface="Arial" pitchFamily="34" charset="0"/>
              </a:rPr>
              <a:t>Page 07</a:t>
            </a:r>
            <a:endParaRPr lang="it-IT" sz="1200" dirty="0">
              <a:solidFill>
                <a:srgbClr val="775CA4"/>
              </a:solidFill>
              <a:latin typeface="Arial" pitchFamily="34" charset="0"/>
              <a:cs typeface="Arial" pitchFamily="34" charset="0"/>
            </a:endParaRPr>
          </a:p>
          <a:p>
            <a:pPr lvl="0" algn="ctr" defTabSz="457200">
              <a:spcBef>
                <a:spcPts val="1000"/>
              </a:spcBef>
              <a:buClr>
                <a:schemeClr val="accent1"/>
              </a:buClr>
              <a:buSzPct val="80000"/>
              <a:defRPr/>
            </a:pPr>
            <a:endParaRPr lang="it-IT" sz="1200" i="1" dirty="0">
              <a:solidFill>
                <a:srgbClr val="4B4846"/>
              </a:solidFill>
              <a:latin typeface="Arial" pitchFamily="34" charset="0"/>
              <a:cs typeface="Arial" pitchFamily="34" charset="0"/>
            </a:endParaRPr>
          </a:p>
        </p:txBody>
      </p:sp>
      <p:pic>
        <p:nvPicPr>
          <p:cNvPr id="21" name="Picture 4" descr="https://safetymedsim.eu/wp-content/uploads/2020/12/safety-logos_unifg.png"/>
          <p:cNvPicPr>
            <a:picLocks noChangeAspect="1" noChangeArrowheads="1"/>
          </p:cNvPicPr>
          <p:nvPr/>
        </p:nvPicPr>
        <p:blipFill>
          <a:blip r:embed="rId5"/>
          <a:srcRect/>
          <a:stretch>
            <a:fillRect/>
          </a:stretch>
        </p:blipFill>
        <p:spPr bwMode="auto">
          <a:xfrm>
            <a:off x="2961243" y="5891597"/>
            <a:ext cx="912020" cy="912020"/>
          </a:xfrm>
          <a:prstGeom prst="rect">
            <a:avLst/>
          </a:prstGeom>
          <a:noFill/>
        </p:spPr>
      </p:pic>
      <p:sp>
        <p:nvSpPr>
          <p:cNvPr id="25" name="Rettangolo 24"/>
          <p:cNvSpPr/>
          <p:nvPr/>
        </p:nvSpPr>
        <p:spPr>
          <a:xfrm>
            <a:off x="0" y="862358"/>
            <a:ext cx="6656329" cy="440364"/>
          </a:xfrm>
          <a:prstGeom prst="rect">
            <a:avLst/>
          </a:prstGeom>
          <a:solidFill>
            <a:srgbClr val="775CA4"/>
          </a:solidFill>
        </p:spPr>
        <p:txBody>
          <a:bodyPr wrap="square">
            <a:spAutoFit/>
          </a:bodyPr>
          <a:lstStyle/>
          <a:p>
            <a:pPr lvl="0"/>
            <a:r>
              <a:rPr lang="en-US" dirty="0" smtClean="0">
                <a:solidFill>
                  <a:schemeClr val="bg1"/>
                </a:solidFill>
              </a:rPr>
              <a:t>Survey </a:t>
            </a:r>
            <a:r>
              <a:rPr lang="en-US" b="1" dirty="0" smtClean="0">
                <a:solidFill>
                  <a:schemeClr val="bg1"/>
                </a:solidFill>
              </a:rPr>
              <a:t>management</a:t>
            </a:r>
            <a:r>
              <a:rPr lang="en-US" dirty="0" smtClean="0">
                <a:solidFill>
                  <a:schemeClr val="bg1"/>
                </a:solidFill>
              </a:rPr>
              <a:t> and sampling </a:t>
            </a:r>
            <a:r>
              <a:rPr lang="en-US" dirty="0" smtClean="0">
                <a:solidFill>
                  <a:schemeClr val="bg1"/>
                </a:solidFill>
              </a:rPr>
              <a:t>plan</a:t>
            </a:r>
            <a:r>
              <a:rPr lang="en-US" dirty="0" smtClean="0">
                <a:solidFill>
                  <a:schemeClr val="bg1"/>
                </a:solidFill>
              </a:rPr>
              <a:t>	</a:t>
            </a:r>
            <a:endParaRPr lang="en-US" dirty="0">
              <a:solidFill>
                <a:schemeClr val="bg1"/>
              </a:solidFill>
            </a:endParaRPr>
          </a:p>
        </p:txBody>
      </p:sp>
      <p:sp>
        <p:nvSpPr>
          <p:cNvPr id="31" name="Rectangle 1"/>
          <p:cNvSpPr>
            <a:spLocks noChangeArrowheads="1"/>
          </p:cNvSpPr>
          <p:nvPr/>
        </p:nvSpPr>
        <p:spPr bwMode="auto">
          <a:xfrm>
            <a:off x="393875" y="173426"/>
            <a:ext cx="11004594"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it-IT" sz="3200" b="1" dirty="0" smtClean="0">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ACTION PLAN FOR STUDENTS AND ACADEMICS NEEDS SURVEY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											</a:t>
            </a:r>
            <a:endParaRPr kumimoji="0" lang="it-IT"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Arial" pitchFamily="34" charset="0"/>
              <a:cs typeface="Arial" pitchFamily="34" charset="0"/>
            </a:endParaRPr>
          </a:p>
          <a:p>
            <a:pPr lvl="0" eaLnBrk="0" fontAlgn="base" hangingPunct="0">
              <a:spcBef>
                <a:spcPct val="0"/>
              </a:spcBef>
              <a:spcAft>
                <a:spcPct val="0"/>
              </a:spcAft>
            </a:pPr>
            <a:r>
              <a:rPr kumimoji="0" lang="en-US"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						</a:t>
            </a:r>
            <a:r>
              <a:rPr lang="en-US" sz="3200" b="1" dirty="0" smtClean="0">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	</a:t>
            </a:r>
            <a:r>
              <a:rPr kumimoji="0" lang="en-US"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Calibri" pitchFamily="34" charset="0"/>
                <a:ea typeface="Calibri" pitchFamily="34" charset="0"/>
                <a:cs typeface="Times New Roman" pitchFamily="18" charset="0"/>
              </a:rPr>
              <a:t>				</a:t>
            </a:r>
            <a:endParaRPr kumimoji="0" lang="it-IT" sz="3200" b="1" i="0" u="none" strike="noStrike" cap="none" normalizeH="0" baseline="0" dirty="0" smtClean="0">
              <a:ln>
                <a:noFill/>
              </a:ln>
              <a:solidFill>
                <a:srgbClr val="5C5B5B"/>
              </a:solidFill>
              <a:effectLst>
                <a:outerShdw blurRad="38100" dist="38100" dir="2700000" algn="tl">
                  <a:srgbClr val="000000">
                    <a:alpha val="43137"/>
                  </a:srgbClr>
                </a:outerShdw>
              </a:effectLst>
              <a:latin typeface="Arial" pitchFamily="34" charset="0"/>
              <a:cs typeface="Arial" pitchFamily="34" charset="0"/>
            </a:endParaRPr>
          </a:p>
        </p:txBody>
      </p:sp>
      <p:grpSp>
        <p:nvGrpSpPr>
          <p:cNvPr id="30" name="Gruppo 29"/>
          <p:cNvGrpSpPr/>
          <p:nvPr/>
        </p:nvGrpSpPr>
        <p:grpSpPr>
          <a:xfrm>
            <a:off x="355516" y="1743086"/>
            <a:ext cx="1650079" cy="1721726"/>
            <a:chOff x="724017" y="2128894"/>
            <a:chExt cx="1650079" cy="1721726"/>
          </a:xfrm>
        </p:grpSpPr>
        <p:pic>
          <p:nvPicPr>
            <p:cNvPr id="29697" name="Picture 1"/>
            <p:cNvPicPr>
              <a:picLocks noChangeAspect="1" noChangeArrowheads="1"/>
            </p:cNvPicPr>
            <p:nvPr/>
          </p:nvPicPr>
          <p:blipFill>
            <a:blip r:embed="rId6">
              <a:duotone>
                <a:prstClr val="black"/>
                <a:srgbClr val="775CA4">
                  <a:tint val="45000"/>
                  <a:satMod val="400000"/>
                </a:srgbClr>
              </a:duotone>
            </a:blip>
            <a:srcRect/>
            <a:stretch>
              <a:fillRect/>
            </a:stretch>
          </p:blipFill>
          <p:spPr bwMode="auto">
            <a:xfrm>
              <a:off x="724017" y="2128894"/>
              <a:ext cx="1650021" cy="1242967"/>
            </a:xfrm>
            <a:prstGeom prst="rect">
              <a:avLst/>
            </a:prstGeom>
            <a:noFill/>
            <a:ln w="9525">
              <a:noFill/>
              <a:miter lim="800000"/>
              <a:headEnd/>
              <a:tailEnd/>
            </a:ln>
            <a:effectLst/>
          </p:spPr>
        </p:pic>
        <p:sp>
          <p:nvSpPr>
            <p:cNvPr id="26" name="Rettangolo 25"/>
            <p:cNvSpPr/>
            <p:nvPr/>
          </p:nvSpPr>
          <p:spPr>
            <a:xfrm>
              <a:off x="724075" y="3327400"/>
              <a:ext cx="1650021" cy="523220"/>
            </a:xfrm>
            <a:prstGeom prst="rect">
              <a:avLst/>
            </a:prstGeom>
            <a:solidFill>
              <a:srgbClr val="775CA4"/>
            </a:solidFill>
          </p:spPr>
          <p:txBody>
            <a:bodyPr wrap="square">
              <a:spAutoFit/>
            </a:bodyPr>
            <a:lstStyle/>
            <a:p>
              <a:pPr lvl="0" algn="ctr"/>
              <a:r>
                <a:rPr lang="en-US" sz="1400" dirty="0" smtClean="0">
                  <a:solidFill>
                    <a:schemeClr val="bg1"/>
                  </a:solidFill>
                </a:rPr>
                <a:t>Survey </a:t>
              </a:r>
              <a:r>
                <a:rPr lang="en-US" sz="1400" b="1" dirty="0" smtClean="0">
                  <a:solidFill>
                    <a:schemeClr val="bg1"/>
                  </a:solidFill>
                </a:rPr>
                <a:t>National Coordinators</a:t>
              </a:r>
              <a:endParaRPr lang="en-US" sz="1400" dirty="0">
                <a:solidFill>
                  <a:schemeClr val="bg1"/>
                </a:solidFill>
              </a:endParaRPr>
            </a:p>
          </p:txBody>
        </p:sp>
      </p:grpSp>
      <p:pic>
        <p:nvPicPr>
          <p:cNvPr id="27" name="Picture 4" descr="https://safetymedsim.eu/wp-content/uploads/2020/12/safety-logos_unifg.png"/>
          <p:cNvPicPr>
            <a:picLocks noChangeAspect="1" noChangeArrowheads="1"/>
          </p:cNvPicPr>
          <p:nvPr/>
        </p:nvPicPr>
        <p:blipFill>
          <a:blip r:embed="rId5">
            <a:clrChange>
              <a:clrFrom>
                <a:srgbClr val="FFFFFF"/>
              </a:clrFrom>
              <a:clrTo>
                <a:srgbClr val="FFFFFF">
                  <a:alpha val="0"/>
                </a:srgbClr>
              </a:clrTo>
            </a:clrChange>
            <a:duotone>
              <a:schemeClr val="accent3">
                <a:shade val="45000"/>
                <a:satMod val="135000"/>
              </a:schemeClr>
              <a:prstClr val="white"/>
            </a:duotone>
          </a:blip>
          <a:srcRect/>
          <a:stretch>
            <a:fillRect/>
          </a:stretch>
        </p:blipFill>
        <p:spPr bwMode="auto">
          <a:xfrm>
            <a:off x="601054" y="4599115"/>
            <a:ext cx="863483" cy="863483"/>
          </a:xfrm>
          <a:prstGeom prst="rect">
            <a:avLst/>
          </a:prstGeom>
          <a:noFill/>
        </p:spPr>
      </p:pic>
      <p:sp>
        <p:nvSpPr>
          <p:cNvPr id="32" name="Freccia bidirezionale verticale 31"/>
          <p:cNvSpPr/>
          <p:nvPr/>
        </p:nvSpPr>
        <p:spPr>
          <a:xfrm>
            <a:off x="914400" y="3594100"/>
            <a:ext cx="368300" cy="639193"/>
          </a:xfrm>
          <a:prstGeom prst="upDownArrow">
            <a:avLst/>
          </a:prstGeom>
          <a:solidFill>
            <a:srgbClr val="775CA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3" name="Rettangolo 32"/>
          <p:cNvSpPr/>
          <p:nvPr/>
        </p:nvSpPr>
        <p:spPr>
          <a:xfrm>
            <a:off x="101600" y="5406477"/>
            <a:ext cx="2162175" cy="307777"/>
          </a:xfrm>
          <a:prstGeom prst="rect">
            <a:avLst/>
          </a:prstGeom>
          <a:solidFill>
            <a:srgbClr val="775CA4"/>
          </a:solidFill>
        </p:spPr>
        <p:txBody>
          <a:bodyPr wrap="square">
            <a:spAutoFit/>
          </a:bodyPr>
          <a:lstStyle/>
          <a:p>
            <a:pPr lvl="0" algn="ctr"/>
            <a:r>
              <a:rPr lang="en-US" sz="1400" b="1" dirty="0" err="1" smtClean="0">
                <a:solidFill>
                  <a:schemeClr val="bg1"/>
                </a:solidFill>
              </a:rPr>
              <a:t>UniFg</a:t>
            </a:r>
            <a:r>
              <a:rPr lang="en-US" sz="1400" b="1" dirty="0" smtClean="0">
                <a:solidFill>
                  <a:schemeClr val="bg1"/>
                </a:solidFill>
              </a:rPr>
              <a:t>  </a:t>
            </a:r>
            <a:r>
              <a:rPr lang="en-US" sz="1400" b="1" dirty="0" smtClean="0">
                <a:solidFill>
                  <a:schemeClr val="bg1"/>
                </a:solidFill>
              </a:rPr>
              <a:t>s</a:t>
            </a:r>
            <a:r>
              <a:rPr lang="en-US" sz="1400" dirty="0" smtClean="0">
                <a:solidFill>
                  <a:schemeClr val="bg1"/>
                </a:solidFill>
              </a:rPr>
              <a:t>urvey </a:t>
            </a:r>
            <a:r>
              <a:rPr lang="en-US" sz="1400" b="1" dirty="0" smtClean="0">
                <a:solidFill>
                  <a:schemeClr val="bg1"/>
                </a:solidFill>
              </a:rPr>
              <a:t>team</a:t>
            </a:r>
            <a:endParaRPr lang="en-US" sz="1400" dirty="0">
              <a:solidFill>
                <a:schemeClr val="bg1"/>
              </a:solidFill>
            </a:endParaRPr>
          </a:p>
        </p:txBody>
      </p:sp>
      <p:pic>
        <p:nvPicPr>
          <p:cNvPr id="29703" name="Picture 7"/>
          <p:cNvPicPr>
            <a:picLocks noChangeAspect="1" noChangeArrowheads="1"/>
          </p:cNvPicPr>
          <p:nvPr/>
        </p:nvPicPr>
        <p:blipFill>
          <a:blip r:embed="rId7"/>
          <a:srcRect l="18562" t="38194" r="18082" b="26042"/>
          <a:stretch>
            <a:fillRect/>
          </a:stretch>
        </p:blipFill>
        <p:spPr bwMode="auto">
          <a:xfrm>
            <a:off x="2542143" y="1669524"/>
            <a:ext cx="9230757" cy="2929591"/>
          </a:xfrm>
          <a:prstGeom prst="rect">
            <a:avLst/>
          </a:prstGeom>
          <a:noFill/>
          <a:ln w="9525">
            <a:noFill/>
            <a:miter lim="800000"/>
            <a:headEnd/>
            <a:tailEnd/>
          </a:ln>
          <a:effectLst/>
        </p:spPr>
      </p:pic>
      <p:pic>
        <p:nvPicPr>
          <p:cNvPr id="29705" name="Picture 9" descr="Eskimo: Il punto esclamativo femminile"/>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8453690" y="2853819"/>
            <a:ext cx="930781" cy="930781"/>
          </a:xfrm>
          <a:prstGeom prst="rect">
            <a:avLst/>
          </a:prstGeom>
          <a:noFill/>
        </p:spPr>
      </p:pic>
    </p:spTree>
    <p:extLst>
      <p:ext uri="{BB962C8B-B14F-4D97-AF65-F5344CB8AC3E}">
        <p14:creationId xmlns="" xmlns:p14="http://schemas.microsoft.com/office/powerpoint/2010/main" val="30140735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 xmlns:a16="http://schemas.microsoft.com/office/drawing/2014/main" id="{D04220C4-2AA2-234F-9D53-B494B349990B}"/>
              </a:ext>
            </a:extLst>
          </p:cNvPr>
          <p:cNvSpPr/>
          <p:nvPr/>
        </p:nvSpPr>
        <p:spPr>
          <a:xfrm>
            <a:off x="-160962" y="-79625"/>
            <a:ext cx="12513922" cy="7017248"/>
          </a:xfrm>
          <a:prstGeom prst="rect">
            <a:avLst/>
          </a:prstGeom>
          <a:solidFill>
            <a:srgbClr val="775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 name="Titolo 1">
            <a:extLst>
              <a:ext uri="{FF2B5EF4-FFF2-40B4-BE49-F238E27FC236}">
                <a16:creationId xmlns="" xmlns:a16="http://schemas.microsoft.com/office/drawing/2014/main" id="{D32A3F16-35C6-FA4A-82DB-864964B959BD}"/>
              </a:ext>
            </a:extLst>
          </p:cNvPr>
          <p:cNvSpPr>
            <a:spLocks noGrp="1"/>
          </p:cNvSpPr>
          <p:nvPr>
            <p:ph type="title"/>
          </p:nvPr>
        </p:nvSpPr>
        <p:spPr>
          <a:xfrm>
            <a:off x="2097257" y="2766218"/>
            <a:ext cx="7997485" cy="1325563"/>
          </a:xfrm>
        </p:spPr>
        <p:txBody>
          <a:bodyPr>
            <a:normAutofit/>
          </a:bodyPr>
          <a:lstStyle/>
          <a:p>
            <a:pPr lvl="0" algn="ctr">
              <a:spcBef>
                <a:spcPts val="0"/>
              </a:spcBef>
              <a:buClr>
                <a:schemeClr val="lt1"/>
              </a:buClr>
              <a:buSzPts val="3600"/>
            </a:pPr>
            <a:r>
              <a:rPr lang="it-IT" sz="4500" b="1" dirty="0" err="1">
                <a:solidFill>
                  <a:schemeClr val="bg1"/>
                </a:solidFill>
                <a:latin typeface="Arial" pitchFamily="34" charset="0"/>
                <a:ea typeface="Open Sans Extrabold"/>
                <a:cs typeface="Arial" pitchFamily="34" charset="0"/>
                <a:sym typeface="Open Sans ExtraBold"/>
              </a:rPr>
              <a:t>Thank</a:t>
            </a:r>
            <a:r>
              <a:rPr lang="it-IT" sz="4500" b="1" dirty="0">
                <a:solidFill>
                  <a:schemeClr val="bg1"/>
                </a:solidFill>
                <a:latin typeface="Arial" pitchFamily="34" charset="0"/>
                <a:ea typeface="Open Sans Extrabold"/>
                <a:cs typeface="Arial" pitchFamily="34" charset="0"/>
                <a:sym typeface="Open Sans ExtraBold"/>
              </a:rPr>
              <a:t> </a:t>
            </a:r>
            <a:r>
              <a:rPr lang="it-IT" sz="4500" b="1" dirty="0" err="1">
                <a:solidFill>
                  <a:schemeClr val="bg1"/>
                </a:solidFill>
                <a:latin typeface="Arial" pitchFamily="34" charset="0"/>
                <a:ea typeface="Open Sans Extrabold"/>
                <a:cs typeface="Arial" pitchFamily="34" charset="0"/>
                <a:sym typeface="Open Sans ExtraBold"/>
              </a:rPr>
              <a:t>you</a:t>
            </a:r>
            <a:r>
              <a:rPr lang="it-IT" sz="4500" b="1" dirty="0" smtClean="0">
                <a:solidFill>
                  <a:schemeClr val="bg1"/>
                </a:solidFill>
                <a:latin typeface="Arial" pitchFamily="34" charset="0"/>
                <a:ea typeface="Open Sans Extrabold"/>
                <a:cs typeface="Arial" pitchFamily="34" charset="0"/>
                <a:sym typeface="Open Sans ExtraBold"/>
              </a:rPr>
              <a:t>!</a:t>
            </a:r>
            <a:endParaRPr lang="it-IT" sz="4500" b="1" dirty="0">
              <a:solidFill>
                <a:schemeClr val="bg1"/>
              </a:solidFill>
              <a:latin typeface="Arial" pitchFamily="34" charset="0"/>
              <a:cs typeface="Arial" pitchFamily="34" charset="0"/>
            </a:endParaRPr>
          </a:p>
        </p:txBody>
      </p:sp>
      <p:pic>
        <p:nvPicPr>
          <p:cNvPr id="4" name="Immagine 3">
            <a:extLst>
              <a:ext uri="{FF2B5EF4-FFF2-40B4-BE49-F238E27FC236}">
                <a16:creationId xmlns="" xmlns:a16="http://schemas.microsoft.com/office/drawing/2014/main" id="{A0F9E9BC-E6A5-BE41-A55E-C650EBE79A64}"/>
              </a:ext>
            </a:extLst>
          </p:cNvPr>
          <p:cNvPicPr>
            <a:picLocks noChangeAspect="1"/>
          </p:cNvPicPr>
          <p:nvPr/>
        </p:nvPicPr>
        <p:blipFill>
          <a:blip r:embed="rId3"/>
          <a:stretch>
            <a:fillRect/>
          </a:stretch>
        </p:blipFill>
        <p:spPr>
          <a:xfrm>
            <a:off x="4219037" y="761938"/>
            <a:ext cx="3753924" cy="1162505"/>
          </a:xfrm>
          <a:prstGeom prst="rect">
            <a:avLst/>
          </a:prstGeom>
        </p:spPr>
      </p:pic>
      <p:sp>
        <p:nvSpPr>
          <p:cNvPr id="6" name="Rettangolo 5"/>
          <p:cNvSpPr/>
          <p:nvPr/>
        </p:nvSpPr>
        <p:spPr>
          <a:xfrm>
            <a:off x="31532" y="5297219"/>
            <a:ext cx="184731" cy="707886"/>
          </a:xfrm>
          <a:prstGeom prst="rect">
            <a:avLst/>
          </a:prstGeom>
        </p:spPr>
        <p:txBody>
          <a:bodyPr wrap="none">
            <a:spAutoFit/>
          </a:bodyPr>
          <a:lstStyle/>
          <a:p>
            <a:pPr defTabSz="457200">
              <a:buClr>
                <a:schemeClr val="accent1"/>
              </a:buClr>
              <a:buSzPct val="80000"/>
              <a:defRPr/>
            </a:pPr>
            <a:endParaRPr lang="en-US" sz="2000" i="1" dirty="0" smtClean="0">
              <a:solidFill>
                <a:schemeClr val="bg1"/>
              </a:solidFill>
              <a:latin typeface="Arial" pitchFamily="34" charset="0"/>
              <a:cs typeface="Arial" pitchFamily="34" charset="0"/>
            </a:endParaRPr>
          </a:p>
          <a:p>
            <a:pPr defTabSz="457200">
              <a:buClr>
                <a:schemeClr val="accent1"/>
              </a:buClr>
              <a:buSzPct val="80000"/>
              <a:defRPr/>
            </a:pPr>
            <a:endParaRPr lang="en-US" sz="2000" i="1" dirty="0" smtClean="0">
              <a:solidFill>
                <a:schemeClr val="bg1"/>
              </a:solidFill>
              <a:latin typeface="Arial" pitchFamily="34" charset="0"/>
              <a:cs typeface="Arial" pitchFamily="34" charset="0"/>
            </a:endParaRPr>
          </a:p>
        </p:txBody>
      </p:sp>
      <p:sp>
        <p:nvSpPr>
          <p:cNvPr id="7" name="Rettangolo 6"/>
          <p:cNvSpPr/>
          <p:nvPr/>
        </p:nvSpPr>
        <p:spPr>
          <a:xfrm>
            <a:off x="63064" y="5990897"/>
            <a:ext cx="2735301" cy="738664"/>
          </a:xfrm>
          <a:prstGeom prst="rect">
            <a:avLst/>
          </a:prstGeom>
        </p:spPr>
        <p:txBody>
          <a:bodyPr wrap="none">
            <a:spAutoFit/>
          </a:bodyPr>
          <a:lstStyle/>
          <a:p>
            <a:endParaRPr lang="en-US" sz="2200" dirty="0" smtClean="0">
              <a:solidFill>
                <a:schemeClr val="bg1"/>
              </a:solidFill>
              <a:latin typeface="Arial" pitchFamily="34" charset="0"/>
              <a:cs typeface="Arial" pitchFamily="34" charset="0"/>
            </a:endParaRPr>
          </a:p>
          <a:p>
            <a:r>
              <a:rPr lang="en-US" sz="2000" dirty="0" smtClean="0">
                <a:solidFill>
                  <a:schemeClr val="bg1"/>
                </a:solidFill>
                <a:latin typeface="Arial" pitchFamily="34" charset="0"/>
                <a:cs typeface="Arial" pitchFamily="34" charset="0"/>
              </a:rPr>
              <a:t>www.safetymedsim.eu</a:t>
            </a:r>
            <a:endParaRPr lang="it-IT" sz="2000" dirty="0">
              <a:solidFill>
                <a:schemeClr val="bg1"/>
              </a:solidFill>
              <a:latin typeface="Arial" pitchFamily="34" charset="0"/>
              <a:cs typeface="Arial" pitchFamily="34" charset="0"/>
            </a:endParaRPr>
          </a:p>
        </p:txBody>
      </p:sp>
    </p:spTree>
    <p:extLst>
      <p:ext uri="{BB962C8B-B14F-4D97-AF65-F5344CB8AC3E}">
        <p14:creationId xmlns="" xmlns:p14="http://schemas.microsoft.com/office/powerpoint/2010/main" val="4107502963"/>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1747</TotalTime>
  <Words>467</Words>
  <Application>Microsoft Office PowerPoint</Application>
  <PresentationFormat>Personalizzato</PresentationFormat>
  <Paragraphs>115</Paragraphs>
  <Slides>8</Slides>
  <Notes>8</Notes>
  <HiddenSlides>0</HiddenSlides>
  <MMClips>0</MMClips>
  <ScaleCrop>false</ScaleCrop>
  <HeadingPairs>
    <vt:vector size="4" baseType="variant">
      <vt:variant>
        <vt:lpstr>Tema</vt:lpstr>
      </vt:variant>
      <vt:variant>
        <vt:i4>1</vt:i4>
      </vt:variant>
      <vt:variant>
        <vt:lpstr>Titoli diapositive</vt:lpstr>
      </vt:variant>
      <vt:variant>
        <vt:i4>8</vt:i4>
      </vt:variant>
    </vt:vector>
  </HeadingPairs>
  <TitlesOfParts>
    <vt:vector size="9" baseType="lpstr">
      <vt:lpstr>Tema di Office</vt:lpstr>
      <vt:lpstr>Diapositiva 1</vt:lpstr>
      <vt:lpstr>Diapositiva 2</vt:lpstr>
      <vt:lpstr>Diapositiva 3</vt:lpstr>
      <vt:lpstr>Diapositiva 4</vt:lpstr>
      <vt:lpstr>Diapositiva 5</vt:lpstr>
      <vt:lpstr>Diapositiva 6</vt:lpstr>
      <vt:lpstr>Diapositiva 7</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Microsoft Office User</dc:creator>
  <cp:lastModifiedBy>Fedele Colantuono</cp:lastModifiedBy>
  <cp:revision>40</cp:revision>
  <dcterms:created xsi:type="dcterms:W3CDTF">2020-10-23T16:36:39Z</dcterms:created>
  <dcterms:modified xsi:type="dcterms:W3CDTF">2021-01-21T18:40:13Z</dcterms:modified>
</cp:coreProperties>
</file>