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ms-office.chartcolorstyle+xml" PartName="/ppt/charts/colors5.xml"/>
  <Override ContentType="application/vnd.ms-office.chartcolorstyle+xml" PartName="/ppt/charts/colors6.xml"/>
  <Override ContentType="application/vnd.ms-office.chartcolorstyle+xml" PartName="/ppt/charts/colors4.xml"/>
  <Override ContentType="application/vnd.ms-office.chartcolorstyle+xml" PartName="/ppt/charts/colors1.xml"/>
  <Override ContentType="application/vnd.ms-office.chartcolorstyle+xml" PartName="/ppt/charts/colors2.xml"/>
  <Override ContentType="application/vnd.ms-office.chartcolorstyle+xml" PartName="/ppt/charts/colors3.xml"/>
  <Override ContentType="application/vnd.ms-office.chartcolorstyle+xml" PartName="/ppt/charts/colors8.xml"/>
  <Override ContentType="application/vnd.ms-office.chartcolorstyle+xml" PartName="/ppt/charts/colors7.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drawingml.chart+xml" PartName="/ppt/charts/chart3.xml"/>
  <Override ContentType="application/vnd.openxmlformats-officedocument.drawingml.chart+xml" PartName="/ppt/charts/chart8.xml"/>
  <Override ContentType="application/vnd.openxmlformats-officedocument.drawingml.chart+xml" PartName="/ppt/charts/chart2.xml"/>
  <Override ContentType="application/vnd.openxmlformats-officedocument.drawingml.chart+xml" PartName="/ppt/charts/chart7.xml"/>
  <Override ContentType="application/vnd.openxmlformats-officedocument.drawingml.chart+xml" PartName="/ppt/charts/chart5.xml"/>
  <Override ContentType="application/vnd.openxmlformats-officedocument.drawingml.chart+xml" PartName="/ppt/charts/chart4.xml"/>
  <Override ContentType="application/vnd.openxmlformats-officedocument.drawingml.chart+xml" PartName="/ppt/charts/chart6.xml"/>
  <Override ContentType="application/vnd.openxmlformats-officedocument.drawingml.chart+xml" PartName="/ppt/charts/chart1.xml"/>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themeOverride+xml" PartName="/ppt/theme/themeOverride3.xml"/>
  <Override ContentType="application/vnd.openxmlformats-officedocument.themeOverride+xml" PartName="/ppt/theme/themeOverride8.xml"/>
  <Override ContentType="application/vnd.openxmlformats-officedocument.themeOverride+xml" PartName="/ppt/theme/themeOverride2.xml"/>
  <Override ContentType="application/vnd.openxmlformats-officedocument.themeOverride+xml" PartName="/ppt/theme/themeOverride4.xml"/>
  <Override ContentType="application/vnd.openxmlformats-officedocument.themeOverride+xml" PartName="/ppt/theme/themeOverride7.xml"/>
  <Override ContentType="application/vnd.openxmlformats-officedocument.themeOverride+xml" PartName="/ppt/theme/themeOverride5.xml"/>
  <Override ContentType="application/vnd.openxmlformats-officedocument.themeOverride+xml" PartName="/ppt/theme/themeOverride6.xml"/>
  <Override ContentType="application/vnd.openxmlformats-officedocument.themeOverride+xml" PartName="/ppt/theme/themeOverride1.xml"/>
  <Override ContentType="application/binary" PartName="/ppt/metadata"/>
  <Override ContentType="application/vnd.openxmlformats-officedocument.presentationml.notesMaster+xml" PartName="/ppt/notesMasters/notesMaster1.xml"/>
  <Override ContentType="application/vnd.ms-office.chartstyle+xml" PartName="/ppt/charts/style3.xml"/>
  <Override ContentType="application/vnd.ms-office.chartstyle+xml" PartName="/ppt/charts/style4.xml"/>
  <Override ContentType="application/vnd.ms-office.chartstyle+xml" PartName="/ppt/charts/style5.xml"/>
  <Override ContentType="application/vnd.ms-office.chartstyle+xml" PartName="/ppt/charts/style7.xml"/>
  <Override ContentType="application/vnd.ms-office.chartstyle+xml" PartName="/ppt/charts/style8.xml"/>
  <Override ContentType="application/vnd.ms-office.chartstyle+xml" PartName="/ppt/charts/style1.xml"/>
  <Override ContentType="application/vnd.ms-office.chartstyle+xml" PartName="/ppt/charts/style6.xml"/>
  <Override ContentType="application/vnd.ms-office.chartstyle+xml" PartName="/ppt/charts/style2.xml"/>
  <Override ContentType="application/vnd.openxmlformats-officedocument.presentationml.presProps+xml" PartName="/ppt/pres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6" roundtripDataSignature="AMtx7mgqzsnUFLAzt3jeT9QA7rbpEy/Wr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3A32720-738C-46D6-B47F-BCB172CEEA28}">
  <a:tblStyle styleId="{D3A32720-738C-46D6-B47F-BCB172CEEA28}"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b="off" i="off"/>
      <a:tcStyle>
        <a:fill>
          <a:solidFill>
            <a:srgbClr val="CDD4EA"/>
          </a:solidFill>
        </a:fill>
      </a:tcStyle>
    </a:band1H>
    <a:band2H>
      <a:tcTxStyle b="off" i="off"/>
    </a:band2H>
    <a:band1V>
      <a:tcTxStyle b="off" i="off"/>
      <a:tcStyle>
        <a:fill>
          <a:solidFill>
            <a:srgbClr val="CDD4EA"/>
          </a:solidFill>
        </a:fill>
      </a:tcStyle>
    </a:band1V>
    <a:band2V>
      <a:tcTxStyle b="off" i="off"/>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 styleId="{1CF2BEBD-24AC-40DD-8A6D-A0E44189208D}" styleName="Table_1">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14" Type="http://schemas.openxmlformats.org/officeDocument/2006/relationships/slide" Target="slides/slide8.xml"/><Relationship Id="rId36" Type="http://customschemas.google.com/relationships/presentationmetadata" Target="meta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themeOverride" Target="../theme/themeOverride1.xml"/><Relationship Id="rId4" Type="http://schemas.openxmlformats.org/officeDocument/2006/relationships/oleObject" Target="file:///C:\Users\franc\OneDrive\Desktop\Tesi%20Specializzazione\DATI\DATI\dataset%20studenti%20statistiche%20descrittive.xlsx" TargetMode="External"/></Relationships>
</file>

<file path=ppt/charts/_rels/chart2.xml.rels><?xml version="1.0" encoding="UTF-8" standalone="yes"?><Relationships xmlns="http://schemas.openxmlformats.org/package/2006/relationships"><Relationship Id="rId1" Type="http://schemas.microsoft.com/office/2011/relationships/chartStyle" Target="style2.xml"/><Relationship Id="rId2" Type="http://schemas.microsoft.com/office/2011/relationships/chartColorStyle" Target="colors2.xml"/><Relationship Id="rId3" Type="http://schemas.openxmlformats.org/officeDocument/2006/relationships/themeOverride" Target="../theme/themeOverride5.xml"/><Relationship Id="rId4" Type="http://schemas.openxmlformats.org/officeDocument/2006/relationships/oleObject" Target="file:///C:\Users\franc\OneDrive\Desktop\Tesi%20Specializzazione\DATI\DATI\dataset%20studenti%20statistiche%20descrittive.xlsx" TargetMode="External"/></Relationships>
</file>

<file path=ppt/charts/_rels/chart3.xml.rels><?xml version="1.0" encoding="UTF-8" standalone="yes"?><Relationships xmlns="http://schemas.openxmlformats.org/package/2006/relationships"><Relationship Id="rId1" Type="http://schemas.microsoft.com/office/2011/relationships/chartStyle" Target="style3.xml"/><Relationship Id="rId2" Type="http://schemas.microsoft.com/office/2011/relationships/chartColorStyle" Target="colors3.xml"/><Relationship Id="rId3" Type="http://schemas.openxmlformats.org/officeDocument/2006/relationships/themeOverride" Target="../theme/themeOverride3.xml"/><Relationship Id="rId4" Type="http://schemas.openxmlformats.org/officeDocument/2006/relationships/oleObject" Target="file:///C:\Users\franc\OneDrive\Desktop\Tesi%20Specializzazione\DATI\DATI\dataset%20studenti%20statistiche%20descrittive.xlsx" TargetMode="External"/></Relationships>
</file>

<file path=ppt/charts/_rels/chart4.xml.rels><?xml version="1.0" encoding="UTF-8" standalone="yes"?><Relationships xmlns="http://schemas.openxmlformats.org/package/2006/relationships"><Relationship Id="rId1" Type="http://schemas.microsoft.com/office/2011/relationships/chartStyle" Target="style4.xml"/><Relationship Id="rId2" Type="http://schemas.microsoft.com/office/2011/relationships/chartColorStyle" Target="colors4.xml"/><Relationship Id="rId3" Type="http://schemas.openxmlformats.org/officeDocument/2006/relationships/themeOverride" Target="../theme/themeOverride4.xml"/><Relationship Id="rId4" Type="http://schemas.openxmlformats.org/officeDocument/2006/relationships/oleObject" Target="file:///C:\Users\franc\OneDrive\Desktop\Tesi%20Specializzazione\DATI\DATI\dataset%20studenti%20statistiche%20descrittive.xlsx" TargetMode="External"/></Relationships>
</file>

<file path=ppt/charts/_rels/chart5.xml.rels><?xml version="1.0" encoding="UTF-8" standalone="yes"?><Relationships xmlns="http://schemas.openxmlformats.org/package/2006/relationships"><Relationship Id="rId1" Type="http://schemas.microsoft.com/office/2011/relationships/chartStyle" Target="style5.xml"/><Relationship Id="rId2" Type="http://schemas.microsoft.com/office/2011/relationships/chartColorStyle" Target="colors5.xml"/><Relationship Id="rId3" Type="http://schemas.openxmlformats.org/officeDocument/2006/relationships/themeOverride" Target="../theme/themeOverride7.xml"/><Relationship Id="rId4" Type="http://schemas.openxmlformats.org/officeDocument/2006/relationships/oleObject" Target="file:///C:\Users\franc\OneDrive\Desktop\Tesi%20Specializzazione\DATI\DATI\dataset%20esperti%20statistiche%20descrittive.xlsx" TargetMode="External"/></Relationships>
</file>

<file path=ppt/charts/_rels/chart6.xml.rels><?xml version="1.0" encoding="UTF-8" standalone="yes"?><Relationships xmlns="http://schemas.openxmlformats.org/package/2006/relationships"><Relationship Id="rId1" Type="http://schemas.microsoft.com/office/2011/relationships/chartStyle" Target="style6.xml"/><Relationship Id="rId2" Type="http://schemas.microsoft.com/office/2011/relationships/chartColorStyle" Target="colors6.xml"/><Relationship Id="rId3" Type="http://schemas.openxmlformats.org/officeDocument/2006/relationships/themeOverride" Target="../theme/themeOverride2.xml"/><Relationship Id="rId4" Type="http://schemas.openxmlformats.org/officeDocument/2006/relationships/oleObject" Target="file:///C:\Users\franc\OneDrive\Desktop\Tesi%20Specializzazione\DATI\DATI\dataset%20esperti%20statistiche%20descrittive.xlsx" TargetMode="External"/></Relationships>
</file>

<file path=ppt/charts/_rels/chart7.xml.rels><?xml version="1.0" encoding="UTF-8" standalone="yes"?><Relationships xmlns="http://schemas.openxmlformats.org/package/2006/relationships"><Relationship Id="rId1" Type="http://schemas.microsoft.com/office/2011/relationships/chartStyle" Target="style7.xml"/><Relationship Id="rId2" Type="http://schemas.microsoft.com/office/2011/relationships/chartColorStyle" Target="colors7.xml"/><Relationship Id="rId3" Type="http://schemas.openxmlformats.org/officeDocument/2006/relationships/themeOverride" Target="../theme/themeOverride8.xml"/><Relationship Id="rId4" Type="http://schemas.openxmlformats.org/officeDocument/2006/relationships/oleObject" Target="file:///C:\Users\franc\OneDrive\Desktop\Tesi%20Specializzazione\DATI\DATI\dataset%20esperti%20statistiche%20descrittive.xlsx" TargetMode="External"/></Relationships>
</file>

<file path=ppt/charts/_rels/chart8.xml.rels><?xml version="1.0" encoding="UTF-8" standalone="yes"?><Relationships xmlns="http://schemas.openxmlformats.org/package/2006/relationships"><Relationship Id="rId1" Type="http://schemas.microsoft.com/office/2011/relationships/chartStyle" Target="style8.xml"/><Relationship Id="rId2" Type="http://schemas.microsoft.com/office/2011/relationships/chartColorStyle" Target="colors8.xml"/><Relationship Id="rId3" Type="http://schemas.openxmlformats.org/officeDocument/2006/relationships/themeOverride" Target="../theme/themeOverride6.xml"/><Relationship Id="rId4" Type="http://schemas.openxmlformats.org/officeDocument/2006/relationships/oleObject" Target="file:///C:\Users\franc\OneDrive\Desktop\Tesi%20Specializzazione\DATI\DATI\dataset%20esperti%20statistiche%20descrittive.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40" b="0" i="0" u="none" strike="noStrike" kern="1200" cap="none" spc="20" baseline="0">
                <a:solidFill>
                  <a:schemeClr val="tx1">
                    <a:lumMod val="50000"/>
                    <a:lumOff val="50000"/>
                  </a:schemeClr>
                </a:solidFill>
                <a:latin typeface="+mn-lt"/>
                <a:ea typeface="+mn-ea"/>
                <a:cs typeface="+mn-cs"/>
              </a:defRPr>
            </a:pPr>
            <a:r>
              <a:rPr lang="it-IT" dirty="0" err="1">
                <a:solidFill>
                  <a:schemeClr val="tx1"/>
                </a:solidFill>
              </a:rPr>
              <a:t>Number</a:t>
            </a:r>
            <a:r>
              <a:rPr lang="it-IT" dirty="0">
                <a:solidFill>
                  <a:schemeClr val="tx1"/>
                </a:solidFill>
              </a:rPr>
              <a:t> of </a:t>
            </a:r>
            <a:r>
              <a:rPr lang="it-IT" dirty="0" err="1">
                <a:solidFill>
                  <a:schemeClr val="tx1"/>
                </a:solidFill>
              </a:rPr>
              <a:t>responders</a:t>
            </a:r>
            <a:r>
              <a:rPr lang="it-IT" dirty="0">
                <a:solidFill>
                  <a:schemeClr val="tx1"/>
                </a:solidFill>
              </a:rPr>
              <a:t> by Age</a:t>
            </a:r>
          </a:p>
        </c:rich>
      </c:tx>
      <c:overlay val="0"/>
      <c:spPr>
        <a:noFill/>
        <a:ln>
          <a:noFill/>
        </a:ln>
        <a:effectLst/>
      </c:spPr>
      <c:txPr>
        <a:bodyPr rot="0" spcFirstLastPara="1" vertOverflow="ellipsis" vert="horz" wrap="square" anchor="ctr" anchorCtr="1"/>
        <a:lstStyle/>
        <a:p>
          <a:pPr>
            <a:defRPr sz="1440" b="0" i="0" u="none" strike="noStrike" kern="1200" cap="none" spc="20" baseline="0">
              <a:solidFill>
                <a:schemeClr val="tx1">
                  <a:lumMod val="50000"/>
                  <a:lumOff val="50000"/>
                </a:schemeClr>
              </a:solidFill>
              <a:latin typeface="+mn-lt"/>
              <a:ea typeface="+mn-ea"/>
              <a:cs typeface="+mn-cs"/>
            </a:defRPr>
          </a:pPr>
          <a:endParaRPr lang="it-IT"/>
        </a:p>
      </c:txPr>
    </c:title>
    <c:autoTitleDeleted val="0"/>
    <c:plotArea>
      <c:layout/>
      <c:pieChart>
        <c:varyColors val="1"/>
        <c:ser>
          <c:idx val="0"/>
          <c:order val="0"/>
          <c:dPt>
            <c:idx val="0"/>
            <c:bubble3D val="0"/>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extLst>
              <c:ext xmlns:c16="http://schemas.microsoft.com/office/drawing/2014/chart" uri="{C3380CC4-5D6E-409C-BE32-E72D297353CC}">
                <c16:uniqueId val="{00000001-09D6-4047-AD6A-A832086D6E64}"/>
              </c:ext>
            </c:extLst>
          </c:dPt>
          <c:dPt>
            <c:idx val="1"/>
            <c:bubble3D val="0"/>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extLst>
              <c:ext xmlns:c16="http://schemas.microsoft.com/office/drawing/2014/chart" uri="{C3380CC4-5D6E-409C-BE32-E72D297353CC}">
                <c16:uniqueId val="{00000003-09D6-4047-AD6A-A832086D6E64}"/>
              </c:ext>
            </c:extLst>
          </c:dPt>
          <c:dPt>
            <c:idx val="2"/>
            <c:bubble3D val="0"/>
            <c:spPr>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9525" cap="flat" cmpd="sng" algn="ctr">
                <a:solidFill>
                  <a:schemeClr val="accent3">
                    <a:shade val="95000"/>
                  </a:schemeClr>
                </a:solidFill>
                <a:round/>
              </a:ln>
              <a:effectLst/>
            </c:spPr>
            <c:extLst>
              <c:ext xmlns:c16="http://schemas.microsoft.com/office/drawing/2014/chart" uri="{C3380CC4-5D6E-409C-BE32-E72D297353CC}">
                <c16:uniqueId val="{00000005-09D6-4047-AD6A-A832086D6E64}"/>
              </c:ext>
            </c:extLst>
          </c:dPt>
          <c:dPt>
            <c:idx val="3"/>
            <c:bubble3D val="0"/>
            <c:spPr>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9525" cap="flat" cmpd="sng" algn="ctr">
                <a:solidFill>
                  <a:schemeClr val="accent4">
                    <a:shade val="95000"/>
                  </a:schemeClr>
                </a:solidFill>
                <a:round/>
              </a:ln>
              <a:effectLst/>
            </c:spPr>
            <c:extLst>
              <c:ext xmlns:c16="http://schemas.microsoft.com/office/drawing/2014/chart" uri="{C3380CC4-5D6E-409C-BE32-E72D297353CC}">
                <c16:uniqueId val="{00000007-09D6-4047-AD6A-A832086D6E64}"/>
              </c:ext>
            </c:extLst>
          </c:dPt>
          <c:dLbls>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it-IT"/>
              </a:p>
            </c:txPr>
            <c:showLegendKey val="0"/>
            <c:showVal val="0"/>
            <c:showCatName val="0"/>
            <c:showSerName val="0"/>
            <c:showPercent val="1"/>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età!$E$3:$E$6</c:f>
              <c:strCache>
                <c:ptCount val="4"/>
                <c:pt idx="0">
                  <c:v>18-25</c:v>
                </c:pt>
                <c:pt idx="1">
                  <c:v>26-32</c:v>
                </c:pt>
                <c:pt idx="2">
                  <c:v>33-50</c:v>
                </c:pt>
                <c:pt idx="3">
                  <c:v>&gt;50</c:v>
                </c:pt>
              </c:strCache>
            </c:strRef>
          </c:cat>
          <c:val>
            <c:numRef>
              <c:f>età!$F$3:$F$6</c:f>
              <c:numCache>
                <c:formatCode>0</c:formatCode>
                <c:ptCount val="4"/>
                <c:pt idx="0">
                  <c:v>1008</c:v>
                </c:pt>
                <c:pt idx="1">
                  <c:v>321</c:v>
                </c:pt>
                <c:pt idx="2">
                  <c:v>120</c:v>
                </c:pt>
                <c:pt idx="3">
                  <c:v>15</c:v>
                </c:pt>
              </c:numCache>
            </c:numRef>
          </c:val>
          <c:extLst>
            <c:ext xmlns:c16="http://schemas.microsoft.com/office/drawing/2014/chart" uri="{C3380CC4-5D6E-409C-BE32-E72D297353CC}">
              <c16:uniqueId val="{00000008-09D6-4047-AD6A-A832086D6E64}"/>
            </c:ext>
          </c:extLst>
        </c:ser>
        <c:dLbls>
          <c:showLegendKey val="0"/>
          <c:showVal val="0"/>
          <c:showCatName val="0"/>
          <c:showSerName val="0"/>
          <c:showPercent val="1"/>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50000"/>
                  <a:lumOff val="50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pPr>
      <a:endParaRPr lang="it-IT"/>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40" b="0" i="0" u="none" strike="noStrike" kern="1200" cap="none" spc="20" baseline="0">
                <a:solidFill>
                  <a:schemeClr val="tx1"/>
                </a:solidFill>
                <a:latin typeface="+mn-lt"/>
                <a:ea typeface="+mn-ea"/>
                <a:cs typeface="+mn-cs"/>
              </a:defRPr>
            </a:pPr>
            <a:r>
              <a:rPr lang="it-IT">
                <a:solidFill>
                  <a:schemeClr val="tx1"/>
                </a:solidFill>
              </a:rPr>
              <a:t>Number of responders by Language </a:t>
            </a:r>
          </a:p>
        </c:rich>
      </c:tx>
      <c:overlay val="0"/>
      <c:spPr>
        <a:noFill/>
        <a:ln>
          <a:noFill/>
        </a:ln>
        <a:effectLst/>
      </c:spPr>
      <c:txPr>
        <a:bodyPr rot="0" spcFirstLastPara="1" vertOverflow="ellipsis" vert="horz" wrap="square" anchor="ctr" anchorCtr="1"/>
        <a:lstStyle/>
        <a:p>
          <a:pPr>
            <a:defRPr sz="1440" b="0" i="0" u="none" strike="noStrike" kern="1200" cap="none" spc="20" baseline="0">
              <a:solidFill>
                <a:schemeClr val="tx1"/>
              </a:solidFill>
              <a:latin typeface="+mn-lt"/>
              <a:ea typeface="+mn-ea"/>
              <a:cs typeface="+mn-cs"/>
            </a:defRPr>
          </a:pPr>
          <a:endParaRPr lang="it-IT"/>
        </a:p>
      </c:txPr>
    </c:title>
    <c:autoTitleDeleted val="0"/>
    <c:plotArea>
      <c:layout/>
      <c:pieChart>
        <c:varyColors val="1"/>
        <c:ser>
          <c:idx val="0"/>
          <c:order val="0"/>
          <c:dPt>
            <c:idx val="0"/>
            <c:bubble3D val="0"/>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extLst>
              <c:ext xmlns:c16="http://schemas.microsoft.com/office/drawing/2014/chart" uri="{C3380CC4-5D6E-409C-BE32-E72D297353CC}">
                <c16:uniqueId val="{00000001-CB15-4A86-9A77-23629AD0D54E}"/>
              </c:ext>
            </c:extLst>
          </c:dPt>
          <c:dPt>
            <c:idx val="1"/>
            <c:bubble3D val="0"/>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extLst>
              <c:ext xmlns:c16="http://schemas.microsoft.com/office/drawing/2014/chart" uri="{C3380CC4-5D6E-409C-BE32-E72D297353CC}">
                <c16:uniqueId val="{00000003-CB15-4A86-9A77-23629AD0D54E}"/>
              </c:ext>
            </c:extLst>
          </c:dPt>
          <c:dPt>
            <c:idx val="2"/>
            <c:bubble3D val="0"/>
            <c:spPr>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9525" cap="flat" cmpd="sng" algn="ctr">
                <a:solidFill>
                  <a:schemeClr val="accent3">
                    <a:shade val="95000"/>
                  </a:schemeClr>
                </a:solidFill>
                <a:round/>
              </a:ln>
              <a:effectLst/>
            </c:spPr>
            <c:extLst>
              <c:ext xmlns:c16="http://schemas.microsoft.com/office/drawing/2014/chart" uri="{C3380CC4-5D6E-409C-BE32-E72D297353CC}">
                <c16:uniqueId val="{00000005-CB15-4A86-9A77-23629AD0D54E}"/>
              </c:ext>
            </c:extLst>
          </c:dPt>
          <c:dPt>
            <c:idx val="3"/>
            <c:bubble3D val="0"/>
            <c:spPr>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9525" cap="flat" cmpd="sng" algn="ctr">
                <a:solidFill>
                  <a:schemeClr val="accent4">
                    <a:shade val="95000"/>
                  </a:schemeClr>
                </a:solidFill>
                <a:round/>
              </a:ln>
              <a:effectLst/>
            </c:spPr>
            <c:extLst>
              <c:ext xmlns:c16="http://schemas.microsoft.com/office/drawing/2014/chart" uri="{C3380CC4-5D6E-409C-BE32-E72D297353CC}">
                <c16:uniqueId val="{00000007-CB15-4A86-9A77-23629AD0D54E}"/>
              </c:ext>
            </c:extLst>
          </c:dPt>
          <c:dPt>
            <c:idx val="4"/>
            <c:bubble3D val="0"/>
            <c:spPr>
              <a:gradFill rotWithShape="1">
                <a:gsLst>
                  <a:gs pos="0">
                    <a:schemeClr val="accent5">
                      <a:lumMod val="110000"/>
                      <a:satMod val="105000"/>
                      <a:tint val="67000"/>
                    </a:schemeClr>
                  </a:gs>
                  <a:gs pos="50000">
                    <a:schemeClr val="accent5">
                      <a:lumMod val="105000"/>
                      <a:satMod val="103000"/>
                      <a:tint val="73000"/>
                    </a:schemeClr>
                  </a:gs>
                  <a:gs pos="100000">
                    <a:schemeClr val="accent5">
                      <a:lumMod val="105000"/>
                      <a:satMod val="109000"/>
                      <a:tint val="81000"/>
                    </a:schemeClr>
                  </a:gs>
                </a:gsLst>
                <a:lin ang="5400000" scaled="0"/>
              </a:gradFill>
              <a:ln w="9525" cap="flat" cmpd="sng" algn="ctr">
                <a:solidFill>
                  <a:schemeClr val="accent5">
                    <a:shade val="95000"/>
                  </a:schemeClr>
                </a:solidFill>
                <a:round/>
              </a:ln>
              <a:effectLst/>
            </c:spPr>
            <c:extLst>
              <c:ext xmlns:c16="http://schemas.microsoft.com/office/drawing/2014/chart" uri="{C3380CC4-5D6E-409C-BE32-E72D297353CC}">
                <c16:uniqueId val="{00000009-CB15-4A86-9A77-23629AD0D54E}"/>
              </c:ext>
            </c:extLst>
          </c:dPt>
          <c:dPt>
            <c:idx val="5"/>
            <c:bubble3D val="0"/>
            <c:spPr>
              <a:gradFill rotWithShape="1">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5400000" scaled="0"/>
              </a:gradFill>
              <a:ln w="9525" cap="flat" cmpd="sng" algn="ctr">
                <a:solidFill>
                  <a:schemeClr val="accent6">
                    <a:shade val="95000"/>
                  </a:schemeClr>
                </a:solidFill>
                <a:round/>
              </a:ln>
              <a:effectLst/>
            </c:spPr>
            <c:extLst>
              <c:ext xmlns:c16="http://schemas.microsoft.com/office/drawing/2014/chart" uri="{C3380CC4-5D6E-409C-BE32-E72D297353CC}">
                <c16:uniqueId val="{0000000B-CB15-4A86-9A77-23629AD0D54E}"/>
              </c:ext>
            </c:extLst>
          </c:dPt>
          <c:dPt>
            <c:idx val="6"/>
            <c:bubble3D val="0"/>
            <c:spPr>
              <a:gradFill rotWithShape="1">
                <a:gsLst>
                  <a:gs pos="0">
                    <a:schemeClr val="accent1">
                      <a:lumMod val="60000"/>
                      <a:lumMod val="110000"/>
                      <a:satMod val="105000"/>
                      <a:tint val="67000"/>
                    </a:schemeClr>
                  </a:gs>
                  <a:gs pos="50000">
                    <a:schemeClr val="accent1">
                      <a:lumMod val="60000"/>
                      <a:lumMod val="105000"/>
                      <a:satMod val="103000"/>
                      <a:tint val="73000"/>
                    </a:schemeClr>
                  </a:gs>
                  <a:gs pos="100000">
                    <a:schemeClr val="accent1">
                      <a:lumMod val="60000"/>
                      <a:lumMod val="105000"/>
                      <a:satMod val="109000"/>
                      <a:tint val="81000"/>
                    </a:schemeClr>
                  </a:gs>
                </a:gsLst>
                <a:lin ang="5400000" scaled="0"/>
              </a:gradFill>
              <a:ln w="9525" cap="flat" cmpd="sng" algn="ctr">
                <a:solidFill>
                  <a:schemeClr val="accent1">
                    <a:lumMod val="60000"/>
                    <a:shade val="95000"/>
                  </a:schemeClr>
                </a:solidFill>
                <a:round/>
              </a:ln>
              <a:effectLst/>
            </c:spPr>
            <c:extLst>
              <c:ext xmlns:c16="http://schemas.microsoft.com/office/drawing/2014/chart" uri="{C3380CC4-5D6E-409C-BE32-E72D297353CC}">
                <c16:uniqueId val="{0000000D-CB15-4A86-9A77-23629AD0D54E}"/>
              </c:ext>
            </c:extLst>
          </c:dPt>
          <c:dLbls>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it-IT"/>
              </a:p>
            </c:txPr>
            <c:showLegendKey val="0"/>
            <c:showVal val="0"/>
            <c:showCatName val="0"/>
            <c:showSerName val="0"/>
            <c:showPercent val="1"/>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NAZIONE!$J$4:$J$10</c:f>
              <c:strCache>
                <c:ptCount val="7"/>
                <c:pt idx="0">
                  <c:v>ITA</c:v>
                </c:pt>
                <c:pt idx="1">
                  <c:v>ENG</c:v>
                </c:pt>
                <c:pt idx="2">
                  <c:v>GER</c:v>
                </c:pt>
                <c:pt idx="3">
                  <c:v>NOR</c:v>
                </c:pt>
                <c:pt idx="4">
                  <c:v>POR</c:v>
                </c:pt>
                <c:pt idx="5">
                  <c:v>ROM</c:v>
                </c:pt>
                <c:pt idx="6">
                  <c:v>SPA</c:v>
                </c:pt>
              </c:strCache>
            </c:strRef>
          </c:cat>
          <c:val>
            <c:numRef>
              <c:f>NAZIONE!$K$4:$K$10</c:f>
              <c:numCache>
                <c:formatCode>General</c:formatCode>
                <c:ptCount val="7"/>
                <c:pt idx="0">
                  <c:v>312</c:v>
                </c:pt>
                <c:pt idx="1">
                  <c:v>9</c:v>
                </c:pt>
                <c:pt idx="2">
                  <c:v>255</c:v>
                </c:pt>
                <c:pt idx="3">
                  <c:v>24</c:v>
                </c:pt>
                <c:pt idx="4">
                  <c:v>6</c:v>
                </c:pt>
                <c:pt idx="5">
                  <c:v>534</c:v>
                </c:pt>
                <c:pt idx="6" formatCode="0">
                  <c:v>324</c:v>
                </c:pt>
              </c:numCache>
            </c:numRef>
          </c:val>
          <c:extLst>
            <c:ext xmlns:c16="http://schemas.microsoft.com/office/drawing/2014/chart" uri="{C3380CC4-5D6E-409C-BE32-E72D297353CC}">
              <c16:uniqueId val="{0000000E-CB15-4A86-9A77-23629AD0D54E}"/>
            </c:ext>
          </c:extLst>
        </c:ser>
        <c:dLbls>
          <c:showLegendKey val="0"/>
          <c:showVal val="0"/>
          <c:showCatName val="0"/>
          <c:showSerName val="0"/>
          <c:showPercent val="1"/>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50000"/>
                  <a:lumOff val="50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pPr>
      <a:endParaRPr lang="it-IT"/>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80" b="0" i="0" u="none" strike="noStrike" kern="1200" cap="none" spc="20" baseline="0">
                <a:solidFill>
                  <a:schemeClr val="tx1">
                    <a:lumMod val="50000"/>
                    <a:lumOff val="50000"/>
                  </a:schemeClr>
                </a:solidFill>
                <a:latin typeface="+mn-lt"/>
                <a:ea typeface="+mn-ea"/>
                <a:cs typeface="+mn-cs"/>
              </a:defRPr>
            </a:pPr>
            <a:r>
              <a:rPr lang="it-IT" dirty="0" err="1">
                <a:solidFill>
                  <a:schemeClr val="tx1"/>
                </a:solidFill>
              </a:rPr>
              <a:t>Number</a:t>
            </a:r>
            <a:r>
              <a:rPr lang="it-IT" dirty="0">
                <a:solidFill>
                  <a:schemeClr val="tx1"/>
                </a:solidFill>
              </a:rPr>
              <a:t> of </a:t>
            </a:r>
            <a:r>
              <a:rPr lang="it-IT" dirty="0" err="1">
                <a:solidFill>
                  <a:schemeClr val="tx1"/>
                </a:solidFill>
              </a:rPr>
              <a:t>responders</a:t>
            </a:r>
            <a:r>
              <a:rPr lang="it-IT" dirty="0">
                <a:solidFill>
                  <a:schemeClr val="tx1"/>
                </a:solidFill>
              </a:rPr>
              <a:t> by Gender</a:t>
            </a:r>
          </a:p>
        </c:rich>
      </c:tx>
      <c:overlay val="0"/>
      <c:spPr>
        <a:noFill/>
        <a:ln>
          <a:noFill/>
        </a:ln>
        <a:effectLst/>
      </c:spPr>
      <c:txPr>
        <a:bodyPr rot="0" spcFirstLastPara="1" vertOverflow="ellipsis" vert="horz" wrap="square" anchor="ctr" anchorCtr="1"/>
        <a:lstStyle/>
        <a:p>
          <a:pPr>
            <a:defRPr sz="1680" b="0" i="0" u="none" strike="noStrike" kern="1200" cap="none" spc="20" baseline="0">
              <a:solidFill>
                <a:schemeClr val="tx1">
                  <a:lumMod val="50000"/>
                  <a:lumOff val="50000"/>
                </a:schemeClr>
              </a:solidFill>
              <a:latin typeface="+mn-lt"/>
              <a:ea typeface="+mn-ea"/>
              <a:cs typeface="+mn-cs"/>
            </a:defRPr>
          </a:pPr>
          <a:endParaRPr lang="it-IT"/>
        </a:p>
      </c:txPr>
    </c:title>
    <c:autoTitleDeleted val="0"/>
    <c:plotArea>
      <c:layout/>
      <c:pieChart>
        <c:varyColors val="1"/>
        <c:ser>
          <c:idx val="0"/>
          <c:order val="0"/>
          <c:dPt>
            <c:idx val="0"/>
            <c:bubble3D val="0"/>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extLst>
              <c:ext xmlns:c16="http://schemas.microsoft.com/office/drawing/2014/chart" uri="{C3380CC4-5D6E-409C-BE32-E72D297353CC}">
                <c16:uniqueId val="{00000001-7A1E-4A86-A926-81214B8EF5BB}"/>
              </c:ext>
            </c:extLst>
          </c:dPt>
          <c:dPt>
            <c:idx val="1"/>
            <c:bubble3D val="0"/>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extLst>
              <c:ext xmlns:c16="http://schemas.microsoft.com/office/drawing/2014/chart" uri="{C3380CC4-5D6E-409C-BE32-E72D297353CC}">
                <c16:uniqueId val="{00000003-7A1E-4A86-A926-81214B8EF5BB}"/>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it-IT"/>
              </a:p>
            </c:txPr>
            <c:showLegendKey val="0"/>
            <c:showVal val="0"/>
            <c:showCatName val="0"/>
            <c:showSerName val="0"/>
            <c:showPercent val="1"/>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'M-F'!$H$3:$H$4</c:f>
              <c:strCache>
                <c:ptCount val="2"/>
                <c:pt idx="0">
                  <c:v>M</c:v>
                </c:pt>
                <c:pt idx="1">
                  <c:v>F</c:v>
                </c:pt>
              </c:strCache>
            </c:strRef>
          </c:cat>
          <c:val>
            <c:numRef>
              <c:f>'M-F'!$I$3:$I$4</c:f>
              <c:numCache>
                <c:formatCode>General</c:formatCode>
                <c:ptCount val="2"/>
                <c:pt idx="0">
                  <c:v>435</c:v>
                </c:pt>
                <c:pt idx="1">
                  <c:v>1029</c:v>
                </c:pt>
              </c:numCache>
            </c:numRef>
          </c:val>
          <c:extLst>
            <c:ext xmlns:c16="http://schemas.microsoft.com/office/drawing/2014/chart" uri="{C3380CC4-5D6E-409C-BE32-E72D297353CC}">
              <c16:uniqueId val="{00000004-7A1E-4A86-A926-81214B8EF5BB}"/>
            </c:ext>
          </c:extLst>
        </c:ser>
        <c:dLbls>
          <c:showLegendKey val="0"/>
          <c:showVal val="0"/>
          <c:showCatName val="0"/>
          <c:showSerName val="0"/>
          <c:showPercent val="1"/>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50000"/>
                  <a:lumOff val="50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it-IT"/>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80" b="0" i="0" u="none" strike="noStrike" kern="1200" cap="none" spc="20" baseline="0">
                <a:solidFill>
                  <a:schemeClr val="tx1"/>
                </a:solidFill>
                <a:latin typeface="+mn-lt"/>
                <a:ea typeface="+mn-ea"/>
                <a:cs typeface="+mn-cs"/>
              </a:defRPr>
            </a:pPr>
            <a:r>
              <a:rPr lang="it-IT">
                <a:solidFill>
                  <a:schemeClr val="tx1"/>
                </a:solidFill>
              </a:rPr>
              <a:t>Number of responders by Role</a:t>
            </a:r>
          </a:p>
        </c:rich>
      </c:tx>
      <c:layout>
        <c:manualLayout>
          <c:xMode val="edge"/>
          <c:yMode val="edge"/>
          <c:x val="0.26314683453035104"/>
          <c:y val="1.5599133228634899E-2"/>
        </c:manualLayout>
      </c:layout>
      <c:overlay val="0"/>
      <c:spPr>
        <a:noFill/>
        <a:ln>
          <a:noFill/>
        </a:ln>
        <a:effectLst/>
      </c:spPr>
      <c:txPr>
        <a:bodyPr rot="0" spcFirstLastPara="1" vertOverflow="ellipsis" vert="horz" wrap="square" anchor="ctr" anchorCtr="1"/>
        <a:lstStyle/>
        <a:p>
          <a:pPr>
            <a:defRPr sz="1680" b="0" i="0" u="none" strike="noStrike" kern="1200" cap="none" spc="20" baseline="0">
              <a:solidFill>
                <a:schemeClr val="tx1"/>
              </a:solidFill>
              <a:latin typeface="+mn-lt"/>
              <a:ea typeface="+mn-ea"/>
              <a:cs typeface="+mn-cs"/>
            </a:defRPr>
          </a:pPr>
          <a:endParaRPr lang="it-IT"/>
        </a:p>
      </c:txPr>
    </c:title>
    <c:autoTitleDeleted val="0"/>
    <c:plotArea>
      <c:layout/>
      <c:pieChart>
        <c:varyColors val="1"/>
        <c:ser>
          <c:idx val="0"/>
          <c:order val="0"/>
          <c:dPt>
            <c:idx val="0"/>
            <c:bubble3D val="0"/>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extLst>
              <c:ext xmlns:c16="http://schemas.microsoft.com/office/drawing/2014/chart" uri="{C3380CC4-5D6E-409C-BE32-E72D297353CC}">
                <c16:uniqueId val="{00000001-30AD-42A5-B943-9F28FC1DA484}"/>
              </c:ext>
            </c:extLst>
          </c:dPt>
          <c:dPt>
            <c:idx val="1"/>
            <c:bubble3D val="0"/>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extLst>
              <c:ext xmlns:c16="http://schemas.microsoft.com/office/drawing/2014/chart" uri="{C3380CC4-5D6E-409C-BE32-E72D297353CC}">
                <c16:uniqueId val="{00000003-30AD-42A5-B943-9F28FC1DA484}"/>
              </c:ext>
            </c:extLst>
          </c:dPt>
          <c:dPt>
            <c:idx val="2"/>
            <c:bubble3D val="0"/>
            <c:spPr>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9525" cap="flat" cmpd="sng" algn="ctr">
                <a:solidFill>
                  <a:schemeClr val="accent3">
                    <a:shade val="95000"/>
                  </a:schemeClr>
                </a:solidFill>
                <a:round/>
              </a:ln>
              <a:effectLst/>
            </c:spPr>
            <c:extLst>
              <c:ext xmlns:c16="http://schemas.microsoft.com/office/drawing/2014/chart" uri="{C3380CC4-5D6E-409C-BE32-E72D297353CC}">
                <c16:uniqueId val="{00000005-30AD-42A5-B943-9F28FC1DA484}"/>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it-IT"/>
              </a:p>
            </c:txPr>
            <c:showLegendKey val="0"/>
            <c:showVal val="0"/>
            <c:showCatName val="0"/>
            <c:showSerName val="0"/>
            <c:showPercent val="1"/>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ruolo!$E$5:$E$7</c:f>
              <c:strCache>
                <c:ptCount val="3"/>
                <c:pt idx="0">
                  <c:v>Med</c:v>
                </c:pt>
                <c:pt idx="1">
                  <c:v>Inf</c:v>
                </c:pt>
                <c:pt idx="2">
                  <c:v>Altro</c:v>
                </c:pt>
              </c:strCache>
            </c:strRef>
          </c:cat>
          <c:val>
            <c:numRef>
              <c:f>ruolo!$F$5:$F$7</c:f>
              <c:numCache>
                <c:formatCode>General</c:formatCode>
                <c:ptCount val="3"/>
                <c:pt idx="0">
                  <c:v>980</c:v>
                </c:pt>
                <c:pt idx="1">
                  <c:v>255</c:v>
                </c:pt>
                <c:pt idx="2">
                  <c:v>229</c:v>
                </c:pt>
              </c:numCache>
            </c:numRef>
          </c:val>
          <c:extLst>
            <c:ext xmlns:c16="http://schemas.microsoft.com/office/drawing/2014/chart" uri="{C3380CC4-5D6E-409C-BE32-E72D297353CC}">
              <c16:uniqueId val="{00000006-30AD-42A5-B943-9F28FC1DA484}"/>
            </c:ext>
          </c:extLst>
        </c:ser>
        <c:dLbls>
          <c:showLegendKey val="0"/>
          <c:showVal val="0"/>
          <c:showCatName val="0"/>
          <c:showSerName val="0"/>
          <c:showPercent val="1"/>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50000"/>
                  <a:lumOff val="50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it-IT"/>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80" b="0" i="0" u="none" strike="noStrike" kern="1200" cap="none" spc="20" baseline="0">
                <a:solidFill>
                  <a:schemeClr val="tx1"/>
                </a:solidFill>
                <a:latin typeface="+mn-lt"/>
                <a:ea typeface="+mn-ea"/>
                <a:cs typeface="+mn-cs"/>
              </a:defRPr>
            </a:pPr>
            <a:r>
              <a:rPr lang="it-IT">
                <a:solidFill>
                  <a:schemeClr val="tx1"/>
                </a:solidFill>
              </a:rPr>
              <a:t>Number of responders by Language</a:t>
            </a:r>
          </a:p>
        </c:rich>
      </c:tx>
      <c:overlay val="0"/>
      <c:spPr>
        <a:noFill/>
        <a:ln>
          <a:noFill/>
        </a:ln>
        <a:effectLst/>
      </c:spPr>
      <c:txPr>
        <a:bodyPr rot="0" spcFirstLastPara="1" vertOverflow="ellipsis" vert="horz" wrap="square" anchor="ctr" anchorCtr="1"/>
        <a:lstStyle/>
        <a:p>
          <a:pPr>
            <a:defRPr sz="1680" b="0" i="0" u="none" strike="noStrike" kern="1200" cap="none" spc="20" baseline="0">
              <a:solidFill>
                <a:schemeClr val="tx1"/>
              </a:solidFill>
              <a:latin typeface="+mn-lt"/>
              <a:ea typeface="+mn-ea"/>
              <a:cs typeface="+mn-cs"/>
            </a:defRPr>
          </a:pPr>
          <a:endParaRPr lang="it-IT"/>
        </a:p>
      </c:txPr>
    </c:title>
    <c:autoTitleDeleted val="0"/>
    <c:plotArea>
      <c:layout/>
      <c:pieChart>
        <c:varyColors val="1"/>
        <c:ser>
          <c:idx val="0"/>
          <c:order val="0"/>
          <c:dPt>
            <c:idx val="0"/>
            <c:bubble3D val="0"/>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extLst>
              <c:ext xmlns:c16="http://schemas.microsoft.com/office/drawing/2014/chart" uri="{C3380CC4-5D6E-409C-BE32-E72D297353CC}">
                <c16:uniqueId val="{00000001-2D6E-41DA-8021-2EC80EFC2003}"/>
              </c:ext>
            </c:extLst>
          </c:dPt>
          <c:dPt>
            <c:idx val="1"/>
            <c:bubble3D val="0"/>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extLst>
              <c:ext xmlns:c16="http://schemas.microsoft.com/office/drawing/2014/chart" uri="{C3380CC4-5D6E-409C-BE32-E72D297353CC}">
                <c16:uniqueId val="{00000003-2D6E-41DA-8021-2EC80EFC2003}"/>
              </c:ext>
            </c:extLst>
          </c:dPt>
          <c:dPt>
            <c:idx val="2"/>
            <c:bubble3D val="0"/>
            <c:spPr>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9525" cap="flat" cmpd="sng" algn="ctr">
                <a:solidFill>
                  <a:schemeClr val="accent3">
                    <a:shade val="95000"/>
                  </a:schemeClr>
                </a:solidFill>
                <a:round/>
              </a:ln>
              <a:effectLst/>
            </c:spPr>
            <c:extLst>
              <c:ext xmlns:c16="http://schemas.microsoft.com/office/drawing/2014/chart" uri="{C3380CC4-5D6E-409C-BE32-E72D297353CC}">
                <c16:uniqueId val="{00000005-2D6E-41DA-8021-2EC80EFC2003}"/>
              </c:ext>
            </c:extLst>
          </c:dPt>
          <c:dPt>
            <c:idx val="3"/>
            <c:bubble3D val="0"/>
            <c:spPr>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9525" cap="flat" cmpd="sng" algn="ctr">
                <a:solidFill>
                  <a:schemeClr val="accent4">
                    <a:shade val="95000"/>
                  </a:schemeClr>
                </a:solidFill>
                <a:round/>
              </a:ln>
              <a:effectLst/>
            </c:spPr>
            <c:extLst>
              <c:ext xmlns:c16="http://schemas.microsoft.com/office/drawing/2014/chart" uri="{C3380CC4-5D6E-409C-BE32-E72D297353CC}">
                <c16:uniqueId val="{00000007-2D6E-41DA-8021-2EC80EFC2003}"/>
              </c:ext>
            </c:extLst>
          </c:dPt>
          <c:dPt>
            <c:idx val="4"/>
            <c:bubble3D val="0"/>
            <c:spPr>
              <a:gradFill rotWithShape="1">
                <a:gsLst>
                  <a:gs pos="0">
                    <a:schemeClr val="accent5">
                      <a:lumMod val="110000"/>
                      <a:satMod val="105000"/>
                      <a:tint val="67000"/>
                    </a:schemeClr>
                  </a:gs>
                  <a:gs pos="50000">
                    <a:schemeClr val="accent5">
                      <a:lumMod val="105000"/>
                      <a:satMod val="103000"/>
                      <a:tint val="73000"/>
                    </a:schemeClr>
                  </a:gs>
                  <a:gs pos="100000">
                    <a:schemeClr val="accent5">
                      <a:lumMod val="105000"/>
                      <a:satMod val="109000"/>
                      <a:tint val="81000"/>
                    </a:schemeClr>
                  </a:gs>
                </a:gsLst>
                <a:lin ang="5400000" scaled="0"/>
              </a:gradFill>
              <a:ln w="9525" cap="flat" cmpd="sng" algn="ctr">
                <a:solidFill>
                  <a:schemeClr val="accent5">
                    <a:shade val="95000"/>
                  </a:schemeClr>
                </a:solidFill>
                <a:round/>
              </a:ln>
              <a:effectLst/>
            </c:spPr>
            <c:extLst>
              <c:ext xmlns:c16="http://schemas.microsoft.com/office/drawing/2014/chart" uri="{C3380CC4-5D6E-409C-BE32-E72D297353CC}">
                <c16:uniqueId val="{00000009-2D6E-41DA-8021-2EC80EFC2003}"/>
              </c:ext>
            </c:extLst>
          </c:dPt>
          <c:dPt>
            <c:idx val="5"/>
            <c:bubble3D val="0"/>
            <c:spPr>
              <a:gradFill rotWithShape="1">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5400000" scaled="0"/>
              </a:gradFill>
              <a:ln w="9525" cap="flat" cmpd="sng" algn="ctr">
                <a:solidFill>
                  <a:schemeClr val="accent6">
                    <a:shade val="95000"/>
                  </a:schemeClr>
                </a:solidFill>
                <a:round/>
              </a:ln>
              <a:effectLst/>
            </c:spPr>
            <c:extLst>
              <c:ext xmlns:c16="http://schemas.microsoft.com/office/drawing/2014/chart" uri="{C3380CC4-5D6E-409C-BE32-E72D297353CC}">
                <c16:uniqueId val="{0000000B-2D6E-41DA-8021-2EC80EFC2003}"/>
              </c:ext>
            </c:extLst>
          </c:dPt>
          <c:dPt>
            <c:idx val="6"/>
            <c:bubble3D val="0"/>
            <c:spPr>
              <a:gradFill rotWithShape="1">
                <a:gsLst>
                  <a:gs pos="0">
                    <a:schemeClr val="accent1">
                      <a:lumMod val="60000"/>
                      <a:lumMod val="110000"/>
                      <a:satMod val="105000"/>
                      <a:tint val="67000"/>
                    </a:schemeClr>
                  </a:gs>
                  <a:gs pos="50000">
                    <a:schemeClr val="accent1">
                      <a:lumMod val="60000"/>
                      <a:lumMod val="105000"/>
                      <a:satMod val="103000"/>
                      <a:tint val="73000"/>
                    </a:schemeClr>
                  </a:gs>
                  <a:gs pos="100000">
                    <a:schemeClr val="accent1">
                      <a:lumMod val="60000"/>
                      <a:lumMod val="105000"/>
                      <a:satMod val="109000"/>
                      <a:tint val="81000"/>
                    </a:schemeClr>
                  </a:gs>
                </a:gsLst>
                <a:lin ang="5400000" scaled="0"/>
              </a:gradFill>
              <a:ln w="9525" cap="flat" cmpd="sng" algn="ctr">
                <a:solidFill>
                  <a:schemeClr val="accent1">
                    <a:lumMod val="60000"/>
                    <a:shade val="95000"/>
                  </a:schemeClr>
                </a:solidFill>
                <a:round/>
              </a:ln>
              <a:effectLst/>
            </c:spPr>
            <c:extLst>
              <c:ext xmlns:c16="http://schemas.microsoft.com/office/drawing/2014/chart" uri="{C3380CC4-5D6E-409C-BE32-E72D297353CC}">
                <c16:uniqueId val="{0000000D-2D6E-41DA-8021-2EC80EFC2003}"/>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it-IT"/>
              </a:p>
            </c:txPr>
            <c:showLegendKey val="0"/>
            <c:showVal val="0"/>
            <c:showCatName val="0"/>
            <c:showSerName val="0"/>
            <c:showPercent val="1"/>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NAZIONE!$J$5:$J$11</c:f>
              <c:strCache>
                <c:ptCount val="7"/>
                <c:pt idx="0">
                  <c:v>ITA</c:v>
                </c:pt>
                <c:pt idx="1">
                  <c:v>ENG</c:v>
                </c:pt>
                <c:pt idx="2">
                  <c:v>GER</c:v>
                </c:pt>
                <c:pt idx="3">
                  <c:v>NOR</c:v>
                </c:pt>
                <c:pt idx="4">
                  <c:v>POR</c:v>
                </c:pt>
                <c:pt idx="5">
                  <c:v>ROM</c:v>
                </c:pt>
                <c:pt idx="6">
                  <c:v>SPA</c:v>
                </c:pt>
              </c:strCache>
            </c:strRef>
          </c:cat>
          <c:val>
            <c:numRef>
              <c:f>NAZIONE!$K$5:$K$11</c:f>
              <c:numCache>
                <c:formatCode>General</c:formatCode>
                <c:ptCount val="7"/>
                <c:pt idx="0">
                  <c:v>92</c:v>
                </c:pt>
                <c:pt idx="1">
                  <c:v>2</c:v>
                </c:pt>
                <c:pt idx="2">
                  <c:v>17</c:v>
                </c:pt>
                <c:pt idx="3">
                  <c:v>14</c:v>
                </c:pt>
                <c:pt idx="4">
                  <c:v>1</c:v>
                </c:pt>
                <c:pt idx="5">
                  <c:v>52</c:v>
                </c:pt>
                <c:pt idx="6">
                  <c:v>110</c:v>
                </c:pt>
              </c:numCache>
            </c:numRef>
          </c:val>
          <c:extLst>
            <c:ext xmlns:c16="http://schemas.microsoft.com/office/drawing/2014/chart" uri="{C3380CC4-5D6E-409C-BE32-E72D297353CC}">
              <c16:uniqueId val="{0000000E-2D6E-41DA-8021-2EC80EFC2003}"/>
            </c:ext>
          </c:extLst>
        </c:ser>
        <c:dLbls>
          <c:showLegendKey val="0"/>
          <c:showVal val="0"/>
          <c:showCatName val="0"/>
          <c:showSerName val="0"/>
          <c:showPercent val="1"/>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50000"/>
                  <a:lumOff val="50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it-IT"/>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920" b="0" i="0" u="none" strike="noStrike" kern="1200" cap="none" spc="20" baseline="0">
                <a:solidFill>
                  <a:schemeClr val="tx1"/>
                </a:solidFill>
                <a:latin typeface="+mn-lt"/>
                <a:ea typeface="+mn-ea"/>
                <a:cs typeface="+mn-cs"/>
              </a:defRPr>
            </a:pPr>
            <a:r>
              <a:rPr lang="it-IT">
                <a:solidFill>
                  <a:schemeClr val="tx1"/>
                </a:solidFill>
              </a:rPr>
              <a:t>Number of responders by Age</a:t>
            </a:r>
          </a:p>
        </c:rich>
      </c:tx>
      <c:overlay val="0"/>
      <c:spPr>
        <a:noFill/>
        <a:ln>
          <a:noFill/>
        </a:ln>
        <a:effectLst/>
      </c:spPr>
      <c:txPr>
        <a:bodyPr rot="0" spcFirstLastPara="1" vertOverflow="ellipsis" vert="horz" wrap="square" anchor="ctr" anchorCtr="1"/>
        <a:lstStyle/>
        <a:p>
          <a:pPr>
            <a:defRPr sz="1920" b="0" i="0" u="none" strike="noStrike" kern="1200" cap="none" spc="20" baseline="0">
              <a:solidFill>
                <a:schemeClr val="tx1"/>
              </a:solidFill>
              <a:latin typeface="+mn-lt"/>
              <a:ea typeface="+mn-ea"/>
              <a:cs typeface="+mn-cs"/>
            </a:defRPr>
          </a:pPr>
          <a:endParaRPr lang="it-IT"/>
        </a:p>
      </c:txPr>
    </c:title>
    <c:autoTitleDeleted val="0"/>
    <c:plotArea>
      <c:layout/>
      <c:pieChart>
        <c:varyColors val="1"/>
        <c:ser>
          <c:idx val="0"/>
          <c:order val="0"/>
          <c:dPt>
            <c:idx val="0"/>
            <c:bubble3D val="0"/>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extLst>
              <c:ext xmlns:c16="http://schemas.microsoft.com/office/drawing/2014/chart" uri="{C3380CC4-5D6E-409C-BE32-E72D297353CC}">
                <c16:uniqueId val="{00000001-5333-44EE-BBD7-798224824896}"/>
              </c:ext>
            </c:extLst>
          </c:dPt>
          <c:dPt>
            <c:idx val="1"/>
            <c:bubble3D val="0"/>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extLst>
              <c:ext xmlns:c16="http://schemas.microsoft.com/office/drawing/2014/chart" uri="{C3380CC4-5D6E-409C-BE32-E72D297353CC}">
                <c16:uniqueId val="{00000003-5333-44EE-BBD7-798224824896}"/>
              </c:ext>
            </c:extLst>
          </c:dPt>
          <c:dPt>
            <c:idx val="2"/>
            <c:bubble3D val="0"/>
            <c:spPr>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9525" cap="flat" cmpd="sng" algn="ctr">
                <a:solidFill>
                  <a:schemeClr val="accent3">
                    <a:shade val="95000"/>
                  </a:schemeClr>
                </a:solidFill>
                <a:round/>
              </a:ln>
              <a:effectLst/>
            </c:spPr>
            <c:extLst>
              <c:ext xmlns:c16="http://schemas.microsoft.com/office/drawing/2014/chart" uri="{C3380CC4-5D6E-409C-BE32-E72D297353CC}">
                <c16:uniqueId val="{00000005-5333-44EE-BBD7-798224824896}"/>
              </c:ext>
            </c:extLst>
          </c:dPt>
          <c:dLbls>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it-IT"/>
              </a:p>
            </c:txPr>
            <c:showLegendKey val="0"/>
            <c:showVal val="0"/>
            <c:showCatName val="0"/>
            <c:showSerName val="0"/>
            <c:showPercent val="1"/>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AGE!$E$3:$E$5</c:f>
              <c:strCache>
                <c:ptCount val="3"/>
                <c:pt idx="0">
                  <c:v>25-30</c:v>
                </c:pt>
                <c:pt idx="1">
                  <c:v>51-50</c:v>
                </c:pt>
                <c:pt idx="2">
                  <c:v>&gt;50</c:v>
                </c:pt>
              </c:strCache>
            </c:strRef>
          </c:cat>
          <c:val>
            <c:numRef>
              <c:f>AGE!$F$3:$F$5</c:f>
              <c:numCache>
                <c:formatCode>General</c:formatCode>
                <c:ptCount val="3"/>
                <c:pt idx="0">
                  <c:v>26</c:v>
                </c:pt>
                <c:pt idx="1">
                  <c:v>169</c:v>
                </c:pt>
                <c:pt idx="2">
                  <c:v>93</c:v>
                </c:pt>
              </c:numCache>
            </c:numRef>
          </c:val>
          <c:extLst>
            <c:ext xmlns:c16="http://schemas.microsoft.com/office/drawing/2014/chart" uri="{C3380CC4-5D6E-409C-BE32-E72D297353CC}">
              <c16:uniqueId val="{00000006-5333-44EE-BBD7-798224824896}"/>
            </c:ext>
          </c:extLst>
        </c:ser>
        <c:dLbls>
          <c:showLegendKey val="0"/>
          <c:showVal val="0"/>
          <c:showCatName val="0"/>
          <c:showSerName val="0"/>
          <c:showPercent val="1"/>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50000"/>
                  <a:lumOff val="50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pPr>
      <a:endParaRPr lang="it-IT"/>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80" b="0" i="0" u="none" strike="noStrike" kern="1200" cap="none" spc="20" baseline="0">
                <a:solidFill>
                  <a:schemeClr val="tx1"/>
                </a:solidFill>
                <a:latin typeface="+mn-lt"/>
                <a:ea typeface="+mn-ea"/>
                <a:cs typeface="+mn-cs"/>
              </a:defRPr>
            </a:pPr>
            <a:r>
              <a:rPr lang="it-IT">
                <a:solidFill>
                  <a:schemeClr val="tx1"/>
                </a:solidFill>
              </a:rPr>
              <a:t>Number of responders by Gender</a:t>
            </a:r>
          </a:p>
        </c:rich>
      </c:tx>
      <c:overlay val="0"/>
      <c:spPr>
        <a:noFill/>
        <a:ln>
          <a:noFill/>
        </a:ln>
        <a:effectLst/>
      </c:spPr>
      <c:txPr>
        <a:bodyPr rot="0" spcFirstLastPara="1" vertOverflow="ellipsis" vert="horz" wrap="square" anchor="ctr" anchorCtr="1"/>
        <a:lstStyle/>
        <a:p>
          <a:pPr>
            <a:defRPr sz="1680" b="0" i="0" u="none" strike="noStrike" kern="1200" cap="none" spc="20" baseline="0">
              <a:solidFill>
                <a:schemeClr val="tx1"/>
              </a:solidFill>
              <a:latin typeface="+mn-lt"/>
              <a:ea typeface="+mn-ea"/>
              <a:cs typeface="+mn-cs"/>
            </a:defRPr>
          </a:pPr>
          <a:endParaRPr lang="it-IT"/>
        </a:p>
      </c:txPr>
    </c:title>
    <c:autoTitleDeleted val="0"/>
    <c:plotArea>
      <c:layout/>
      <c:pieChart>
        <c:varyColors val="1"/>
        <c:ser>
          <c:idx val="0"/>
          <c:order val="0"/>
          <c:dPt>
            <c:idx val="0"/>
            <c:bubble3D val="0"/>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extLst>
              <c:ext xmlns:c16="http://schemas.microsoft.com/office/drawing/2014/chart" uri="{C3380CC4-5D6E-409C-BE32-E72D297353CC}">
                <c16:uniqueId val="{00000001-77AD-4C7E-95F7-4BC9FEB93473}"/>
              </c:ext>
            </c:extLst>
          </c:dPt>
          <c:dPt>
            <c:idx val="1"/>
            <c:bubble3D val="0"/>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extLst>
              <c:ext xmlns:c16="http://schemas.microsoft.com/office/drawing/2014/chart" uri="{C3380CC4-5D6E-409C-BE32-E72D297353CC}">
                <c16:uniqueId val="{00000003-77AD-4C7E-95F7-4BC9FEB93473}"/>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it-IT"/>
              </a:p>
            </c:txPr>
            <c:showLegendKey val="0"/>
            <c:showVal val="0"/>
            <c:showCatName val="0"/>
            <c:showSerName val="0"/>
            <c:showPercent val="1"/>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'M-F'!$E$4:$E$5</c:f>
              <c:strCache>
                <c:ptCount val="2"/>
                <c:pt idx="0">
                  <c:v>M</c:v>
                </c:pt>
                <c:pt idx="1">
                  <c:v>F</c:v>
                </c:pt>
              </c:strCache>
            </c:strRef>
          </c:cat>
          <c:val>
            <c:numRef>
              <c:f>'M-F'!$F$4:$F$5</c:f>
              <c:numCache>
                <c:formatCode>General</c:formatCode>
                <c:ptCount val="2"/>
                <c:pt idx="0">
                  <c:v>135</c:v>
                </c:pt>
                <c:pt idx="1">
                  <c:v>153</c:v>
                </c:pt>
              </c:numCache>
            </c:numRef>
          </c:val>
          <c:extLst>
            <c:ext xmlns:c16="http://schemas.microsoft.com/office/drawing/2014/chart" uri="{C3380CC4-5D6E-409C-BE32-E72D297353CC}">
              <c16:uniqueId val="{00000004-77AD-4C7E-95F7-4BC9FEB93473}"/>
            </c:ext>
          </c:extLst>
        </c:ser>
        <c:dLbls>
          <c:showLegendKey val="0"/>
          <c:showVal val="0"/>
          <c:showCatName val="0"/>
          <c:showSerName val="0"/>
          <c:showPercent val="1"/>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50000"/>
                  <a:lumOff val="50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it-IT"/>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80" b="0" i="0" u="none" strike="noStrike" kern="1200" cap="none" spc="20" baseline="0">
                <a:solidFill>
                  <a:schemeClr val="tx1"/>
                </a:solidFill>
                <a:latin typeface="+mn-lt"/>
                <a:ea typeface="+mn-ea"/>
                <a:cs typeface="+mn-cs"/>
              </a:defRPr>
            </a:pPr>
            <a:r>
              <a:rPr lang="it-IT">
                <a:solidFill>
                  <a:schemeClr val="tx1"/>
                </a:solidFill>
              </a:rPr>
              <a:t>Number or responders by Role</a:t>
            </a:r>
          </a:p>
        </c:rich>
      </c:tx>
      <c:overlay val="0"/>
      <c:spPr>
        <a:noFill/>
        <a:ln>
          <a:noFill/>
        </a:ln>
        <a:effectLst/>
      </c:spPr>
      <c:txPr>
        <a:bodyPr rot="0" spcFirstLastPara="1" vertOverflow="ellipsis" vert="horz" wrap="square" anchor="ctr" anchorCtr="1"/>
        <a:lstStyle/>
        <a:p>
          <a:pPr>
            <a:defRPr sz="1680" b="0" i="0" u="none" strike="noStrike" kern="1200" cap="none" spc="20" baseline="0">
              <a:solidFill>
                <a:schemeClr val="tx1"/>
              </a:solidFill>
              <a:latin typeface="+mn-lt"/>
              <a:ea typeface="+mn-ea"/>
              <a:cs typeface="+mn-cs"/>
            </a:defRPr>
          </a:pPr>
          <a:endParaRPr lang="it-IT"/>
        </a:p>
      </c:txPr>
    </c:title>
    <c:autoTitleDeleted val="0"/>
    <c:plotArea>
      <c:layout/>
      <c:pieChart>
        <c:varyColors val="1"/>
        <c:ser>
          <c:idx val="0"/>
          <c:order val="0"/>
          <c:dPt>
            <c:idx val="0"/>
            <c:bubble3D val="0"/>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extLst>
              <c:ext xmlns:c16="http://schemas.microsoft.com/office/drawing/2014/chart" uri="{C3380CC4-5D6E-409C-BE32-E72D297353CC}">
                <c16:uniqueId val="{00000001-1217-4E97-B147-652CE107DDF5}"/>
              </c:ext>
            </c:extLst>
          </c:dPt>
          <c:dPt>
            <c:idx val="1"/>
            <c:bubble3D val="0"/>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extLst>
              <c:ext xmlns:c16="http://schemas.microsoft.com/office/drawing/2014/chart" uri="{C3380CC4-5D6E-409C-BE32-E72D297353CC}">
                <c16:uniqueId val="{00000003-1217-4E97-B147-652CE107DDF5}"/>
              </c:ext>
            </c:extLst>
          </c:dPt>
          <c:dPt>
            <c:idx val="2"/>
            <c:bubble3D val="0"/>
            <c:spPr>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9525" cap="flat" cmpd="sng" algn="ctr">
                <a:solidFill>
                  <a:schemeClr val="accent3">
                    <a:shade val="95000"/>
                  </a:schemeClr>
                </a:solidFill>
                <a:round/>
              </a:ln>
              <a:effectLst/>
            </c:spPr>
            <c:extLst>
              <c:ext xmlns:c16="http://schemas.microsoft.com/office/drawing/2014/chart" uri="{C3380CC4-5D6E-409C-BE32-E72D297353CC}">
                <c16:uniqueId val="{00000005-1217-4E97-B147-652CE107DDF5}"/>
              </c:ext>
            </c:extLst>
          </c:dPt>
          <c:dPt>
            <c:idx val="3"/>
            <c:bubble3D val="0"/>
            <c:spPr>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9525" cap="flat" cmpd="sng" algn="ctr">
                <a:solidFill>
                  <a:schemeClr val="accent4">
                    <a:shade val="95000"/>
                  </a:schemeClr>
                </a:solidFill>
                <a:round/>
              </a:ln>
              <a:effectLst/>
            </c:spPr>
            <c:extLst>
              <c:ext xmlns:c16="http://schemas.microsoft.com/office/drawing/2014/chart" uri="{C3380CC4-5D6E-409C-BE32-E72D297353CC}">
                <c16:uniqueId val="{00000007-1217-4E97-B147-652CE107DDF5}"/>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it-IT"/>
              </a:p>
            </c:txPr>
            <c:showLegendKey val="0"/>
            <c:showVal val="0"/>
            <c:showCatName val="0"/>
            <c:showSerName val="0"/>
            <c:showPercent val="1"/>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ROLE!$F$4:$F$7</c:f>
              <c:strCache>
                <c:ptCount val="4"/>
                <c:pt idx="0">
                  <c:v>Tutor</c:v>
                </c:pt>
                <c:pt idx="1">
                  <c:v>Specialist</c:v>
                </c:pt>
                <c:pt idx="2">
                  <c:v>Researcher</c:v>
                </c:pt>
                <c:pt idx="3">
                  <c:v>Prof</c:v>
                </c:pt>
              </c:strCache>
            </c:strRef>
          </c:cat>
          <c:val>
            <c:numRef>
              <c:f>ROLE!$G$4:$G$7</c:f>
              <c:numCache>
                <c:formatCode>General</c:formatCode>
                <c:ptCount val="4"/>
                <c:pt idx="0">
                  <c:v>80</c:v>
                </c:pt>
                <c:pt idx="1">
                  <c:v>73</c:v>
                </c:pt>
                <c:pt idx="2">
                  <c:v>40</c:v>
                </c:pt>
                <c:pt idx="3">
                  <c:v>95</c:v>
                </c:pt>
              </c:numCache>
            </c:numRef>
          </c:val>
          <c:extLst>
            <c:ext xmlns:c16="http://schemas.microsoft.com/office/drawing/2014/chart" uri="{C3380CC4-5D6E-409C-BE32-E72D297353CC}">
              <c16:uniqueId val="{00000008-1217-4E97-B147-652CE107DDF5}"/>
            </c:ext>
          </c:extLst>
        </c:ser>
        <c:dLbls>
          <c:showLegendKey val="0"/>
          <c:showVal val="0"/>
          <c:showCatName val="0"/>
          <c:showSerName val="0"/>
          <c:showPercent val="1"/>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50000"/>
                  <a:lumOff val="50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it-IT"/>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4">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fillRef idx="2">
      <cs:styleClr val="auto"/>
    </cs:fillRef>
    <cs:effectRef idx="1"/>
    <cs:fontRef idx="minor">
      <a:schemeClr val="dk1"/>
    </cs:fontRef>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4">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fillRef idx="2">
      <cs:styleClr val="auto"/>
    </cs:fillRef>
    <cs:effectRef idx="1"/>
    <cs:fontRef idx="minor">
      <a:schemeClr val="dk1"/>
    </cs:fontRef>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54">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fillRef idx="2">
      <cs:styleClr val="auto"/>
    </cs:fillRef>
    <cs:effectRef idx="1"/>
    <cs:fontRef idx="minor">
      <a:schemeClr val="dk1"/>
    </cs:fontRef>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54">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fillRef idx="2">
      <cs:styleClr val="auto"/>
    </cs:fillRef>
    <cs:effectRef idx="1"/>
    <cs:fontRef idx="minor">
      <a:schemeClr val="dk1"/>
    </cs:fontRef>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54">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fillRef idx="2">
      <cs:styleClr val="auto"/>
    </cs:fillRef>
    <cs:effectRef idx="1"/>
    <cs:fontRef idx="minor">
      <a:schemeClr val="dk1"/>
    </cs:fontRef>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54">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fillRef idx="2">
      <cs:styleClr val="auto"/>
    </cs:fillRef>
    <cs:effectRef idx="1"/>
    <cs:fontRef idx="minor">
      <a:schemeClr val="dk1"/>
    </cs:fontRef>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54">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fillRef idx="2">
      <cs:styleClr val="auto"/>
    </cs:fillRef>
    <cs:effectRef idx="1"/>
    <cs:fontRef idx="minor">
      <a:schemeClr val="dk1"/>
    </cs:fontRef>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54">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fillRef idx="2">
      <cs:styleClr val="auto"/>
    </cs:fillRef>
    <cs:effectRef idx="1"/>
    <cs:fontRef idx="minor">
      <a:schemeClr val="dk1"/>
    </cs:fontRef>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it-IT"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1" name="Google Shape;161;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2" name="Google Shape;162;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4" name="Google Shape;174;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5" name="Google Shape;175;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5" name="Google Shape;185;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6" name="Google Shape;186;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e518924b91_0_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7" name="Google Shape;197;ge518924b91_0_3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8" name="Google Shape;198;ge518924b91_0_3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e518924b91_0_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1" name="Google Shape;211;ge518924b91_0_1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2" name="Google Shape;212;ge518924b91_0_1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ge518924b91_0_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5" name="Google Shape;225;ge518924b91_0_4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6" name="Google Shape;226;ge518924b91_0_4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ge518924b91_0_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9" name="Google Shape;239;ge518924b91_0_5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0" name="Google Shape;240;ge518924b91_0_5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3" name="Google Shape;253;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4" name="Google Shape;254;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6" name="Google Shape;276;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7" name="Google Shape;277;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7" name="Google Shape;287;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8" name="Google Shape;288;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8" name="Google Shape;298;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9" name="Google Shape;299;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9" name="Google Shape;309;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0" name="Google Shape;310;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1" name="Google Shape;321;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2" name="Google Shape;322;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5" name="Google Shape;335;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6" name="Google Shape;336;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9" name="Google Shape;349;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0" name="Google Shape;350;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3" name="Google Shape;363;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4" name="Google Shape;364;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8" name="Google Shape;378;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9" name="Google Shape;379;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3" name="Google Shape;393;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4" name="Google Shape;394;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7" name="Google Shape;407;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8" name="Google Shape;408;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2" name="Google Shape;422;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3" name="Google Shape;423;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6" name="Google Shape;436;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7" name="Google Shape;437;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8" name="Google Shape;448;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9" name="Google Shape;449;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2" name="Google Shape;462;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3" name="Google Shape;463;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6" name="Google Shape;476;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77" name="Google Shape;477;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gd746a2e6dd_0_9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0" name="Google Shape;490;gd746a2e6dd_0_9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1" name="Google Shape;491;gd746a2e6dd_0_9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4" name="Shape 514"/>
        <p:cNvGrpSpPr/>
        <p:nvPr/>
      </p:nvGrpSpPr>
      <p:grpSpPr>
        <a:xfrm>
          <a:off x="0" y="0"/>
          <a:ext cx="0" cy="0"/>
          <a:chOff x="0" y="0"/>
          <a:chExt cx="0" cy="0"/>
        </a:xfrm>
      </p:grpSpPr>
      <p:sp>
        <p:nvSpPr>
          <p:cNvPr id="515" name="Google Shape;515;ge518924b91_0_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16" name="Google Shape;516;ge518924b91_0_2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7" name="Google Shape;517;ge518924b91_0_2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5" name="Shape 525"/>
        <p:cNvGrpSpPr/>
        <p:nvPr/>
      </p:nvGrpSpPr>
      <p:grpSpPr>
        <a:xfrm>
          <a:off x="0" y="0"/>
          <a:ext cx="0" cy="0"/>
          <a:chOff x="0" y="0"/>
          <a:chExt cx="0" cy="0"/>
        </a:xfrm>
      </p:grpSpPr>
      <p:sp>
        <p:nvSpPr>
          <p:cNvPr id="526" name="Google Shape;526;ge518924b91_0_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7" name="Google Shape;527;ge518924b91_0_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8" name="Google Shape;528;ge518924b91_0_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8" name="Google Shape;538;p3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9" name="Google Shape;539;p3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5" name="Google Shape;555;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6" name="Google Shape;556;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titolo" type="title">
  <p:cSld name="TITLE">
    <p:spTree>
      <p:nvGrpSpPr>
        <p:cNvPr id="15" name="Shape 15"/>
        <p:cNvGrpSpPr/>
        <p:nvPr/>
      </p:nvGrpSpPr>
      <p:grpSpPr>
        <a:xfrm>
          <a:off x="0" y="0"/>
          <a:ext cx="0" cy="0"/>
          <a:chOff x="0" y="0"/>
          <a:chExt cx="0" cy="0"/>
        </a:xfrm>
      </p:grpSpPr>
      <p:sp>
        <p:nvSpPr>
          <p:cNvPr id="16" name="Google Shape;16;p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Arial"/>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contenuto" type="obj">
  <p:cSld name="OBJECT">
    <p:spTree>
      <p:nvGrpSpPr>
        <p:cNvPr id="21" name="Shape 21"/>
        <p:cNvGrpSpPr/>
        <p:nvPr/>
      </p:nvGrpSpPr>
      <p:grpSpPr>
        <a:xfrm>
          <a:off x="0" y="0"/>
          <a:ext cx="0" cy="0"/>
          <a:chOff x="0" y="0"/>
          <a:chExt cx="0" cy="0"/>
        </a:xfrm>
      </p:grpSpPr>
      <p:sp>
        <p:nvSpPr>
          <p:cNvPr id="22" name="Google Shape;22;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estazione sezione" type="secHead">
  <p:cSld name="SECTION_HEADER">
    <p:spTree>
      <p:nvGrpSpPr>
        <p:cNvPr id="27" name="Shape 27"/>
        <p:cNvGrpSpPr/>
        <p:nvPr/>
      </p:nvGrpSpPr>
      <p:grpSpPr>
        <a:xfrm>
          <a:off x="0" y="0"/>
          <a:ext cx="0" cy="0"/>
          <a:chOff x="0" y="0"/>
          <a:chExt cx="0" cy="0"/>
        </a:xfrm>
      </p:grpSpPr>
      <p:sp>
        <p:nvSpPr>
          <p:cNvPr id="28" name="Google Shape;28;p1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Arial"/>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e contenuti" type="twoObj">
  <p:cSld name="TWO_OBJECTS">
    <p:spTree>
      <p:nvGrpSpPr>
        <p:cNvPr id="33" name="Shape 33"/>
        <p:cNvGrpSpPr/>
        <p:nvPr/>
      </p:nvGrpSpPr>
      <p:grpSpPr>
        <a:xfrm>
          <a:off x="0" y="0"/>
          <a:ext cx="0" cy="0"/>
          <a:chOff x="0" y="0"/>
          <a:chExt cx="0" cy="0"/>
        </a:xfrm>
      </p:grpSpPr>
      <p:sp>
        <p:nvSpPr>
          <p:cNvPr id="34" name="Google Shape;34;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1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fronto" type="twoTxTwoObj">
  <p:cSld name="TWO_OBJECTS_WITH_TEXT">
    <p:spTree>
      <p:nvGrpSpPr>
        <p:cNvPr id="40" name="Shape 40"/>
        <p:cNvGrpSpPr/>
        <p:nvPr/>
      </p:nvGrpSpPr>
      <p:grpSpPr>
        <a:xfrm>
          <a:off x="0" y="0"/>
          <a:ext cx="0" cy="0"/>
          <a:chOff x="0" y="0"/>
          <a:chExt cx="0" cy="0"/>
        </a:xfrm>
      </p:grpSpPr>
      <p:sp>
        <p:nvSpPr>
          <p:cNvPr id="41" name="Google Shape;41;p1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1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1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1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titolo" type="titleOnly">
  <p:cSld name="TITLE_ONLY">
    <p:spTree>
      <p:nvGrpSpPr>
        <p:cNvPr id="49" name="Shape 49"/>
        <p:cNvGrpSpPr/>
        <p:nvPr/>
      </p:nvGrpSpPr>
      <p:grpSpPr>
        <a:xfrm>
          <a:off x="0" y="0"/>
          <a:ext cx="0" cy="0"/>
          <a:chOff x="0" y="0"/>
          <a:chExt cx="0" cy="0"/>
        </a:xfrm>
      </p:grpSpPr>
      <p:sp>
        <p:nvSpPr>
          <p:cNvPr id="50" name="Google Shape;50;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uota" type="blank">
  <p:cSld name="BLANK">
    <p:spTree>
      <p:nvGrpSpPr>
        <p:cNvPr id="54" name="Shape 54"/>
        <p:cNvGrpSpPr/>
        <p:nvPr/>
      </p:nvGrpSpPr>
      <p:grpSpPr>
        <a:xfrm>
          <a:off x="0" y="0"/>
          <a:ext cx="0" cy="0"/>
          <a:chOff x="0" y="0"/>
          <a:chExt cx="0" cy="0"/>
        </a:xfrm>
      </p:grpSpPr>
      <p:sp>
        <p:nvSpPr>
          <p:cNvPr id="55" name="Google Shape;55;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uto con didascalia" type="objTx">
  <p:cSld name="OBJECT_WITH_CAPTION_TEXT">
    <p:spTree>
      <p:nvGrpSpPr>
        <p:cNvPr id="58" name="Shape 58"/>
        <p:cNvGrpSpPr/>
        <p:nvPr/>
      </p:nvGrpSpPr>
      <p:grpSpPr>
        <a:xfrm>
          <a:off x="0" y="0"/>
          <a:ext cx="0" cy="0"/>
          <a:chOff x="0" y="0"/>
          <a:chExt cx="0" cy="0"/>
        </a:xfrm>
      </p:grpSpPr>
      <p:sp>
        <p:nvSpPr>
          <p:cNvPr id="59" name="Google Shape;59;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rial"/>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magine con didascalia" type="picTx">
  <p:cSld name="PICTURE_WITH_CAPTION_TEXT">
    <p:spTree>
      <p:nvGrpSpPr>
        <p:cNvPr id="65" name="Shape 65"/>
        <p:cNvGrpSpPr/>
        <p:nvPr/>
      </p:nvGrpSpPr>
      <p:grpSpPr>
        <a:xfrm>
          <a:off x="0" y="0"/>
          <a:ext cx="0" cy="0"/>
          <a:chOff x="0" y="0"/>
          <a:chExt cx="0" cy="0"/>
        </a:xfrm>
      </p:grpSpPr>
      <p:sp>
        <p:nvSpPr>
          <p:cNvPr id="66" name="Google Shape;66;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rial"/>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7"/>
          <p:cNvSpPr/>
          <p:nvPr>
            <p:ph idx="2" type="pic"/>
          </p:nvPr>
        </p:nvSpPr>
        <p:spPr>
          <a:xfrm>
            <a:off x="5183188" y="987425"/>
            <a:ext cx="6172200" cy="4873625"/>
          </a:xfrm>
          <a:prstGeom prst="rect">
            <a:avLst/>
          </a:prstGeom>
          <a:noFill/>
          <a:ln>
            <a:noFill/>
          </a:ln>
        </p:spPr>
      </p:sp>
      <p:sp>
        <p:nvSpPr>
          <p:cNvPr id="68" name="Google Shape;68;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testo verticale" type="vertTx">
  <p:cSld name="VERTICAL_TEXT">
    <p:spTree>
      <p:nvGrpSpPr>
        <p:cNvPr id="72" name="Shape 72"/>
        <p:cNvGrpSpPr/>
        <p:nvPr/>
      </p:nvGrpSpPr>
      <p:grpSpPr>
        <a:xfrm>
          <a:off x="0" y="0"/>
          <a:ext cx="0" cy="0"/>
          <a:chOff x="0" y="0"/>
          <a:chExt cx="0" cy="0"/>
        </a:xfrm>
      </p:grpSpPr>
      <p:sp>
        <p:nvSpPr>
          <p:cNvPr id="73" name="Google Shape;73;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olo e testo verticale" type="vertTitleAndTx">
  <p:cSld name="VERTICAL_TITLE_AND_VERTICAL_TEXT">
    <p:spTree>
      <p:nvGrpSpPr>
        <p:cNvPr id="78" name="Shape 78"/>
        <p:cNvGrpSpPr/>
        <p:nvPr/>
      </p:nvGrpSpPr>
      <p:grpSpPr>
        <a:xfrm>
          <a:off x="0" y="0"/>
          <a:ext cx="0" cy="0"/>
          <a:chOff x="0" y="0"/>
          <a:chExt cx="0" cy="0"/>
        </a:xfrm>
      </p:grpSpPr>
      <p:sp>
        <p:nvSpPr>
          <p:cNvPr id="79" name="Google Shape;79;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contenuto" type="obj">
  <p:cSld name="OBJECT">
    <p:spTree>
      <p:nvGrpSpPr>
        <p:cNvPr id="90" name="Shape 90"/>
        <p:cNvGrpSpPr/>
        <p:nvPr/>
      </p:nvGrpSpPr>
      <p:grpSpPr>
        <a:xfrm>
          <a:off x="0" y="0"/>
          <a:ext cx="0" cy="0"/>
          <a:chOff x="0" y="0"/>
          <a:chExt cx="0" cy="0"/>
        </a:xfrm>
      </p:grpSpPr>
      <p:sp>
        <p:nvSpPr>
          <p:cNvPr id="91" name="Google Shape;91;gd746a2e6dd_0_329"/>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gd746a2e6dd_0_329"/>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3" name="Google Shape;93;gd746a2e6dd_0_32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gd746a2e6dd_0_32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gd746a2e6dd_0_32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titolo" type="title">
  <p:cSld name="TITLE">
    <p:spTree>
      <p:nvGrpSpPr>
        <p:cNvPr id="96" name="Shape 96"/>
        <p:cNvGrpSpPr/>
        <p:nvPr/>
      </p:nvGrpSpPr>
      <p:grpSpPr>
        <a:xfrm>
          <a:off x="0" y="0"/>
          <a:ext cx="0" cy="0"/>
          <a:chOff x="0" y="0"/>
          <a:chExt cx="0" cy="0"/>
        </a:xfrm>
      </p:grpSpPr>
      <p:sp>
        <p:nvSpPr>
          <p:cNvPr id="97" name="Google Shape;97;gd746a2e6dd_0_323"/>
          <p:cNvSpPr txBox="1"/>
          <p:nvPr>
            <p:ph type="ctrTitle"/>
          </p:nvPr>
        </p:nvSpPr>
        <p:spPr>
          <a:xfrm>
            <a:off x="1524000" y="1122363"/>
            <a:ext cx="9144000" cy="23877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Arial"/>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gd746a2e6dd_0_323"/>
          <p:cNvSpPr txBox="1"/>
          <p:nvPr>
            <p:ph idx="1" type="subTitle"/>
          </p:nvPr>
        </p:nvSpPr>
        <p:spPr>
          <a:xfrm>
            <a:off x="1524000" y="3602038"/>
            <a:ext cx="9144000" cy="1655700"/>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99" name="Google Shape;99;gd746a2e6dd_0_323"/>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0" name="Google Shape;100;gd746a2e6dd_0_323"/>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gd746a2e6dd_0_323"/>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estazione sezione" type="secHead">
  <p:cSld name="SECTION_HEADER">
    <p:spTree>
      <p:nvGrpSpPr>
        <p:cNvPr id="102" name="Shape 102"/>
        <p:cNvGrpSpPr/>
        <p:nvPr/>
      </p:nvGrpSpPr>
      <p:grpSpPr>
        <a:xfrm>
          <a:off x="0" y="0"/>
          <a:ext cx="0" cy="0"/>
          <a:chOff x="0" y="0"/>
          <a:chExt cx="0" cy="0"/>
        </a:xfrm>
      </p:grpSpPr>
      <p:sp>
        <p:nvSpPr>
          <p:cNvPr id="103" name="Google Shape;103;gd746a2e6dd_0_335"/>
          <p:cNvSpPr txBox="1"/>
          <p:nvPr>
            <p:ph type="title"/>
          </p:nvPr>
        </p:nvSpPr>
        <p:spPr>
          <a:xfrm>
            <a:off x="831850" y="1709738"/>
            <a:ext cx="10515600" cy="28527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Arial"/>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gd746a2e6dd_0_335"/>
          <p:cNvSpPr txBox="1"/>
          <p:nvPr>
            <p:ph idx="1" type="body"/>
          </p:nvPr>
        </p:nvSpPr>
        <p:spPr>
          <a:xfrm>
            <a:off x="831850" y="4589463"/>
            <a:ext cx="10515600" cy="15003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05" name="Google Shape;105;gd746a2e6dd_0_335"/>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gd746a2e6dd_0_335"/>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gd746a2e6dd_0_335"/>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e contenuti" type="twoObj">
  <p:cSld name="TWO_OBJECTS">
    <p:spTree>
      <p:nvGrpSpPr>
        <p:cNvPr id="108" name="Shape 108"/>
        <p:cNvGrpSpPr/>
        <p:nvPr/>
      </p:nvGrpSpPr>
      <p:grpSpPr>
        <a:xfrm>
          <a:off x="0" y="0"/>
          <a:ext cx="0" cy="0"/>
          <a:chOff x="0" y="0"/>
          <a:chExt cx="0" cy="0"/>
        </a:xfrm>
      </p:grpSpPr>
      <p:sp>
        <p:nvSpPr>
          <p:cNvPr id="109" name="Google Shape;109;gd746a2e6dd_0_341"/>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gd746a2e6dd_0_341"/>
          <p:cNvSpPr txBox="1"/>
          <p:nvPr>
            <p:ph idx="1" type="body"/>
          </p:nvPr>
        </p:nvSpPr>
        <p:spPr>
          <a:xfrm>
            <a:off x="838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1" name="Google Shape;111;gd746a2e6dd_0_341"/>
          <p:cNvSpPr txBox="1"/>
          <p:nvPr>
            <p:ph idx="2" type="body"/>
          </p:nvPr>
        </p:nvSpPr>
        <p:spPr>
          <a:xfrm>
            <a:off x="6172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2" name="Google Shape;112;gd746a2e6dd_0_341"/>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3" name="Google Shape;113;gd746a2e6dd_0_341"/>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4" name="Google Shape;114;gd746a2e6dd_0_34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fronto" type="twoTxTwoObj">
  <p:cSld name="TWO_OBJECTS_WITH_TEXT">
    <p:spTree>
      <p:nvGrpSpPr>
        <p:cNvPr id="115" name="Shape 115"/>
        <p:cNvGrpSpPr/>
        <p:nvPr/>
      </p:nvGrpSpPr>
      <p:grpSpPr>
        <a:xfrm>
          <a:off x="0" y="0"/>
          <a:ext cx="0" cy="0"/>
          <a:chOff x="0" y="0"/>
          <a:chExt cx="0" cy="0"/>
        </a:xfrm>
      </p:grpSpPr>
      <p:sp>
        <p:nvSpPr>
          <p:cNvPr id="116" name="Google Shape;116;gd746a2e6dd_0_348"/>
          <p:cNvSpPr txBox="1"/>
          <p:nvPr>
            <p:ph type="title"/>
          </p:nvPr>
        </p:nvSpPr>
        <p:spPr>
          <a:xfrm>
            <a:off x="839788"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gd746a2e6dd_0_348"/>
          <p:cNvSpPr txBox="1"/>
          <p:nvPr>
            <p:ph idx="1" type="body"/>
          </p:nvPr>
        </p:nvSpPr>
        <p:spPr>
          <a:xfrm>
            <a:off x="839788" y="1681163"/>
            <a:ext cx="5157900" cy="82380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18" name="Google Shape;118;gd746a2e6dd_0_348"/>
          <p:cNvSpPr txBox="1"/>
          <p:nvPr>
            <p:ph idx="2" type="body"/>
          </p:nvPr>
        </p:nvSpPr>
        <p:spPr>
          <a:xfrm>
            <a:off x="839788" y="2505075"/>
            <a:ext cx="5157900" cy="3684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9" name="Google Shape;119;gd746a2e6dd_0_348"/>
          <p:cNvSpPr txBox="1"/>
          <p:nvPr>
            <p:ph idx="3" type="body"/>
          </p:nvPr>
        </p:nvSpPr>
        <p:spPr>
          <a:xfrm>
            <a:off x="6172200" y="1681163"/>
            <a:ext cx="5183100" cy="82380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0" name="Google Shape;120;gd746a2e6dd_0_348"/>
          <p:cNvSpPr txBox="1"/>
          <p:nvPr>
            <p:ph idx="4" type="body"/>
          </p:nvPr>
        </p:nvSpPr>
        <p:spPr>
          <a:xfrm>
            <a:off x="6172200" y="2505075"/>
            <a:ext cx="5183100" cy="3684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gd746a2e6dd_0_348"/>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gd746a2e6dd_0_348"/>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gd746a2e6dd_0_34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titolo" type="titleOnly">
  <p:cSld name="TITLE_ONLY">
    <p:spTree>
      <p:nvGrpSpPr>
        <p:cNvPr id="124" name="Shape 124"/>
        <p:cNvGrpSpPr/>
        <p:nvPr/>
      </p:nvGrpSpPr>
      <p:grpSpPr>
        <a:xfrm>
          <a:off x="0" y="0"/>
          <a:ext cx="0" cy="0"/>
          <a:chOff x="0" y="0"/>
          <a:chExt cx="0" cy="0"/>
        </a:xfrm>
      </p:grpSpPr>
      <p:sp>
        <p:nvSpPr>
          <p:cNvPr id="125" name="Google Shape;125;gd746a2e6dd_0_357"/>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gd746a2e6dd_0_35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gd746a2e6dd_0_35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gd746a2e6dd_0_35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uota" type="blank">
  <p:cSld name="BLANK">
    <p:spTree>
      <p:nvGrpSpPr>
        <p:cNvPr id="129" name="Shape 129"/>
        <p:cNvGrpSpPr/>
        <p:nvPr/>
      </p:nvGrpSpPr>
      <p:grpSpPr>
        <a:xfrm>
          <a:off x="0" y="0"/>
          <a:ext cx="0" cy="0"/>
          <a:chOff x="0" y="0"/>
          <a:chExt cx="0" cy="0"/>
        </a:xfrm>
      </p:grpSpPr>
      <p:sp>
        <p:nvSpPr>
          <p:cNvPr id="130" name="Google Shape;130;gd746a2e6dd_0_36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1" name="Google Shape;131;gd746a2e6dd_0_36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2" name="Google Shape;132;gd746a2e6dd_0_36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uto con didascalia" type="objTx">
  <p:cSld name="OBJECT_WITH_CAPTION_TEXT">
    <p:spTree>
      <p:nvGrpSpPr>
        <p:cNvPr id="133" name="Shape 133"/>
        <p:cNvGrpSpPr/>
        <p:nvPr/>
      </p:nvGrpSpPr>
      <p:grpSpPr>
        <a:xfrm>
          <a:off x="0" y="0"/>
          <a:ext cx="0" cy="0"/>
          <a:chOff x="0" y="0"/>
          <a:chExt cx="0" cy="0"/>
        </a:xfrm>
      </p:grpSpPr>
      <p:sp>
        <p:nvSpPr>
          <p:cNvPr id="134" name="Google Shape;134;gd746a2e6dd_0_366"/>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rial"/>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gd746a2e6dd_0_366"/>
          <p:cNvSpPr txBox="1"/>
          <p:nvPr>
            <p:ph idx="1" type="body"/>
          </p:nvPr>
        </p:nvSpPr>
        <p:spPr>
          <a:xfrm>
            <a:off x="5183188" y="987425"/>
            <a:ext cx="6172200" cy="4873500"/>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36" name="Google Shape;136;gd746a2e6dd_0_366"/>
          <p:cNvSpPr txBox="1"/>
          <p:nvPr>
            <p:ph idx="2"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37" name="Google Shape;137;gd746a2e6dd_0_36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gd746a2e6dd_0_36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gd746a2e6dd_0_36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magine con didascalia" type="picTx">
  <p:cSld name="PICTURE_WITH_CAPTION_TEXT">
    <p:spTree>
      <p:nvGrpSpPr>
        <p:cNvPr id="140" name="Shape 140"/>
        <p:cNvGrpSpPr/>
        <p:nvPr/>
      </p:nvGrpSpPr>
      <p:grpSpPr>
        <a:xfrm>
          <a:off x="0" y="0"/>
          <a:ext cx="0" cy="0"/>
          <a:chOff x="0" y="0"/>
          <a:chExt cx="0" cy="0"/>
        </a:xfrm>
      </p:grpSpPr>
      <p:sp>
        <p:nvSpPr>
          <p:cNvPr id="141" name="Google Shape;141;gd746a2e6dd_0_373"/>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rial"/>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gd746a2e6dd_0_373"/>
          <p:cNvSpPr/>
          <p:nvPr>
            <p:ph idx="2" type="pic"/>
          </p:nvPr>
        </p:nvSpPr>
        <p:spPr>
          <a:xfrm>
            <a:off x="5183188" y="987425"/>
            <a:ext cx="6172200" cy="4873500"/>
          </a:xfrm>
          <a:prstGeom prst="rect">
            <a:avLst/>
          </a:prstGeom>
          <a:noFill/>
          <a:ln>
            <a:noFill/>
          </a:ln>
        </p:spPr>
      </p:sp>
      <p:sp>
        <p:nvSpPr>
          <p:cNvPr id="143" name="Google Shape;143;gd746a2e6dd_0_373"/>
          <p:cNvSpPr txBox="1"/>
          <p:nvPr>
            <p:ph idx="1"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4" name="Google Shape;144;gd746a2e6dd_0_373"/>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5" name="Google Shape;145;gd746a2e6dd_0_373"/>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gd746a2e6dd_0_373"/>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testo verticale" type="vertTx">
  <p:cSld name="VERTICAL_TEXT">
    <p:spTree>
      <p:nvGrpSpPr>
        <p:cNvPr id="147" name="Shape 147"/>
        <p:cNvGrpSpPr/>
        <p:nvPr/>
      </p:nvGrpSpPr>
      <p:grpSpPr>
        <a:xfrm>
          <a:off x="0" y="0"/>
          <a:ext cx="0" cy="0"/>
          <a:chOff x="0" y="0"/>
          <a:chExt cx="0" cy="0"/>
        </a:xfrm>
      </p:grpSpPr>
      <p:sp>
        <p:nvSpPr>
          <p:cNvPr id="148" name="Google Shape;148;gd746a2e6dd_0_380"/>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9" name="Google Shape;149;gd746a2e6dd_0_380"/>
          <p:cNvSpPr txBox="1"/>
          <p:nvPr>
            <p:ph idx="1" type="body"/>
          </p:nvPr>
        </p:nvSpPr>
        <p:spPr>
          <a:xfrm rot="5400000">
            <a:off x="3920400" y="-1256575"/>
            <a:ext cx="4351200"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0" name="Google Shape;150;gd746a2e6dd_0_38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1" name="Google Shape;151;gd746a2e6dd_0_38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gd746a2e6dd_0_38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olo e testo verticale" type="vertTitleAndTx">
  <p:cSld name="VERTICAL_TITLE_AND_VERTICAL_TEXT">
    <p:spTree>
      <p:nvGrpSpPr>
        <p:cNvPr id="153" name="Shape 153"/>
        <p:cNvGrpSpPr/>
        <p:nvPr/>
      </p:nvGrpSpPr>
      <p:grpSpPr>
        <a:xfrm>
          <a:off x="0" y="0"/>
          <a:ext cx="0" cy="0"/>
          <a:chOff x="0" y="0"/>
          <a:chExt cx="0" cy="0"/>
        </a:xfrm>
      </p:grpSpPr>
      <p:sp>
        <p:nvSpPr>
          <p:cNvPr id="154" name="Google Shape;154;gd746a2e6dd_0_386"/>
          <p:cNvSpPr txBox="1"/>
          <p:nvPr>
            <p:ph type="title"/>
          </p:nvPr>
        </p:nvSpPr>
        <p:spPr>
          <a:xfrm rot="5400000">
            <a:off x="7133400" y="1956625"/>
            <a:ext cx="5811900"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gd746a2e6dd_0_386"/>
          <p:cNvSpPr txBox="1"/>
          <p:nvPr>
            <p:ph idx="1" type="body"/>
          </p:nvPr>
        </p:nvSpPr>
        <p:spPr>
          <a:xfrm rot="5400000">
            <a:off x="1799400" y="-596075"/>
            <a:ext cx="5811900"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6" name="Google Shape;156;gd746a2e6dd_0_38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7" name="Google Shape;157;gd746a2e6dd_0_38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8" name="Google Shape;158;gd746a2e6dd_0_38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3.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Arial"/>
              <a:buNone/>
              <a:defRPr b="0" i="0" sz="4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3" name="Google Shape;13;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4" name="Google Shape;14;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 name="Shape 84"/>
        <p:cNvGrpSpPr/>
        <p:nvPr/>
      </p:nvGrpSpPr>
      <p:grpSpPr>
        <a:xfrm>
          <a:off x="0" y="0"/>
          <a:ext cx="0" cy="0"/>
          <a:chOff x="0" y="0"/>
          <a:chExt cx="0" cy="0"/>
        </a:xfrm>
      </p:grpSpPr>
      <p:sp>
        <p:nvSpPr>
          <p:cNvPr id="85" name="Google Shape;85;gd746a2e6dd_0_317"/>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Arial"/>
              <a:buNone/>
              <a:defRPr b="0" i="0" sz="4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6" name="Google Shape;86;gd746a2e6dd_0_317"/>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7" name="Google Shape;87;gd746a2e6dd_0_31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88" name="Google Shape;88;gd746a2e6dd_0_31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89" name="Google Shape;89;gd746a2e6dd_0_31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6.png"/><Relationship Id="rId6"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chart" Target="../charts/chart1.xml"/><Relationship Id="rId6" Type="http://schemas.openxmlformats.org/officeDocument/2006/relationships/chart" Target="../charts/char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chart" Target="../charts/chart3.xml"/><Relationship Id="rId6" Type="http://schemas.openxmlformats.org/officeDocument/2006/relationships/chart" Target="../charts/char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chart" Target="../charts/chart5.xml"/><Relationship Id="rId6" Type="http://schemas.openxmlformats.org/officeDocument/2006/relationships/chart" Target="../charts/char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chart" Target="../charts/chart7.xml"/><Relationship Id="rId6" Type="http://schemas.openxmlformats.org/officeDocument/2006/relationships/chart" Target="../charts/char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image" Target="../media/image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 Id="rId4"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2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2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2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1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1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2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image" Target="../media/image2.png"/><Relationship Id="rId4" Type="http://schemas.openxmlformats.org/officeDocument/2006/relationships/image" Target="../media/image1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1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1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png"/><Relationship Id="rId4" Type="http://schemas.openxmlformats.org/officeDocument/2006/relationships/image" Target="../media/image1.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2.png"/><Relationship Id="rId4" Type="http://schemas.openxmlformats.org/officeDocument/2006/relationships/hyperlink" Target="mailto:fedele.colantuono@unifg.it" TargetMode="External"/><Relationship Id="rId5" Type="http://schemas.openxmlformats.org/officeDocument/2006/relationships/hyperlink" Target="mailto:francesco.barberio@unifg.it"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
          <p:cNvSpPr/>
          <p:nvPr/>
        </p:nvSpPr>
        <p:spPr>
          <a:xfrm>
            <a:off x="-71919" y="1513025"/>
            <a:ext cx="12339263" cy="4012058"/>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pic>
        <p:nvPicPr>
          <p:cNvPr descr="C:\Users\Fedele Colantuono\Downloads\safety-logo01(1).png" id="165" name="Google Shape;165;p1"/>
          <p:cNvPicPr preferRelativeResize="0"/>
          <p:nvPr/>
        </p:nvPicPr>
        <p:blipFill rotWithShape="1">
          <a:blip r:embed="rId3">
            <a:alphaModFix/>
          </a:blip>
          <a:srcRect b="0" l="0" r="0" t="0"/>
          <a:stretch/>
        </p:blipFill>
        <p:spPr>
          <a:xfrm>
            <a:off x="429150" y="0"/>
            <a:ext cx="6070759" cy="1513895"/>
          </a:xfrm>
          <a:prstGeom prst="rect">
            <a:avLst/>
          </a:prstGeom>
          <a:noFill/>
          <a:ln>
            <a:noFill/>
          </a:ln>
        </p:spPr>
      </p:pic>
      <p:pic>
        <p:nvPicPr>
          <p:cNvPr id="166" name="Google Shape;166;p1"/>
          <p:cNvPicPr preferRelativeResize="0"/>
          <p:nvPr/>
        </p:nvPicPr>
        <p:blipFill rotWithShape="1">
          <a:blip r:embed="rId4">
            <a:alphaModFix/>
          </a:blip>
          <a:srcRect b="0" l="0" r="0" t="0"/>
          <a:stretch/>
        </p:blipFill>
        <p:spPr>
          <a:xfrm>
            <a:off x="4582756" y="1509578"/>
            <a:ext cx="6842873" cy="3882014"/>
          </a:xfrm>
          <a:prstGeom prst="rect">
            <a:avLst/>
          </a:prstGeom>
          <a:noFill/>
          <a:ln>
            <a:noFill/>
          </a:ln>
        </p:spPr>
      </p:pic>
      <p:sp>
        <p:nvSpPr>
          <p:cNvPr id="167" name="Google Shape;167;p1"/>
          <p:cNvSpPr/>
          <p:nvPr/>
        </p:nvSpPr>
        <p:spPr>
          <a:xfrm>
            <a:off x="499363" y="2598742"/>
            <a:ext cx="6000546" cy="313928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chemeClr val="lt1"/>
                </a:solidFill>
                <a:latin typeface="Arial"/>
                <a:ea typeface="Arial"/>
                <a:cs typeface="Arial"/>
                <a:sym typeface="Arial"/>
              </a:rPr>
              <a:t>WP2: Updates on the survey results</a:t>
            </a:r>
            <a:br>
              <a:rPr b="0" i="1" lang="it-IT" sz="1800" u="none" cap="none" strike="noStrike">
                <a:solidFill>
                  <a:schemeClr val="lt1"/>
                </a:solidFill>
                <a:latin typeface="Arial"/>
                <a:ea typeface="Arial"/>
                <a:cs typeface="Arial"/>
                <a:sym typeface="Arial"/>
              </a:rPr>
            </a:br>
            <a:r>
              <a:rPr b="0" i="1" lang="it-IT" sz="1800" u="none" cap="none" strike="noStrike">
                <a:solidFill>
                  <a:schemeClr val="lt1"/>
                </a:solidFill>
                <a:latin typeface="Arial"/>
                <a:ea typeface="Arial"/>
                <a:cs typeface="Arial"/>
                <a:sym typeface="Arial"/>
              </a:rPr>
              <a:t>…………………………….</a:t>
            </a:r>
            <a:br>
              <a:rPr b="0" i="1" lang="it-IT" sz="1800" u="none" cap="none" strike="noStrike">
                <a:solidFill>
                  <a:schemeClr val="lt1"/>
                </a:solidFill>
                <a:latin typeface="Arial"/>
                <a:ea typeface="Arial"/>
                <a:cs typeface="Arial"/>
                <a:sym typeface="Arial"/>
              </a:rPr>
            </a:br>
            <a:r>
              <a:rPr b="0" i="1" lang="it-IT" sz="1800" u="none" cap="none" strike="noStrike">
                <a:solidFill>
                  <a:schemeClr val="lt1"/>
                </a:solidFill>
                <a:latin typeface="Arial"/>
                <a:ea typeface="Arial"/>
                <a:cs typeface="Arial"/>
                <a:sym typeface="Arial"/>
              </a:rPr>
              <a:t>Fedele Colantuono</a:t>
            </a:r>
            <a:endParaRPr b="0" i="1"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1" lang="it-IT" sz="1800" u="none" cap="none" strike="noStrike">
                <a:solidFill>
                  <a:schemeClr val="lt1"/>
                </a:solidFill>
                <a:latin typeface="Arial"/>
                <a:ea typeface="Arial"/>
                <a:cs typeface="Arial"/>
                <a:sym typeface="Arial"/>
              </a:rPr>
              <a:t>Francesco Barberio</a:t>
            </a:r>
            <a:endParaRPr b="0" i="1"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1" lang="it-IT" sz="1800" u="none" cap="none" strike="noStrike">
                <a:solidFill>
                  <a:schemeClr val="lt1"/>
                </a:solidFill>
                <a:latin typeface="Arial"/>
                <a:ea typeface="Arial"/>
                <a:cs typeface="Arial"/>
                <a:sym typeface="Arial"/>
              </a:rPr>
              <a:t>Gianluigi De Pascale</a:t>
            </a:r>
            <a:endParaRPr/>
          </a:p>
          <a:p>
            <a:pPr indent="0" lvl="0" marL="0" marR="0" rtl="0" algn="l">
              <a:lnSpc>
                <a:spcPct val="100000"/>
              </a:lnSpc>
              <a:spcBef>
                <a:spcPts val="0"/>
              </a:spcBef>
              <a:spcAft>
                <a:spcPts val="0"/>
              </a:spcAft>
              <a:buClr>
                <a:srgbClr val="000000"/>
              </a:buClr>
              <a:buSzPts val="2000"/>
              <a:buFont typeface="Arial"/>
              <a:buNone/>
            </a:pPr>
            <a:r>
              <a:rPr b="0" i="1" lang="it-IT" sz="1800" u="none" cap="none" strike="noStrike">
                <a:solidFill>
                  <a:schemeClr val="lt1"/>
                </a:solidFill>
                <a:latin typeface="Arial"/>
                <a:ea typeface="Arial"/>
                <a:cs typeface="Arial"/>
                <a:sym typeface="Arial"/>
              </a:rPr>
              <a:t>Ruggiero Sardaro</a:t>
            </a:r>
            <a:endParaRPr b="0" i="1"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1" lang="it-IT" sz="1800" u="none" cap="none" strike="noStrike">
                <a:solidFill>
                  <a:schemeClr val="lt1"/>
                </a:solidFill>
                <a:latin typeface="Arial"/>
                <a:ea typeface="Arial"/>
                <a:cs typeface="Arial"/>
                <a:sym typeface="Arial"/>
              </a:rPr>
              <a:t> UniFg team</a:t>
            </a:r>
            <a:endParaRPr b="0" i="1"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1"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rPr b="1" i="0" lang="it-IT" sz="2000" u="none" cap="none" strike="noStrike">
                <a:solidFill>
                  <a:schemeClr val="lt1"/>
                </a:solidFill>
                <a:latin typeface="Arial"/>
                <a:ea typeface="Arial"/>
                <a:cs typeface="Arial"/>
                <a:sym typeface="Arial"/>
              </a:rPr>
              <a:t>  </a:t>
            </a:r>
            <a:r>
              <a:rPr b="0" i="0" lang="it-IT" sz="1700" u="none" cap="none" strike="noStrike">
                <a:solidFill>
                  <a:schemeClr val="lt1"/>
                </a:solidFill>
                <a:latin typeface="Arial"/>
                <a:ea typeface="Arial"/>
                <a:cs typeface="Arial"/>
                <a:sym typeface="Arial"/>
              </a:rPr>
              <a:t>20-07-2021 </a:t>
            </a:r>
            <a:endParaRPr b="0" i="1"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chemeClr val="lt1"/>
              </a:solidFill>
              <a:latin typeface="Arial"/>
              <a:ea typeface="Arial"/>
              <a:cs typeface="Arial"/>
              <a:sym typeface="Arial"/>
            </a:endParaRPr>
          </a:p>
        </p:txBody>
      </p:sp>
      <p:grpSp>
        <p:nvGrpSpPr>
          <p:cNvPr id="168" name="Google Shape;168;p1"/>
          <p:cNvGrpSpPr/>
          <p:nvPr/>
        </p:nvGrpSpPr>
        <p:grpSpPr>
          <a:xfrm>
            <a:off x="499363" y="5893941"/>
            <a:ext cx="2886388" cy="646290"/>
            <a:chOff x="63500" y="5989560"/>
            <a:chExt cx="2849033" cy="707840"/>
          </a:xfrm>
        </p:grpSpPr>
        <p:sp>
          <p:nvSpPr>
            <p:cNvPr id="169" name="Google Shape;169;p1"/>
            <p:cNvSpPr/>
            <p:nvPr/>
          </p:nvSpPr>
          <p:spPr>
            <a:xfrm>
              <a:off x="711200" y="5989560"/>
              <a:ext cx="2201333" cy="70784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600"/>
                <a:buFont typeface="Arial"/>
                <a:buNone/>
              </a:pPr>
              <a:r>
                <a:rPr b="0" i="0" lang="it-IT" sz="600" u="none" cap="none" strike="noStrike">
                  <a:solidFill>
                    <a:srgbClr val="000000"/>
                  </a:solidFill>
                  <a:latin typeface="Verdana"/>
                  <a:ea typeface="Verdana"/>
                  <a:cs typeface="Verdana"/>
                  <a:sym typeface="Verdana"/>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1400" u="none" cap="none" strike="noStrike">
                <a:solidFill>
                  <a:srgbClr val="000000"/>
                </a:solidFill>
                <a:latin typeface="Arial"/>
                <a:ea typeface="Arial"/>
                <a:cs typeface="Arial"/>
                <a:sym typeface="Arial"/>
              </a:endParaRPr>
            </a:p>
          </p:txBody>
        </p:sp>
        <p:pic>
          <p:nvPicPr>
            <p:cNvPr id="170" name="Google Shape;170;p1"/>
            <p:cNvPicPr preferRelativeResize="0"/>
            <p:nvPr/>
          </p:nvPicPr>
          <p:blipFill rotWithShape="1">
            <a:blip r:embed="rId5">
              <a:alphaModFix/>
            </a:blip>
            <a:srcRect b="0" l="0" r="0" t="0"/>
            <a:stretch/>
          </p:blipFill>
          <p:spPr>
            <a:xfrm>
              <a:off x="63500" y="6121229"/>
              <a:ext cx="647700" cy="444500"/>
            </a:xfrm>
            <a:prstGeom prst="rect">
              <a:avLst/>
            </a:prstGeom>
            <a:noFill/>
            <a:ln>
              <a:noFill/>
            </a:ln>
          </p:spPr>
        </p:pic>
      </p:grpSp>
      <p:pic>
        <p:nvPicPr>
          <p:cNvPr descr="Immagine che contiene testo&#10;&#10;Descrizione generata automaticamente" id="171" name="Google Shape;171;p1"/>
          <p:cNvPicPr preferRelativeResize="0"/>
          <p:nvPr/>
        </p:nvPicPr>
        <p:blipFill rotWithShape="1">
          <a:blip r:embed="rId6">
            <a:alphaModFix/>
          </a:blip>
          <a:srcRect b="0" l="0" r="0" t="0"/>
          <a:stretch/>
        </p:blipFill>
        <p:spPr>
          <a:xfrm>
            <a:off x="4030948" y="5784088"/>
            <a:ext cx="877228" cy="87722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pic>
        <p:nvPicPr>
          <p:cNvPr id="177" name="Google Shape;177;p2"/>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78" name="Google Shape;178;p2"/>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179" name="Google Shape;179;p2"/>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Students and Academics Surveys</a:t>
            </a:r>
            <a:endParaRPr b="1" i="0" sz="3200" u="none" cap="none" strike="noStrike">
              <a:solidFill>
                <a:srgbClr val="5C5B5B"/>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Our goals:</a:t>
            </a:r>
            <a:endParaRPr b="0" i="0" sz="3200" u="none" cap="none" strike="noStrike">
              <a:solidFill>
                <a:schemeClr val="dk1"/>
              </a:solidFill>
              <a:latin typeface="Arial"/>
              <a:ea typeface="Arial"/>
              <a:cs typeface="Arial"/>
              <a:sym typeface="Arial"/>
            </a:endParaRPr>
          </a:p>
        </p:txBody>
      </p:sp>
      <p:pic>
        <p:nvPicPr>
          <p:cNvPr descr="Immagine che contiene testo&#10;&#10;Descrizione generata automaticamente" id="180" name="Google Shape;180;p2"/>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181" name="Google Shape;181;p2"/>
          <p:cNvSpPr txBox="1"/>
          <p:nvPr/>
        </p:nvSpPr>
        <p:spPr>
          <a:xfrm>
            <a:off x="1982823" y="2284150"/>
            <a:ext cx="8226300" cy="40944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Arial"/>
              <a:buChar char="-"/>
            </a:pPr>
            <a:r>
              <a:rPr b="0" i="0" lang="it-IT" sz="2000" u="none" cap="none" strike="noStrike">
                <a:solidFill>
                  <a:srgbClr val="000000"/>
                </a:solidFill>
                <a:latin typeface="Arial"/>
                <a:ea typeface="Arial"/>
                <a:cs typeface="Arial"/>
                <a:sym typeface="Arial"/>
              </a:rPr>
              <a:t>At least 500 students from each country involved in the project</a:t>
            </a:r>
            <a:endParaRPr b="0" i="0" sz="20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Arial"/>
              <a:buNone/>
            </a:pPr>
            <a:r>
              <a:t/>
            </a:r>
            <a:endParaRPr b="0" i="0" sz="20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dk1"/>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Arial"/>
              <a:buChar char="-"/>
            </a:pPr>
            <a:r>
              <a:rPr b="0" i="0" lang="it-IT" sz="2000" u="none" cap="none" strike="noStrike">
                <a:solidFill>
                  <a:srgbClr val="000000"/>
                </a:solidFill>
                <a:latin typeface="Arial"/>
                <a:ea typeface="Arial"/>
                <a:cs typeface="Arial"/>
                <a:sym typeface="Arial"/>
              </a:rPr>
              <a:t>At least 100 academics from each country involved in the project</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Arial"/>
              <a:buNone/>
            </a:pPr>
            <a:r>
              <a:t/>
            </a:r>
            <a:endParaRPr b="0" i="0" sz="20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1" i="0" lang="it-IT" sz="2000" u="sng" cap="none" strike="noStrike">
                <a:solidFill>
                  <a:srgbClr val="775CA4"/>
                </a:solidFill>
                <a:latin typeface="Arial"/>
                <a:ea typeface="Arial"/>
                <a:cs typeface="Arial"/>
                <a:sym typeface="Arial"/>
              </a:rPr>
              <a:t>Start: 22-03-2021</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t/>
            </a:r>
            <a:endParaRPr b="1" i="0" sz="2000" u="sng" cap="none" strike="noStrike">
              <a:solidFill>
                <a:srgbClr val="775CA4"/>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1" i="0" lang="it-IT" sz="2000" u="sng" cap="none" strike="noStrike">
                <a:solidFill>
                  <a:srgbClr val="775CA4"/>
                </a:solidFill>
                <a:latin typeface="Arial"/>
                <a:ea typeface="Arial"/>
                <a:cs typeface="Arial"/>
                <a:sym typeface="Arial"/>
              </a:rPr>
              <a:t>End: 31-05-2021 </a:t>
            </a:r>
            <a:r>
              <a:rPr b="1" i="0" lang="it-IT" sz="2000" u="sng" cap="none" strike="noStrike">
                <a:solidFill>
                  <a:srgbClr val="FF0000"/>
                </a:solidFill>
                <a:latin typeface="Arial"/>
                <a:ea typeface="Arial"/>
                <a:cs typeface="Arial"/>
                <a:sym typeface="Arial"/>
              </a:rPr>
              <a:t>postponed to 15-06 2021</a:t>
            </a:r>
            <a:endParaRPr b="1" i="0" sz="2000" u="sng"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br>
              <a:rPr b="0" i="0" lang="it-IT" sz="2000" u="none" cap="none" strike="noStrike">
                <a:solidFill>
                  <a:srgbClr val="000000"/>
                </a:solidFill>
                <a:latin typeface="Arial"/>
                <a:ea typeface="Arial"/>
                <a:cs typeface="Arial"/>
                <a:sym typeface="Arial"/>
              </a:rPr>
            </a:br>
            <a:endParaRPr b="0" i="0" sz="2000" u="none" cap="none" strike="noStrike">
              <a:solidFill>
                <a:schemeClr val="dk1"/>
              </a:solidFill>
              <a:latin typeface="Arial"/>
              <a:ea typeface="Arial"/>
              <a:cs typeface="Arial"/>
              <a:sym typeface="Arial"/>
            </a:endParaRPr>
          </a:p>
        </p:txBody>
      </p:sp>
      <p:sp>
        <p:nvSpPr>
          <p:cNvPr id="182" name="Google Shape;182;p2"/>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02</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pic>
        <p:nvPicPr>
          <p:cNvPr id="188" name="Google Shape;188;p3"/>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89" name="Google Shape;189;p3"/>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190" name="Google Shape;190;p3"/>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03</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191" name="Google Shape;191;p3"/>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192" name="Google Shape;192;p3"/>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Students and Academics Surveys</a:t>
            </a:r>
            <a:endParaRPr b="0" i="0" sz="3200" u="none" cap="none" strike="noStrike">
              <a:solidFill>
                <a:schemeClr val="dk1"/>
              </a:solidFill>
              <a:latin typeface="Arial"/>
              <a:ea typeface="Arial"/>
              <a:cs typeface="Arial"/>
              <a:sym typeface="Arial"/>
            </a:endParaRPr>
          </a:p>
        </p:txBody>
      </p:sp>
      <p:graphicFrame>
        <p:nvGraphicFramePr>
          <p:cNvPr id="193" name="Google Shape;193;p3"/>
          <p:cNvGraphicFramePr/>
          <p:nvPr/>
        </p:nvGraphicFramePr>
        <p:xfrm>
          <a:off x="2032000" y="1945640"/>
          <a:ext cx="3000000" cy="3000000"/>
        </p:xfrm>
        <a:graphic>
          <a:graphicData uri="http://schemas.openxmlformats.org/drawingml/2006/table">
            <a:tbl>
              <a:tblPr bandRow="1" firstRow="1">
                <a:noFill/>
                <a:tableStyleId>{D3A32720-738C-46D6-B47F-BCB172CEEA28}</a:tableStyleId>
              </a:tblPr>
              <a:tblGrid>
                <a:gridCol w="2709325"/>
                <a:gridCol w="2709325"/>
                <a:gridCol w="2709325"/>
              </a:tblGrid>
              <a:tr h="370850">
                <a:tc>
                  <a:txBody>
                    <a:bodyPr/>
                    <a:lstStyle/>
                    <a:p>
                      <a:pPr indent="0" lvl="0" marL="0" marR="0" rtl="0" algn="ctr">
                        <a:lnSpc>
                          <a:spcPct val="100000"/>
                        </a:lnSpc>
                        <a:spcBef>
                          <a:spcPts val="0"/>
                        </a:spcBef>
                        <a:spcAft>
                          <a:spcPts val="0"/>
                        </a:spcAft>
                        <a:buClr>
                          <a:srgbClr val="000000"/>
                        </a:buClr>
                        <a:buSzPts val="1800"/>
                        <a:buFont typeface="Arial"/>
                        <a:buNone/>
                      </a:pPr>
                      <a:r>
                        <a:rPr lang="it-IT" sz="1800" u="none" cap="none" strike="noStrike">
                          <a:solidFill>
                            <a:schemeClr val="lt1"/>
                          </a:solidFill>
                        </a:rPr>
                        <a:t>Language Version</a:t>
                      </a:r>
                      <a:endParaRPr sz="1400" u="none" cap="none" strike="noStrike"/>
                    </a:p>
                  </a:txBody>
                  <a:tcPr marT="45725" marB="45725" marR="91450" marL="91450">
                    <a:solidFill>
                      <a:srgbClr val="775CA4"/>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lang="it-IT" sz="1800" u="none" cap="none" strike="noStrike"/>
                        <a:t>Students</a:t>
                      </a:r>
                      <a:endParaRPr sz="1800" u="none" cap="none" strike="noStrike"/>
                    </a:p>
                  </a:txBody>
                  <a:tcPr marT="45725" marB="45725" marR="91450" marL="91450">
                    <a:lnB cap="flat" cmpd="sng" w="9525">
                      <a:solidFill>
                        <a:schemeClr val="lt1"/>
                      </a:solidFill>
                      <a:prstDash val="solid"/>
                      <a:round/>
                      <a:headEnd len="sm" w="sm" type="none"/>
                      <a:tailEnd len="sm" w="sm" type="none"/>
                    </a:lnB>
                    <a:solidFill>
                      <a:srgbClr val="775CA4"/>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lang="it-IT" sz="1800" u="none" cap="none" strike="noStrike">
                          <a:solidFill>
                            <a:schemeClr val="lt1"/>
                          </a:solidFill>
                        </a:rPr>
                        <a:t>Academics</a:t>
                      </a:r>
                      <a:endParaRPr sz="1800" u="none" cap="none" strike="noStrike">
                        <a:solidFill>
                          <a:schemeClr val="lt1"/>
                        </a:solidFill>
                      </a:endParaRPr>
                    </a:p>
                  </a:txBody>
                  <a:tcPr marT="45725" marB="45725" marR="91450" marL="91450">
                    <a:lnB cap="flat" cmpd="sng" w="9525">
                      <a:solidFill>
                        <a:schemeClr val="lt1"/>
                      </a:solidFill>
                      <a:prstDash val="solid"/>
                      <a:round/>
                      <a:headEnd len="sm" w="sm" type="none"/>
                      <a:tailEnd len="sm" w="sm" type="none"/>
                    </a:lnB>
                    <a:solidFill>
                      <a:srgbClr val="775CA4"/>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English</a:t>
                      </a:r>
                      <a:endParaRPr sz="1400" u="none" cap="none" strike="noStrike"/>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9</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2</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German</a:t>
                      </a:r>
                      <a:endParaRPr b="1" sz="1800" u="none" cap="none" strike="noStrike">
                        <a:solidFill>
                          <a:schemeClr val="lt1"/>
                        </a:solidFill>
                      </a:endParaRPr>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255</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17</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Italian</a:t>
                      </a:r>
                      <a:endParaRPr b="1" sz="1800" u="none" cap="none" strike="noStrike">
                        <a:solidFill>
                          <a:schemeClr val="lt1"/>
                        </a:solidFill>
                      </a:endParaRPr>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312</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92</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Norwegian</a:t>
                      </a:r>
                      <a:endParaRPr b="1" sz="1800" u="none" cap="none" strike="noStrike">
                        <a:solidFill>
                          <a:schemeClr val="lt1"/>
                        </a:solidFill>
                      </a:endParaRPr>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24</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14</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Portuguese</a:t>
                      </a:r>
                      <a:endParaRPr b="1" sz="1800" u="none" cap="none" strike="noStrike">
                        <a:solidFill>
                          <a:schemeClr val="lt1"/>
                        </a:solidFill>
                      </a:endParaRPr>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6</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1</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Romanian</a:t>
                      </a:r>
                      <a:endParaRPr b="1" sz="1800" u="none" cap="none" strike="noStrike">
                        <a:solidFill>
                          <a:schemeClr val="lt1"/>
                        </a:solidFill>
                      </a:endParaRPr>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534</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52</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Spanish</a:t>
                      </a:r>
                      <a:endParaRPr sz="1400" u="none" cap="none" strike="noStrike"/>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324</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110</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bl>
          </a:graphicData>
        </a:graphic>
      </p:graphicFrame>
      <p:graphicFrame>
        <p:nvGraphicFramePr>
          <p:cNvPr id="194" name="Google Shape;194;p3"/>
          <p:cNvGraphicFramePr/>
          <p:nvPr/>
        </p:nvGraphicFramePr>
        <p:xfrm>
          <a:off x="2053913" y="5141183"/>
          <a:ext cx="3000000" cy="3000000"/>
        </p:xfrm>
        <a:graphic>
          <a:graphicData uri="http://schemas.openxmlformats.org/drawingml/2006/table">
            <a:tbl>
              <a:tblPr bandRow="1" firstRow="1">
                <a:noFill/>
                <a:tableStyleId>{D3A32720-738C-46D6-B47F-BCB172CEEA28}</a:tableStyleId>
              </a:tblPr>
              <a:tblGrid>
                <a:gridCol w="2709325"/>
                <a:gridCol w="2709325"/>
                <a:gridCol w="2709325"/>
              </a:tblGrid>
              <a:tr h="385400">
                <a:tc>
                  <a:txBody>
                    <a:bodyPr/>
                    <a:lstStyle/>
                    <a:p>
                      <a:pPr indent="0" lvl="0" marL="0" marR="0" rtl="0" algn="ctr">
                        <a:lnSpc>
                          <a:spcPct val="100000"/>
                        </a:lnSpc>
                        <a:spcBef>
                          <a:spcPts val="0"/>
                        </a:spcBef>
                        <a:spcAft>
                          <a:spcPts val="0"/>
                        </a:spcAft>
                        <a:buClr>
                          <a:srgbClr val="000000"/>
                        </a:buClr>
                        <a:buSzPts val="1800"/>
                        <a:buFont typeface="Arial"/>
                        <a:buNone/>
                      </a:pPr>
                      <a:r>
                        <a:rPr lang="it-IT" sz="1800" u="none" cap="none" strike="noStrike"/>
                        <a:t>TOTAL</a:t>
                      </a:r>
                      <a:endParaRPr sz="1400" u="none" cap="none" strike="noStrike"/>
                    </a:p>
                  </a:txBody>
                  <a:tcPr marT="45725" marB="45725" marR="91450" marL="91450">
                    <a:lnL cap="flat" cmpd="sng" w="12700">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674EA7"/>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lang="it-IT" sz="1800" u="none" cap="none" strike="noStrike"/>
                        <a:t>1464</a:t>
                      </a:r>
                      <a:endParaRPr sz="1800" u="none" cap="none" strike="noStrike"/>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674EA7"/>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lang="it-IT" sz="1800" u="none" cap="none" strike="noStrike"/>
                        <a:t>288</a:t>
                      </a:r>
                      <a:endParaRPr sz="1800" u="none" cap="none" strike="noStrike"/>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674EA7"/>
                    </a:solidFill>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pic>
        <p:nvPicPr>
          <p:cNvPr id="200" name="Google Shape;200;ge518924b91_0_33"/>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201" name="Google Shape;201;ge518924b91_0_33"/>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sp>
        <p:nvSpPr>
          <p:cNvPr id="202" name="Google Shape;202;ge518924b91_0_33"/>
          <p:cNvSpPr/>
          <p:nvPr/>
        </p:nvSpPr>
        <p:spPr>
          <a:xfrm>
            <a:off x="7913594" y="6177087"/>
            <a:ext cx="3922800" cy="713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04</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203" name="Google Shape;203;ge518924b91_0_33"/>
          <p:cNvPicPr preferRelativeResize="0"/>
          <p:nvPr/>
        </p:nvPicPr>
        <p:blipFill rotWithShape="1">
          <a:blip r:embed="rId4">
            <a:alphaModFix/>
          </a:blip>
          <a:srcRect b="0" l="0" r="0" t="0"/>
          <a:stretch/>
        </p:blipFill>
        <p:spPr>
          <a:xfrm>
            <a:off x="2719860" y="5961625"/>
            <a:ext cx="831905" cy="831905"/>
          </a:xfrm>
          <a:prstGeom prst="rect">
            <a:avLst/>
          </a:prstGeom>
          <a:noFill/>
          <a:ln>
            <a:noFill/>
          </a:ln>
        </p:spPr>
      </p:pic>
      <p:sp>
        <p:nvSpPr>
          <p:cNvPr id="204" name="Google Shape;204;ge518924b91_0_33"/>
          <p:cNvSpPr/>
          <p:nvPr/>
        </p:nvSpPr>
        <p:spPr>
          <a:xfrm>
            <a:off x="606807" y="339997"/>
            <a:ext cx="8143200" cy="584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Students Survey</a:t>
            </a:r>
            <a:endParaRPr b="0" i="0" sz="3200" u="none" cap="none" strike="noStrike">
              <a:solidFill>
                <a:schemeClr val="dk1"/>
              </a:solidFill>
              <a:latin typeface="Arial"/>
              <a:ea typeface="Arial"/>
              <a:cs typeface="Arial"/>
              <a:sym typeface="Arial"/>
            </a:endParaRPr>
          </a:p>
        </p:txBody>
      </p:sp>
      <p:graphicFrame>
        <p:nvGraphicFramePr>
          <p:cNvPr id="205" name="Google Shape;205;ge518924b91_0_33"/>
          <p:cNvGraphicFramePr/>
          <p:nvPr/>
        </p:nvGraphicFramePr>
        <p:xfrm>
          <a:off x="5506099" y="1440013"/>
          <a:ext cx="6487816" cy="3672037"/>
        </p:xfrm>
        <a:graphic>
          <a:graphicData uri="http://schemas.openxmlformats.org/drawingml/2006/chart">
            <c:chart r:id="rId5"/>
          </a:graphicData>
        </a:graphic>
      </p:graphicFrame>
      <p:graphicFrame>
        <p:nvGraphicFramePr>
          <p:cNvPr id="206" name="Google Shape;206;ge518924b91_0_33"/>
          <p:cNvGraphicFramePr/>
          <p:nvPr/>
        </p:nvGraphicFramePr>
        <p:xfrm>
          <a:off x="5982262" y="4601890"/>
          <a:ext cx="3000000" cy="3000000"/>
        </p:xfrm>
        <a:graphic>
          <a:graphicData uri="http://schemas.openxmlformats.org/drawingml/2006/table">
            <a:tbl>
              <a:tblPr>
                <a:noFill/>
                <a:tableStyleId>{D3A32720-738C-46D6-B47F-BCB172CEEA28}</a:tableStyleId>
              </a:tblPr>
              <a:tblGrid>
                <a:gridCol w="840650"/>
                <a:gridCol w="840650"/>
              </a:tblGrid>
              <a:tr h="287725">
                <a:tc>
                  <a:txBody>
                    <a:bodyPr/>
                    <a:lstStyle/>
                    <a:p>
                      <a:pPr indent="0" lvl="0" marL="0" marR="0" rtl="0" algn="ctr">
                        <a:lnSpc>
                          <a:spcPct val="100000"/>
                        </a:lnSpc>
                        <a:spcBef>
                          <a:spcPts val="0"/>
                        </a:spcBef>
                        <a:spcAft>
                          <a:spcPts val="0"/>
                        </a:spcAft>
                        <a:buNone/>
                      </a:pPr>
                      <a:r>
                        <a:rPr lang="it-IT" sz="1600" u="none" cap="none" strike="noStrike"/>
                        <a:t>18-25</a:t>
                      </a:r>
                      <a:endParaRPr b="0" i="0" sz="1600" u="none" cap="none" strike="noStrike">
                        <a:solidFill>
                          <a:srgbClr val="000000"/>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1600" u="none" cap="none" strike="noStrike"/>
                        <a:t>1008</a:t>
                      </a:r>
                      <a:endParaRPr b="0" i="0" sz="1600" u="none" cap="none" strike="noStrike">
                        <a:solidFill>
                          <a:srgbClr val="000000"/>
                        </a:solidFill>
                        <a:latin typeface="Calibri"/>
                        <a:ea typeface="Calibri"/>
                        <a:cs typeface="Calibri"/>
                        <a:sym typeface="Calibri"/>
                      </a:endParaRPr>
                    </a:p>
                  </a:txBody>
                  <a:tcPr marT="0" marB="0" marR="0" marL="0" anchor="b"/>
                </a:tc>
              </a:tr>
              <a:tr h="287725">
                <a:tc>
                  <a:txBody>
                    <a:bodyPr/>
                    <a:lstStyle/>
                    <a:p>
                      <a:pPr indent="0" lvl="0" marL="0" marR="0" rtl="0" algn="ctr">
                        <a:lnSpc>
                          <a:spcPct val="100000"/>
                        </a:lnSpc>
                        <a:spcBef>
                          <a:spcPts val="0"/>
                        </a:spcBef>
                        <a:spcAft>
                          <a:spcPts val="0"/>
                        </a:spcAft>
                        <a:buNone/>
                      </a:pPr>
                      <a:r>
                        <a:rPr lang="it-IT" sz="1600" u="none" cap="none" strike="noStrike"/>
                        <a:t>26-32</a:t>
                      </a:r>
                      <a:endParaRPr b="0" i="0" sz="1600" u="none" cap="none" strike="noStrike">
                        <a:solidFill>
                          <a:srgbClr val="000000"/>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1600" u="none" cap="none" strike="noStrike"/>
                        <a:t>321</a:t>
                      </a:r>
                      <a:endParaRPr b="0" i="0" sz="1600" u="none" cap="none" strike="noStrike">
                        <a:solidFill>
                          <a:srgbClr val="000000"/>
                        </a:solidFill>
                        <a:latin typeface="Calibri"/>
                        <a:ea typeface="Calibri"/>
                        <a:cs typeface="Calibri"/>
                        <a:sym typeface="Calibri"/>
                      </a:endParaRPr>
                    </a:p>
                  </a:txBody>
                  <a:tcPr marT="0" marB="0" marR="0" marL="0" anchor="b"/>
                </a:tc>
              </a:tr>
              <a:tr h="287725">
                <a:tc>
                  <a:txBody>
                    <a:bodyPr/>
                    <a:lstStyle/>
                    <a:p>
                      <a:pPr indent="0" lvl="0" marL="0" marR="0" rtl="0" algn="ctr">
                        <a:lnSpc>
                          <a:spcPct val="100000"/>
                        </a:lnSpc>
                        <a:spcBef>
                          <a:spcPts val="0"/>
                        </a:spcBef>
                        <a:spcAft>
                          <a:spcPts val="0"/>
                        </a:spcAft>
                        <a:buNone/>
                      </a:pPr>
                      <a:r>
                        <a:rPr lang="it-IT" sz="1600" u="none" cap="none" strike="noStrike"/>
                        <a:t>33-50</a:t>
                      </a:r>
                      <a:endParaRPr b="0" i="0" sz="1600" u="none" cap="none" strike="noStrike">
                        <a:solidFill>
                          <a:srgbClr val="000000"/>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1600" u="none" cap="none" strike="noStrike"/>
                        <a:t>120</a:t>
                      </a:r>
                      <a:endParaRPr b="0" i="0" sz="1600" u="none" cap="none" strike="noStrike">
                        <a:solidFill>
                          <a:srgbClr val="000000"/>
                        </a:solidFill>
                        <a:latin typeface="Calibri"/>
                        <a:ea typeface="Calibri"/>
                        <a:cs typeface="Calibri"/>
                        <a:sym typeface="Calibri"/>
                      </a:endParaRPr>
                    </a:p>
                  </a:txBody>
                  <a:tcPr marT="0" marB="0" marR="0" marL="0" anchor="b"/>
                </a:tc>
              </a:tr>
              <a:tr h="287725">
                <a:tc>
                  <a:txBody>
                    <a:bodyPr/>
                    <a:lstStyle/>
                    <a:p>
                      <a:pPr indent="0" lvl="0" marL="0" marR="0" rtl="0" algn="ctr">
                        <a:lnSpc>
                          <a:spcPct val="100000"/>
                        </a:lnSpc>
                        <a:spcBef>
                          <a:spcPts val="0"/>
                        </a:spcBef>
                        <a:spcAft>
                          <a:spcPts val="0"/>
                        </a:spcAft>
                        <a:buNone/>
                      </a:pPr>
                      <a:r>
                        <a:rPr lang="it-IT" sz="1600" u="none" cap="none" strike="noStrike"/>
                        <a:t>&gt;50</a:t>
                      </a:r>
                      <a:endParaRPr b="0" i="0" sz="1600" u="none" cap="none" strike="noStrike">
                        <a:solidFill>
                          <a:srgbClr val="000000"/>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1600" u="none" cap="none" strike="noStrike"/>
                        <a:t>15</a:t>
                      </a:r>
                      <a:endParaRPr b="0" i="0" sz="1600" u="none" cap="none" strike="noStrike">
                        <a:solidFill>
                          <a:srgbClr val="000000"/>
                        </a:solidFill>
                        <a:latin typeface="Calibri"/>
                        <a:ea typeface="Calibri"/>
                        <a:cs typeface="Calibri"/>
                        <a:sym typeface="Calibri"/>
                      </a:endParaRPr>
                    </a:p>
                  </a:txBody>
                  <a:tcPr marT="0" marB="0" marR="0" marL="0" anchor="b"/>
                </a:tc>
              </a:tr>
            </a:tbl>
          </a:graphicData>
        </a:graphic>
      </p:graphicFrame>
      <p:graphicFrame>
        <p:nvGraphicFramePr>
          <p:cNvPr id="207" name="Google Shape;207;ge518924b91_0_33"/>
          <p:cNvGraphicFramePr/>
          <p:nvPr/>
        </p:nvGraphicFramePr>
        <p:xfrm>
          <a:off x="198085" y="1440014"/>
          <a:ext cx="6361612" cy="3672036"/>
        </p:xfrm>
        <a:graphic>
          <a:graphicData uri="http://schemas.openxmlformats.org/drawingml/2006/chart">
            <c:chart r:id="rId6"/>
          </a:graphicData>
        </a:graphic>
      </p:graphicFrame>
      <p:graphicFrame>
        <p:nvGraphicFramePr>
          <p:cNvPr id="208" name="Google Shape;208;ge518924b91_0_33"/>
          <p:cNvGraphicFramePr/>
          <p:nvPr/>
        </p:nvGraphicFramePr>
        <p:xfrm>
          <a:off x="606807" y="4191883"/>
          <a:ext cx="3000000" cy="3000000"/>
        </p:xfrm>
        <a:graphic>
          <a:graphicData uri="http://schemas.openxmlformats.org/drawingml/2006/table">
            <a:tbl>
              <a:tblPr>
                <a:noFill/>
                <a:tableStyleId>{D3A32720-738C-46D6-B47F-BCB172CEEA28}</a:tableStyleId>
              </a:tblPr>
              <a:tblGrid>
                <a:gridCol w="770700"/>
                <a:gridCol w="770700"/>
              </a:tblGrid>
              <a:tr h="223000">
                <a:tc>
                  <a:txBody>
                    <a:bodyPr/>
                    <a:lstStyle/>
                    <a:p>
                      <a:pPr indent="0" lvl="0" marL="0" marR="0" rtl="0" algn="ctr">
                        <a:lnSpc>
                          <a:spcPct val="100000"/>
                        </a:lnSpc>
                        <a:spcBef>
                          <a:spcPts val="0"/>
                        </a:spcBef>
                        <a:spcAft>
                          <a:spcPts val="0"/>
                        </a:spcAft>
                        <a:buNone/>
                      </a:pPr>
                      <a:r>
                        <a:rPr lang="it-IT" sz="1400" u="none" cap="none" strike="noStrike"/>
                        <a:t>ITA</a:t>
                      </a:r>
                      <a:endParaRPr b="0" i="0" sz="1400" u="none" cap="none" strike="noStrike">
                        <a:solidFill>
                          <a:srgbClr val="000000"/>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1400" u="none" cap="none" strike="noStrike"/>
                        <a:t>312</a:t>
                      </a:r>
                      <a:endParaRPr b="0" i="0" sz="1400" u="none" cap="none" strike="noStrike">
                        <a:solidFill>
                          <a:srgbClr val="000000"/>
                        </a:solidFill>
                        <a:latin typeface="Calibri"/>
                        <a:ea typeface="Calibri"/>
                        <a:cs typeface="Calibri"/>
                        <a:sym typeface="Calibri"/>
                      </a:endParaRPr>
                    </a:p>
                  </a:txBody>
                  <a:tcPr marT="0" marB="0" marR="0" marL="0" anchor="b"/>
                </a:tc>
              </a:tr>
              <a:tr h="223000">
                <a:tc>
                  <a:txBody>
                    <a:bodyPr/>
                    <a:lstStyle/>
                    <a:p>
                      <a:pPr indent="0" lvl="0" marL="0" marR="0" rtl="0" algn="ctr">
                        <a:lnSpc>
                          <a:spcPct val="100000"/>
                        </a:lnSpc>
                        <a:spcBef>
                          <a:spcPts val="0"/>
                        </a:spcBef>
                        <a:spcAft>
                          <a:spcPts val="0"/>
                        </a:spcAft>
                        <a:buNone/>
                      </a:pPr>
                      <a:r>
                        <a:rPr lang="it-IT" sz="1400" u="none" cap="none" strike="noStrike"/>
                        <a:t>ENG</a:t>
                      </a:r>
                      <a:endParaRPr b="0" i="0" sz="1400" u="none" cap="none" strike="noStrike">
                        <a:solidFill>
                          <a:srgbClr val="000000"/>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1400" u="none" cap="none" strike="noStrike"/>
                        <a:t>9</a:t>
                      </a:r>
                      <a:endParaRPr b="0" i="0" sz="1400" u="none" cap="none" strike="noStrike">
                        <a:solidFill>
                          <a:srgbClr val="000000"/>
                        </a:solidFill>
                        <a:latin typeface="Calibri"/>
                        <a:ea typeface="Calibri"/>
                        <a:cs typeface="Calibri"/>
                        <a:sym typeface="Calibri"/>
                      </a:endParaRPr>
                    </a:p>
                  </a:txBody>
                  <a:tcPr marT="0" marB="0" marR="0" marL="0" anchor="b"/>
                </a:tc>
              </a:tr>
              <a:tr h="223000">
                <a:tc>
                  <a:txBody>
                    <a:bodyPr/>
                    <a:lstStyle/>
                    <a:p>
                      <a:pPr indent="0" lvl="0" marL="0" marR="0" rtl="0" algn="ctr">
                        <a:lnSpc>
                          <a:spcPct val="100000"/>
                        </a:lnSpc>
                        <a:spcBef>
                          <a:spcPts val="0"/>
                        </a:spcBef>
                        <a:spcAft>
                          <a:spcPts val="0"/>
                        </a:spcAft>
                        <a:buNone/>
                      </a:pPr>
                      <a:r>
                        <a:rPr lang="it-IT" sz="1400" u="none" cap="none" strike="noStrike"/>
                        <a:t>GER</a:t>
                      </a:r>
                      <a:endParaRPr b="0" i="0" sz="1400" u="none" cap="none" strike="noStrike">
                        <a:solidFill>
                          <a:srgbClr val="000000"/>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1400" u="none" cap="none" strike="noStrike"/>
                        <a:t>255</a:t>
                      </a:r>
                      <a:endParaRPr b="0" i="0" sz="1400" u="none" cap="none" strike="noStrike">
                        <a:solidFill>
                          <a:srgbClr val="000000"/>
                        </a:solidFill>
                        <a:latin typeface="Calibri"/>
                        <a:ea typeface="Calibri"/>
                        <a:cs typeface="Calibri"/>
                        <a:sym typeface="Calibri"/>
                      </a:endParaRPr>
                    </a:p>
                  </a:txBody>
                  <a:tcPr marT="0" marB="0" marR="0" marL="0" anchor="b"/>
                </a:tc>
              </a:tr>
              <a:tr h="223000">
                <a:tc>
                  <a:txBody>
                    <a:bodyPr/>
                    <a:lstStyle/>
                    <a:p>
                      <a:pPr indent="0" lvl="0" marL="0" marR="0" rtl="0" algn="ctr">
                        <a:lnSpc>
                          <a:spcPct val="100000"/>
                        </a:lnSpc>
                        <a:spcBef>
                          <a:spcPts val="0"/>
                        </a:spcBef>
                        <a:spcAft>
                          <a:spcPts val="0"/>
                        </a:spcAft>
                        <a:buNone/>
                      </a:pPr>
                      <a:r>
                        <a:rPr lang="it-IT" sz="1400" u="none" cap="none" strike="noStrike"/>
                        <a:t>NOR</a:t>
                      </a:r>
                      <a:endParaRPr b="0" i="0" sz="1400" u="none" cap="none" strike="noStrike">
                        <a:solidFill>
                          <a:srgbClr val="000000"/>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1400" u="none" cap="none" strike="noStrike"/>
                        <a:t>24</a:t>
                      </a:r>
                      <a:endParaRPr b="0" i="0" sz="1400" u="none" cap="none" strike="noStrike">
                        <a:solidFill>
                          <a:srgbClr val="000000"/>
                        </a:solidFill>
                        <a:latin typeface="Calibri"/>
                        <a:ea typeface="Calibri"/>
                        <a:cs typeface="Calibri"/>
                        <a:sym typeface="Calibri"/>
                      </a:endParaRPr>
                    </a:p>
                  </a:txBody>
                  <a:tcPr marT="0" marB="0" marR="0" marL="0" anchor="b"/>
                </a:tc>
              </a:tr>
              <a:tr h="223000">
                <a:tc>
                  <a:txBody>
                    <a:bodyPr/>
                    <a:lstStyle/>
                    <a:p>
                      <a:pPr indent="0" lvl="0" marL="0" marR="0" rtl="0" algn="ctr">
                        <a:lnSpc>
                          <a:spcPct val="100000"/>
                        </a:lnSpc>
                        <a:spcBef>
                          <a:spcPts val="0"/>
                        </a:spcBef>
                        <a:spcAft>
                          <a:spcPts val="0"/>
                        </a:spcAft>
                        <a:buNone/>
                      </a:pPr>
                      <a:r>
                        <a:rPr lang="it-IT" sz="1400" u="none" cap="none" strike="noStrike"/>
                        <a:t>POR</a:t>
                      </a:r>
                      <a:endParaRPr b="0" i="0" sz="1400" u="none" cap="none" strike="noStrike">
                        <a:solidFill>
                          <a:srgbClr val="000000"/>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1400" u="none" cap="none" strike="noStrike"/>
                        <a:t>6</a:t>
                      </a:r>
                      <a:endParaRPr b="0" i="0" sz="1400" u="none" cap="none" strike="noStrike">
                        <a:solidFill>
                          <a:srgbClr val="000000"/>
                        </a:solidFill>
                        <a:latin typeface="Calibri"/>
                        <a:ea typeface="Calibri"/>
                        <a:cs typeface="Calibri"/>
                        <a:sym typeface="Calibri"/>
                      </a:endParaRPr>
                    </a:p>
                  </a:txBody>
                  <a:tcPr marT="0" marB="0" marR="0" marL="0" anchor="b"/>
                </a:tc>
              </a:tr>
              <a:tr h="223000">
                <a:tc>
                  <a:txBody>
                    <a:bodyPr/>
                    <a:lstStyle/>
                    <a:p>
                      <a:pPr indent="0" lvl="0" marL="0" marR="0" rtl="0" algn="ctr">
                        <a:lnSpc>
                          <a:spcPct val="100000"/>
                        </a:lnSpc>
                        <a:spcBef>
                          <a:spcPts val="0"/>
                        </a:spcBef>
                        <a:spcAft>
                          <a:spcPts val="0"/>
                        </a:spcAft>
                        <a:buNone/>
                      </a:pPr>
                      <a:r>
                        <a:rPr lang="it-IT" sz="1400" u="none" cap="none" strike="noStrike"/>
                        <a:t>ROM</a:t>
                      </a:r>
                      <a:endParaRPr b="0" i="0" sz="1400" u="none" cap="none" strike="noStrike">
                        <a:solidFill>
                          <a:srgbClr val="000000"/>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1400" u="none" cap="none" strike="noStrike"/>
                        <a:t>534</a:t>
                      </a:r>
                      <a:endParaRPr b="0" i="0" sz="1400" u="none" cap="none" strike="noStrike">
                        <a:solidFill>
                          <a:srgbClr val="000000"/>
                        </a:solidFill>
                        <a:latin typeface="Calibri"/>
                        <a:ea typeface="Calibri"/>
                        <a:cs typeface="Calibri"/>
                        <a:sym typeface="Calibri"/>
                      </a:endParaRPr>
                    </a:p>
                  </a:txBody>
                  <a:tcPr marT="0" marB="0" marR="0" marL="0" anchor="b"/>
                </a:tc>
              </a:tr>
              <a:tr h="223000">
                <a:tc>
                  <a:txBody>
                    <a:bodyPr/>
                    <a:lstStyle/>
                    <a:p>
                      <a:pPr indent="0" lvl="0" marL="0" marR="0" rtl="0" algn="ctr">
                        <a:lnSpc>
                          <a:spcPct val="100000"/>
                        </a:lnSpc>
                        <a:spcBef>
                          <a:spcPts val="0"/>
                        </a:spcBef>
                        <a:spcAft>
                          <a:spcPts val="0"/>
                        </a:spcAft>
                        <a:buNone/>
                      </a:pPr>
                      <a:r>
                        <a:rPr lang="it-IT" sz="1400" u="none" cap="none" strike="noStrike"/>
                        <a:t>SPA</a:t>
                      </a:r>
                      <a:endParaRPr b="0" i="0" sz="1400" u="none" cap="none" strike="noStrike">
                        <a:solidFill>
                          <a:srgbClr val="000000"/>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1400" u="none" cap="none" strike="noStrike"/>
                        <a:t>324</a:t>
                      </a:r>
                      <a:endParaRPr b="0" i="0" sz="1400" u="none" cap="none" strike="noStrike">
                        <a:solidFill>
                          <a:srgbClr val="000000"/>
                        </a:solidFill>
                        <a:latin typeface="Calibri"/>
                        <a:ea typeface="Calibri"/>
                        <a:cs typeface="Calibri"/>
                        <a:sym typeface="Calibri"/>
                      </a:endParaRPr>
                    </a:p>
                  </a:txBody>
                  <a:tcPr marT="0" marB="0" marR="0" marL="0" anchor="ct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pic>
        <p:nvPicPr>
          <p:cNvPr id="214" name="Google Shape;214;ge518924b91_0_15"/>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215" name="Google Shape;215;ge518924b91_0_15"/>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sp>
        <p:nvSpPr>
          <p:cNvPr id="216" name="Google Shape;216;ge518924b91_0_15"/>
          <p:cNvSpPr/>
          <p:nvPr/>
        </p:nvSpPr>
        <p:spPr>
          <a:xfrm>
            <a:off x="7913594" y="6177087"/>
            <a:ext cx="3922800" cy="713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05</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217" name="Google Shape;217;ge518924b91_0_15"/>
          <p:cNvPicPr preferRelativeResize="0"/>
          <p:nvPr/>
        </p:nvPicPr>
        <p:blipFill rotWithShape="1">
          <a:blip r:embed="rId4">
            <a:alphaModFix/>
          </a:blip>
          <a:srcRect b="0" l="0" r="0" t="0"/>
          <a:stretch/>
        </p:blipFill>
        <p:spPr>
          <a:xfrm>
            <a:off x="2719860" y="5961625"/>
            <a:ext cx="831905" cy="831905"/>
          </a:xfrm>
          <a:prstGeom prst="rect">
            <a:avLst/>
          </a:prstGeom>
          <a:noFill/>
          <a:ln>
            <a:noFill/>
          </a:ln>
        </p:spPr>
      </p:pic>
      <p:sp>
        <p:nvSpPr>
          <p:cNvPr id="218" name="Google Shape;218;ge518924b91_0_15"/>
          <p:cNvSpPr/>
          <p:nvPr/>
        </p:nvSpPr>
        <p:spPr>
          <a:xfrm>
            <a:off x="606807" y="339997"/>
            <a:ext cx="8143200" cy="584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Students Survey</a:t>
            </a:r>
            <a:endParaRPr b="0" i="0" sz="3200" u="none" cap="none" strike="noStrike">
              <a:solidFill>
                <a:schemeClr val="dk1"/>
              </a:solidFill>
              <a:latin typeface="Arial"/>
              <a:ea typeface="Arial"/>
              <a:cs typeface="Arial"/>
              <a:sym typeface="Arial"/>
            </a:endParaRPr>
          </a:p>
        </p:txBody>
      </p:sp>
      <p:graphicFrame>
        <p:nvGraphicFramePr>
          <p:cNvPr id="219" name="Google Shape;219;ge518924b91_0_15"/>
          <p:cNvGraphicFramePr/>
          <p:nvPr/>
        </p:nvGraphicFramePr>
        <p:xfrm>
          <a:off x="106407" y="1138620"/>
          <a:ext cx="6425022" cy="4398723"/>
        </p:xfrm>
        <a:graphic>
          <a:graphicData uri="http://schemas.openxmlformats.org/drawingml/2006/chart">
            <c:chart r:id="rId5"/>
          </a:graphicData>
        </a:graphic>
      </p:graphicFrame>
      <p:graphicFrame>
        <p:nvGraphicFramePr>
          <p:cNvPr id="220" name="Google Shape;220;ge518924b91_0_15"/>
          <p:cNvGraphicFramePr/>
          <p:nvPr/>
        </p:nvGraphicFramePr>
        <p:xfrm>
          <a:off x="774356" y="4927743"/>
          <a:ext cx="3000000" cy="3000000"/>
        </p:xfrm>
        <a:graphic>
          <a:graphicData uri="http://schemas.openxmlformats.org/drawingml/2006/table">
            <a:tbl>
              <a:tblPr>
                <a:noFill/>
                <a:tableStyleId>{D3A32720-738C-46D6-B47F-BCB172CEEA28}</a:tableStyleId>
              </a:tblPr>
              <a:tblGrid>
                <a:gridCol w="609600"/>
                <a:gridCol w="609600"/>
              </a:tblGrid>
              <a:tr h="184150">
                <a:tc>
                  <a:txBody>
                    <a:bodyPr/>
                    <a:lstStyle/>
                    <a:p>
                      <a:pPr indent="0" lvl="0" marL="0" marR="0" rtl="0" algn="ctr">
                        <a:lnSpc>
                          <a:spcPct val="100000"/>
                        </a:lnSpc>
                        <a:spcBef>
                          <a:spcPts val="0"/>
                        </a:spcBef>
                        <a:spcAft>
                          <a:spcPts val="0"/>
                        </a:spcAft>
                        <a:buNone/>
                      </a:pPr>
                      <a:r>
                        <a:rPr lang="it-IT" sz="2000" u="none" cap="none" strike="noStrike">
                          <a:solidFill>
                            <a:schemeClr val="dk1"/>
                          </a:solidFill>
                        </a:rPr>
                        <a:t>M</a:t>
                      </a:r>
                      <a:endParaRPr b="0" i="0" sz="2000" u="none" cap="none" strike="noStrike">
                        <a:solidFill>
                          <a:schemeClr val="dk1"/>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2000" u="none" cap="none" strike="noStrike">
                          <a:solidFill>
                            <a:schemeClr val="dk1"/>
                          </a:solidFill>
                        </a:rPr>
                        <a:t>435</a:t>
                      </a:r>
                      <a:endParaRPr b="0" i="0" sz="2000" u="none" cap="none" strike="noStrike">
                        <a:solidFill>
                          <a:schemeClr val="dk1"/>
                        </a:solidFill>
                        <a:latin typeface="Calibri"/>
                        <a:ea typeface="Calibri"/>
                        <a:cs typeface="Calibri"/>
                        <a:sym typeface="Calibri"/>
                      </a:endParaRPr>
                    </a:p>
                  </a:txBody>
                  <a:tcPr marT="0" marB="0" marR="0" marL="0" anchor="b"/>
                </a:tc>
              </a:tr>
              <a:tr h="184150">
                <a:tc>
                  <a:txBody>
                    <a:bodyPr/>
                    <a:lstStyle/>
                    <a:p>
                      <a:pPr indent="0" lvl="0" marL="0" marR="0" rtl="0" algn="ctr">
                        <a:lnSpc>
                          <a:spcPct val="100000"/>
                        </a:lnSpc>
                        <a:spcBef>
                          <a:spcPts val="0"/>
                        </a:spcBef>
                        <a:spcAft>
                          <a:spcPts val="0"/>
                        </a:spcAft>
                        <a:buNone/>
                      </a:pPr>
                      <a:r>
                        <a:rPr lang="it-IT" sz="2000" u="none" cap="none" strike="noStrike">
                          <a:solidFill>
                            <a:schemeClr val="dk1"/>
                          </a:solidFill>
                        </a:rPr>
                        <a:t>F</a:t>
                      </a:r>
                      <a:endParaRPr b="0" i="0" sz="2000" u="none" cap="none" strike="noStrike">
                        <a:solidFill>
                          <a:schemeClr val="dk1"/>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2000" u="none" cap="none" strike="noStrike">
                          <a:solidFill>
                            <a:schemeClr val="dk1"/>
                          </a:solidFill>
                        </a:rPr>
                        <a:t>1029</a:t>
                      </a:r>
                      <a:endParaRPr b="0" i="0" sz="2000" u="none" cap="none" strike="noStrike">
                        <a:solidFill>
                          <a:schemeClr val="dk1"/>
                        </a:solidFill>
                        <a:latin typeface="Calibri"/>
                        <a:ea typeface="Calibri"/>
                        <a:cs typeface="Calibri"/>
                        <a:sym typeface="Calibri"/>
                      </a:endParaRPr>
                    </a:p>
                  </a:txBody>
                  <a:tcPr marT="0" marB="0" marR="0" marL="0" anchor="b"/>
                </a:tc>
              </a:tr>
            </a:tbl>
          </a:graphicData>
        </a:graphic>
      </p:graphicFrame>
      <p:graphicFrame>
        <p:nvGraphicFramePr>
          <p:cNvPr id="221" name="Google Shape;221;ge518924b91_0_15"/>
          <p:cNvGraphicFramePr/>
          <p:nvPr/>
        </p:nvGraphicFramePr>
        <p:xfrm>
          <a:off x="5897607" y="1138620"/>
          <a:ext cx="6120222" cy="4398724"/>
        </p:xfrm>
        <a:graphic>
          <a:graphicData uri="http://schemas.openxmlformats.org/drawingml/2006/chart">
            <c:chart r:id="rId6"/>
          </a:graphicData>
        </a:graphic>
      </p:graphicFrame>
      <p:graphicFrame>
        <p:nvGraphicFramePr>
          <p:cNvPr id="222" name="Google Shape;222;ge518924b91_0_15"/>
          <p:cNvGraphicFramePr/>
          <p:nvPr/>
        </p:nvGraphicFramePr>
        <p:xfrm>
          <a:off x="5189600" y="4497174"/>
          <a:ext cx="3000000" cy="3000000"/>
        </p:xfrm>
        <a:graphic>
          <a:graphicData uri="http://schemas.openxmlformats.org/drawingml/2006/table">
            <a:tbl>
              <a:tblPr>
                <a:noFill/>
                <a:tableStyleId>{D3A32720-738C-46D6-B47F-BCB172CEEA28}</a:tableStyleId>
              </a:tblPr>
              <a:tblGrid>
                <a:gridCol w="1254025"/>
                <a:gridCol w="1254025"/>
              </a:tblGrid>
              <a:tr h="407400">
                <a:tc>
                  <a:txBody>
                    <a:bodyPr/>
                    <a:lstStyle/>
                    <a:p>
                      <a:pPr indent="0" lvl="0" marL="0" marR="0" rtl="0" algn="ctr">
                        <a:lnSpc>
                          <a:spcPct val="100000"/>
                        </a:lnSpc>
                        <a:spcBef>
                          <a:spcPts val="0"/>
                        </a:spcBef>
                        <a:spcAft>
                          <a:spcPts val="0"/>
                        </a:spcAft>
                        <a:buNone/>
                      </a:pPr>
                      <a:r>
                        <a:rPr lang="it-IT" sz="1800" u="none" cap="none" strike="noStrike"/>
                        <a:t>School Med.</a:t>
                      </a:r>
                      <a:endParaRPr b="0" i="0" sz="1800" u="none" cap="none" strike="noStrike">
                        <a:solidFill>
                          <a:srgbClr val="000000"/>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1800" u="none" cap="none" strike="noStrike"/>
                        <a:t>980</a:t>
                      </a:r>
                      <a:endParaRPr b="0" i="0" sz="1800" u="none" cap="none" strike="noStrike">
                        <a:solidFill>
                          <a:srgbClr val="000000"/>
                        </a:solidFill>
                        <a:latin typeface="Calibri"/>
                        <a:ea typeface="Calibri"/>
                        <a:cs typeface="Calibri"/>
                        <a:sym typeface="Calibri"/>
                      </a:endParaRPr>
                    </a:p>
                  </a:txBody>
                  <a:tcPr marT="0" marB="0" marR="0" marL="0" anchor="b"/>
                </a:tc>
              </a:tr>
              <a:tr h="407400">
                <a:tc>
                  <a:txBody>
                    <a:bodyPr/>
                    <a:lstStyle/>
                    <a:p>
                      <a:pPr indent="0" lvl="0" marL="0" marR="0" rtl="0" algn="ctr">
                        <a:lnSpc>
                          <a:spcPct val="100000"/>
                        </a:lnSpc>
                        <a:spcBef>
                          <a:spcPts val="0"/>
                        </a:spcBef>
                        <a:spcAft>
                          <a:spcPts val="0"/>
                        </a:spcAft>
                        <a:buNone/>
                      </a:pPr>
                      <a:r>
                        <a:rPr b="0" i="0" lang="it-IT" sz="1800" u="none" cap="none" strike="noStrike">
                          <a:solidFill>
                            <a:srgbClr val="000000"/>
                          </a:solidFill>
                          <a:latin typeface="Calibri"/>
                          <a:ea typeface="Calibri"/>
                          <a:cs typeface="Calibri"/>
                          <a:sym typeface="Calibri"/>
                        </a:rPr>
                        <a:t>School Nurse</a:t>
                      </a:r>
                      <a:endParaRPr/>
                    </a:p>
                  </a:txBody>
                  <a:tcPr marT="0" marB="0" marR="0" marL="0" anchor="b"/>
                </a:tc>
                <a:tc>
                  <a:txBody>
                    <a:bodyPr/>
                    <a:lstStyle/>
                    <a:p>
                      <a:pPr indent="0" lvl="0" marL="0" marR="0" rtl="0" algn="ctr">
                        <a:lnSpc>
                          <a:spcPct val="100000"/>
                        </a:lnSpc>
                        <a:spcBef>
                          <a:spcPts val="0"/>
                        </a:spcBef>
                        <a:spcAft>
                          <a:spcPts val="0"/>
                        </a:spcAft>
                        <a:buNone/>
                      </a:pPr>
                      <a:r>
                        <a:rPr lang="it-IT" sz="1800" u="none" cap="none" strike="noStrike"/>
                        <a:t>255</a:t>
                      </a:r>
                      <a:endParaRPr b="0" i="0" sz="1800" u="none" cap="none" strike="noStrike">
                        <a:solidFill>
                          <a:srgbClr val="000000"/>
                        </a:solidFill>
                        <a:latin typeface="Calibri"/>
                        <a:ea typeface="Calibri"/>
                        <a:cs typeface="Calibri"/>
                        <a:sym typeface="Calibri"/>
                      </a:endParaRPr>
                    </a:p>
                  </a:txBody>
                  <a:tcPr marT="0" marB="0" marR="0" marL="0" anchor="b"/>
                </a:tc>
              </a:tr>
              <a:tr h="407400">
                <a:tc>
                  <a:txBody>
                    <a:bodyPr/>
                    <a:lstStyle/>
                    <a:p>
                      <a:pPr indent="0" lvl="0" marL="0" marR="0" rtl="0" algn="ctr">
                        <a:lnSpc>
                          <a:spcPct val="100000"/>
                        </a:lnSpc>
                        <a:spcBef>
                          <a:spcPts val="0"/>
                        </a:spcBef>
                        <a:spcAft>
                          <a:spcPts val="0"/>
                        </a:spcAft>
                        <a:buNone/>
                      </a:pPr>
                      <a:r>
                        <a:rPr b="0" i="0" lang="it-IT" sz="1800" u="none" cap="none" strike="noStrike">
                          <a:solidFill>
                            <a:srgbClr val="000000"/>
                          </a:solidFill>
                          <a:latin typeface="Calibri"/>
                          <a:ea typeface="Calibri"/>
                          <a:cs typeface="Calibri"/>
                          <a:sym typeface="Calibri"/>
                        </a:rPr>
                        <a:t>Others </a:t>
                      </a:r>
                      <a:endParaRPr/>
                    </a:p>
                  </a:txBody>
                  <a:tcPr marT="0" marB="0" marR="0" marL="0" anchor="b"/>
                </a:tc>
                <a:tc>
                  <a:txBody>
                    <a:bodyPr/>
                    <a:lstStyle/>
                    <a:p>
                      <a:pPr indent="0" lvl="0" marL="0" marR="0" rtl="0" algn="ctr">
                        <a:lnSpc>
                          <a:spcPct val="100000"/>
                        </a:lnSpc>
                        <a:spcBef>
                          <a:spcPts val="0"/>
                        </a:spcBef>
                        <a:spcAft>
                          <a:spcPts val="0"/>
                        </a:spcAft>
                        <a:buNone/>
                      </a:pPr>
                      <a:r>
                        <a:rPr lang="it-IT" sz="1800" u="none" cap="none" strike="noStrike"/>
                        <a:t>229</a:t>
                      </a:r>
                      <a:endParaRPr b="0" i="0" sz="1800" u="none" cap="none" strike="noStrike">
                        <a:solidFill>
                          <a:srgbClr val="000000"/>
                        </a:solidFill>
                        <a:latin typeface="Calibri"/>
                        <a:ea typeface="Calibri"/>
                        <a:cs typeface="Calibri"/>
                        <a:sym typeface="Calibri"/>
                      </a:endParaRPr>
                    </a:p>
                  </a:txBody>
                  <a:tcPr marT="0" marB="0" marR="0" marL="0" anchor="b"/>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pic>
        <p:nvPicPr>
          <p:cNvPr id="228" name="Google Shape;228;ge518924b91_0_45"/>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229" name="Google Shape;229;ge518924b91_0_45"/>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sp>
        <p:nvSpPr>
          <p:cNvPr id="230" name="Google Shape;230;ge518924b91_0_45"/>
          <p:cNvSpPr/>
          <p:nvPr/>
        </p:nvSpPr>
        <p:spPr>
          <a:xfrm>
            <a:off x="7913594" y="6177087"/>
            <a:ext cx="3922800" cy="713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06</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231" name="Google Shape;231;ge518924b91_0_45"/>
          <p:cNvPicPr preferRelativeResize="0"/>
          <p:nvPr/>
        </p:nvPicPr>
        <p:blipFill rotWithShape="1">
          <a:blip r:embed="rId4">
            <a:alphaModFix/>
          </a:blip>
          <a:srcRect b="0" l="0" r="0" t="0"/>
          <a:stretch/>
        </p:blipFill>
        <p:spPr>
          <a:xfrm>
            <a:off x="2719860" y="5961625"/>
            <a:ext cx="831905" cy="831905"/>
          </a:xfrm>
          <a:prstGeom prst="rect">
            <a:avLst/>
          </a:prstGeom>
          <a:noFill/>
          <a:ln>
            <a:noFill/>
          </a:ln>
        </p:spPr>
      </p:pic>
      <p:sp>
        <p:nvSpPr>
          <p:cNvPr id="232" name="Google Shape;232;ge518924b91_0_45"/>
          <p:cNvSpPr/>
          <p:nvPr/>
        </p:nvSpPr>
        <p:spPr>
          <a:xfrm>
            <a:off x="606807" y="339997"/>
            <a:ext cx="8143200" cy="584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Academics Survey</a:t>
            </a:r>
            <a:endParaRPr b="0" i="0" sz="3200" u="none" cap="none" strike="noStrike">
              <a:solidFill>
                <a:schemeClr val="dk1"/>
              </a:solidFill>
              <a:latin typeface="Arial"/>
              <a:ea typeface="Arial"/>
              <a:cs typeface="Arial"/>
              <a:sym typeface="Arial"/>
            </a:endParaRPr>
          </a:p>
        </p:txBody>
      </p:sp>
      <p:graphicFrame>
        <p:nvGraphicFramePr>
          <p:cNvPr id="233" name="Google Shape;233;ge518924b91_0_45"/>
          <p:cNvGraphicFramePr/>
          <p:nvPr/>
        </p:nvGraphicFramePr>
        <p:xfrm>
          <a:off x="172225" y="1138620"/>
          <a:ext cx="6219865" cy="4355527"/>
        </p:xfrm>
        <a:graphic>
          <a:graphicData uri="http://schemas.openxmlformats.org/drawingml/2006/chart">
            <c:chart r:id="rId5"/>
          </a:graphicData>
        </a:graphic>
      </p:graphicFrame>
      <p:graphicFrame>
        <p:nvGraphicFramePr>
          <p:cNvPr id="234" name="Google Shape;234;ge518924b91_0_45"/>
          <p:cNvGraphicFramePr/>
          <p:nvPr/>
        </p:nvGraphicFramePr>
        <p:xfrm>
          <a:off x="606807" y="4170100"/>
          <a:ext cx="3000000" cy="3000000"/>
        </p:xfrm>
        <a:graphic>
          <a:graphicData uri="http://schemas.openxmlformats.org/drawingml/2006/table">
            <a:tbl>
              <a:tblPr>
                <a:noFill/>
                <a:tableStyleId>{D3A32720-738C-46D6-B47F-BCB172CEEA28}</a:tableStyleId>
              </a:tblPr>
              <a:tblGrid>
                <a:gridCol w="609600"/>
                <a:gridCol w="609600"/>
              </a:tblGrid>
              <a:tr h="184150">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ITA</a:t>
                      </a:r>
                      <a:endParaRPr b="0" i="0" sz="1400" u="none" cap="none" strike="noStrike">
                        <a:solidFill>
                          <a:schemeClr val="dk1"/>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92</a:t>
                      </a:r>
                      <a:endParaRPr b="0" i="0" sz="1400" u="none" cap="none" strike="noStrike">
                        <a:solidFill>
                          <a:schemeClr val="dk1"/>
                        </a:solidFill>
                        <a:latin typeface="Calibri"/>
                        <a:ea typeface="Calibri"/>
                        <a:cs typeface="Calibri"/>
                        <a:sym typeface="Calibri"/>
                      </a:endParaRPr>
                    </a:p>
                  </a:txBody>
                  <a:tcPr marT="6350" marB="0" marR="6350" marL="6350" anchor="b"/>
                </a:tc>
              </a:tr>
              <a:tr h="184150">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ENG</a:t>
                      </a:r>
                      <a:endParaRPr b="0" i="0" sz="1400" u="none" cap="none" strike="noStrike">
                        <a:solidFill>
                          <a:schemeClr val="dk1"/>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2</a:t>
                      </a:r>
                      <a:endParaRPr b="0" i="0" sz="1400" u="none" cap="none" strike="noStrike">
                        <a:solidFill>
                          <a:schemeClr val="dk1"/>
                        </a:solidFill>
                        <a:latin typeface="Calibri"/>
                        <a:ea typeface="Calibri"/>
                        <a:cs typeface="Calibri"/>
                        <a:sym typeface="Calibri"/>
                      </a:endParaRPr>
                    </a:p>
                  </a:txBody>
                  <a:tcPr marT="6350" marB="0" marR="6350" marL="6350" anchor="b"/>
                </a:tc>
              </a:tr>
              <a:tr h="184150">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GER</a:t>
                      </a:r>
                      <a:endParaRPr b="0" i="0" sz="1400" u="none" cap="none" strike="noStrike">
                        <a:solidFill>
                          <a:schemeClr val="dk1"/>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17</a:t>
                      </a:r>
                      <a:endParaRPr b="0" i="0" sz="1400" u="none" cap="none" strike="noStrike">
                        <a:solidFill>
                          <a:schemeClr val="dk1"/>
                        </a:solidFill>
                        <a:latin typeface="Calibri"/>
                        <a:ea typeface="Calibri"/>
                        <a:cs typeface="Calibri"/>
                        <a:sym typeface="Calibri"/>
                      </a:endParaRPr>
                    </a:p>
                  </a:txBody>
                  <a:tcPr marT="6350" marB="0" marR="6350" marL="6350" anchor="b"/>
                </a:tc>
              </a:tr>
              <a:tr h="184150">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NOR</a:t>
                      </a:r>
                      <a:endParaRPr b="0" i="0" sz="1400" u="none" cap="none" strike="noStrike">
                        <a:solidFill>
                          <a:schemeClr val="dk1"/>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14</a:t>
                      </a:r>
                      <a:endParaRPr b="0" i="0" sz="1400" u="none" cap="none" strike="noStrike">
                        <a:solidFill>
                          <a:schemeClr val="dk1"/>
                        </a:solidFill>
                        <a:latin typeface="Calibri"/>
                        <a:ea typeface="Calibri"/>
                        <a:cs typeface="Calibri"/>
                        <a:sym typeface="Calibri"/>
                      </a:endParaRPr>
                    </a:p>
                  </a:txBody>
                  <a:tcPr marT="6350" marB="0" marR="6350" marL="6350" anchor="b"/>
                </a:tc>
              </a:tr>
              <a:tr h="184150">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POR</a:t>
                      </a:r>
                      <a:endParaRPr b="0" i="0" sz="1400" u="none" cap="none" strike="noStrike">
                        <a:solidFill>
                          <a:schemeClr val="dk1"/>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1</a:t>
                      </a:r>
                      <a:endParaRPr b="0" i="0" sz="1400" u="none" cap="none" strike="noStrike">
                        <a:solidFill>
                          <a:schemeClr val="dk1"/>
                        </a:solidFill>
                        <a:latin typeface="Calibri"/>
                        <a:ea typeface="Calibri"/>
                        <a:cs typeface="Calibri"/>
                        <a:sym typeface="Calibri"/>
                      </a:endParaRPr>
                    </a:p>
                  </a:txBody>
                  <a:tcPr marT="6350" marB="0" marR="6350" marL="6350" anchor="b"/>
                </a:tc>
              </a:tr>
              <a:tr h="184150">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ROM</a:t>
                      </a:r>
                      <a:endParaRPr b="0" i="0" sz="1400" u="none" cap="none" strike="noStrike">
                        <a:solidFill>
                          <a:schemeClr val="dk1"/>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52</a:t>
                      </a:r>
                      <a:endParaRPr b="0" i="0" sz="1400" u="none" cap="none" strike="noStrike">
                        <a:solidFill>
                          <a:schemeClr val="dk1"/>
                        </a:solidFill>
                        <a:latin typeface="Calibri"/>
                        <a:ea typeface="Calibri"/>
                        <a:cs typeface="Calibri"/>
                        <a:sym typeface="Calibri"/>
                      </a:endParaRPr>
                    </a:p>
                  </a:txBody>
                  <a:tcPr marT="6350" marB="0" marR="6350" marL="6350" anchor="b"/>
                </a:tc>
              </a:tr>
              <a:tr h="184150">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SPA</a:t>
                      </a:r>
                      <a:endParaRPr b="0" i="0" sz="1400" u="none" cap="none" strike="noStrike">
                        <a:solidFill>
                          <a:schemeClr val="dk1"/>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400" u="none" cap="none" strike="noStrike">
                          <a:solidFill>
                            <a:schemeClr val="dk1"/>
                          </a:solidFill>
                        </a:rPr>
                        <a:t>110</a:t>
                      </a:r>
                      <a:endParaRPr b="0" i="0" sz="1400" u="none" cap="none" strike="noStrike">
                        <a:solidFill>
                          <a:schemeClr val="dk1"/>
                        </a:solidFill>
                        <a:latin typeface="Calibri"/>
                        <a:ea typeface="Calibri"/>
                        <a:cs typeface="Calibri"/>
                        <a:sym typeface="Calibri"/>
                      </a:endParaRPr>
                    </a:p>
                  </a:txBody>
                  <a:tcPr marT="6350" marB="0" marR="6350" marL="6350" anchor="b"/>
                </a:tc>
              </a:tr>
            </a:tbl>
          </a:graphicData>
        </a:graphic>
      </p:graphicFrame>
      <p:graphicFrame>
        <p:nvGraphicFramePr>
          <p:cNvPr id="235" name="Google Shape;235;ge518924b91_0_45"/>
          <p:cNvGraphicFramePr/>
          <p:nvPr/>
        </p:nvGraphicFramePr>
        <p:xfrm>
          <a:off x="5381967" y="1132919"/>
          <a:ext cx="6736080" cy="4569450"/>
        </p:xfrm>
        <a:graphic>
          <a:graphicData uri="http://schemas.openxmlformats.org/drawingml/2006/chart">
            <c:chart r:id="rId6"/>
          </a:graphicData>
        </a:graphic>
      </p:graphicFrame>
      <p:graphicFrame>
        <p:nvGraphicFramePr>
          <p:cNvPr id="236" name="Google Shape;236;ge518924b91_0_45"/>
          <p:cNvGraphicFramePr/>
          <p:nvPr/>
        </p:nvGraphicFramePr>
        <p:xfrm>
          <a:off x="6096000" y="4951799"/>
          <a:ext cx="3000000" cy="3000000"/>
        </p:xfrm>
        <a:graphic>
          <a:graphicData uri="http://schemas.openxmlformats.org/drawingml/2006/table">
            <a:tbl>
              <a:tblPr>
                <a:noFill/>
                <a:tableStyleId>{D3A32720-738C-46D6-B47F-BCB172CEEA28}</a:tableStyleId>
              </a:tblPr>
              <a:tblGrid>
                <a:gridCol w="609600"/>
                <a:gridCol w="609600"/>
              </a:tblGrid>
              <a:tr h="184150">
                <a:tc>
                  <a:txBody>
                    <a:bodyPr/>
                    <a:lstStyle/>
                    <a:p>
                      <a:pPr indent="0" lvl="0" marL="0" marR="0" rtl="0" algn="ctr">
                        <a:lnSpc>
                          <a:spcPct val="100000"/>
                        </a:lnSpc>
                        <a:spcBef>
                          <a:spcPts val="0"/>
                        </a:spcBef>
                        <a:spcAft>
                          <a:spcPts val="0"/>
                        </a:spcAft>
                        <a:buNone/>
                      </a:pPr>
                      <a:r>
                        <a:rPr lang="it-IT" sz="1600" u="none" cap="none" strike="noStrike">
                          <a:solidFill>
                            <a:schemeClr val="dk1"/>
                          </a:solidFill>
                        </a:rPr>
                        <a:t>25-30</a:t>
                      </a:r>
                      <a:endParaRPr b="0" i="0" sz="1600" u="none" cap="none" strike="noStrike">
                        <a:solidFill>
                          <a:schemeClr val="dk1"/>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600" u="none" cap="none" strike="noStrike">
                          <a:solidFill>
                            <a:schemeClr val="dk1"/>
                          </a:solidFill>
                        </a:rPr>
                        <a:t>26</a:t>
                      </a:r>
                      <a:endParaRPr b="0" i="0" sz="1600" u="none" cap="none" strike="noStrike">
                        <a:solidFill>
                          <a:schemeClr val="dk1"/>
                        </a:solidFill>
                        <a:latin typeface="Calibri"/>
                        <a:ea typeface="Calibri"/>
                        <a:cs typeface="Calibri"/>
                        <a:sym typeface="Calibri"/>
                      </a:endParaRPr>
                    </a:p>
                  </a:txBody>
                  <a:tcPr marT="6350" marB="0" marR="6350" marL="6350" anchor="b"/>
                </a:tc>
              </a:tr>
              <a:tr h="184150">
                <a:tc>
                  <a:txBody>
                    <a:bodyPr/>
                    <a:lstStyle/>
                    <a:p>
                      <a:pPr indent="0" lvl="0" marL="0" marR="0" rtl="0" algn="ctr">
                        <a:lnSpc>
                          <a:spcPct val="100000"/>
                        </a:lnSpc>
                        <a:spcBef>
                          <a:spcPts val="0"/>
                        </a:spcBef>
                        <a:spcAft>
                          <a:spcPts val="0"/>
                        </a:spcAft>
                        <a:buNone/>
                      </a:pPr>
                      <a:r>
                        <a:rPr lang="it-IT" sz="1600" u="none" cap="none" strike="noStrike">
                          <a:solidFill>
                            <a:schemeClr val="dk1"/>
                          </a:solidFill>
                        </a:rPr>
                        <a:t>51-50</a:t>
                      </a:r>
                      <a:endParaRPr b="0" i="0" sz="1600" u="none" cap="none" strike="noStrike">
                        <a:solidFill>
                          <a:schemeClr val="dk1"/>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600" u="none" cap="none" strike="noStrike">
                          <a:solidFill>
                            <a:schemeClr val="dk1"/>
                          </a:solidFill>
                        </a:rPr>
                        <a:t>169</a:t>
                      </a:r>
                      <a:endParaRPr b="0" i="0" sz="1600" u="none" cap="none" strike="noStrike">
                        <a:solidFill>
                          <a:schemeClr val="dk1"/>
                        </a:solidFill>
                        <a:latin typeface="Calibri"/>
                        <a:ea typeface="Calibri"/>
                        <a:cs typeface="Calibri"/>
                        <a:sym typeface="Calibri"/>
                      </a:endParaRPr>
                    </a:p>
                  </a:txBody>
                  <a:tcPr marT="6350" marB="0" marR="6350" marL="6350" anchor="b"/>
                </a:tc>
              </a:tr>
              <a:tr h="184150">
                <a:tc>
                  <a:txBody>
                    <a:bodyPr/>
                    <a:lstStyle/>
                    <a:p>
                      <a:pPr indent="0" lvl="0" marL="0" marR="0" rtl="0" algn="ctr">
                        <a:lnSpc>
                          <a:spcPct val="100000"/>
                        </a:lnSpc>
                        <a:spcBef>
                          <a:spcPts val="0"/>
                        </a:spcBef>
                        <a:spcAft>
                          <a:spcPts val="0"/>
                        </a:spcAft>
                        <a:buNone/>
                      </a:pPr>
                      <a:r>
                        <a:rPr lang="it-IT" sz="1600" u="none" cap="none" strike="noStrike">
                          <a:solidFill>
                            <a:schemeClr val="dk1"/>
                          </a:solidFill>
                        </a:rPr>
                        <a:t>&gt;50</a:t>
                      </a:r>
                      <a:endParaRPr b="0" i="0" sz="1600" u="none" cap="none" strike="noStrike">
                        <a:solidFill>
                          <a:schemeClr val="dk1"/>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600" u="none" cap="none" strike="noStrike">
                          <a:solidFill>
                            <a:schemeClr val="dk1"/>
                          </a:solidFill>
                        </a:rPr>
                        <a:t>93</a:t>
                      </a:r>
                      <a:endParaRPr b="0" i="0" sz="1600" u="none" cap="none" strike="noStrike">
                        <a:solidFill>
                          <a:schemeClr val="dk1"/>
                        </a:solidFill>
                        <a:latin typeface="Calibri"/>
                        <a:ea typeface="Calibri"/>
                        <a:cs typeface="Calibri"/>
                        <a:sym typeface="Calibri"/>
                      </a:endParaRPr>
                    </a:p>
                  </a:txBody>
                  <a:tcPr marT="6350" marB="0" marR="6350" marL="6350" anchor="b"/>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pic>
        <p:nvPicPr>
          <p:cNvPr id="242" name="Google Shape;242;ge518924b91_0_54"/>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243" name="Google Shape;243;ge518924b91_0_54"/>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sp>
        <p:nvSpPr>
          <p:cNvPr id="244" name="Google Shape;244;ge518924b91_0_54"/>
          <p:cNvSpPr/>
          <p:nvPr/>
        </p:nvSpPr>
        <p:spPr>
          <a:xfrm>
            <a:off x="7913594" y="6177087"/>
            <a:ext cx="3922800" cy="713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07</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245" name="Google Shape;245;ge518924b91_0_54"/>
          <p:cNvPicPr preferRelativeResize="0"/>
          <p:nvPr/>
        </p:nvPicPr>
        <p:blipFill rotWithShape="1">
          <a:blip r:embed="rId4">
            <a:alphaModFix/>
          </a:blip>
          <a:srcRect b="0" l="0" r="0" t="0"/>
          <a:stretch/>
        </p:blipFill>
        <p:spPr>
          <a:xfrm>
            <a:off x="2719860" y="5961625"/>
            <a:ext cx="831905" cy="831905"/>
          </a:xfrm>
          <a:prstGeom prst="rect">
            <a:avLst/>
          </a:prstGeom>
          <a:noFill/>
          <a:ln>
            <a:noFill/>
          </a:ln>
        </p:spPr>
      </p:pic>
      <p:sp>
        <p:nvSpPr>
          <p:cNvPr id="246" name="Google Shape;246;ge518924b91_0_54"/>
          <p:cNvSpPr/>
          <p:nvPr/>
        </p:nvSpPr>
        <p:spPr>
          <a:xfrm>
            <a:off x="606807" y="339997"/>
            <a:ext cx="8143200" cy="584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Academics Survey</a:t>
            </a:r>
            <a:endParaRPr b="0" i="0" sz="3200" u="none" cap="none" strike="noStrike">
              <a:solidFill>
                <a:schemeClr val="dk1"/>
              </a:solidFill>
              <a:latin typeface="Arial"/>
              <a:ea typeface="Arial"/>
              <a:cs typeface="Arial"/>
              <a:sym typeface="Arial"/>
            </a:endParaRPr>
          </a:p>
        </p:txBody>
      </p:sp>
      <p:graphicFrame>
        <p:nvGraphicFramePr>
          <p:cNvPr id="247" name="Google Shape;247;ge518924b91_0_54"/>
          <p:cNvGraphicFramePr/>
          <p:nvPr/>
        </p:nvGraphicFramePr>
        <p:xfrm>
          <a:off x="393875" y="1138621"/>
          <a:ext cx="6363976" cy="4501820"/>
        </p:xfrm>
        <a:graphic>
          <a:graphicData uri="http://schemas.openxmlformats.org/drawingml/2006/chart">
            <c:chart r:id="rId5"/>
          </a:graphicData>
        </a:graphic>
      </p:graphicFrame>
      <p:graphicFrame>
        <p:nvGraphicFramePr>
          <p:cNvPr id="248" name="Google Shape;248;ge518924b91_0_54"/>
          <p:cNvGraphicFramePr/>
          <p:nvPr/>
        </p:nvGraphicFramePr>
        <p:xfrm>
          <a:off x="774356" y="5140059"/>
          <a:ext cx="3000000" cy="3000000"/>
        </p:xfrm>
        <a:graphic>
          <a:graphicData uri="http://schemas.openxmlformats.org/drawingml/2006/table">
            <a:tbl>
              <a:tblPr>
                <a:noFill/>
                <a:tableStyleId>{D3A32720-738C-46D6-B47F-BCB172CEEA28}</a:tableStyleId>
              </a:tblPr>
              <a:tblGrid>
                <a:gridCol w="609600"/>
                <a:gridCol w="609600"/>
              </a:tblGrid>
              <a:tr h="184150">
                <a:tc>
                  <a:txBody>
                    <a:bodyPr/>
                    <a:lstStyle/>
                    <a:p>
                      <a:pPr indent="0" lvl="0" marL="0" marR="0" rtl="0" algn="ctr">
                        <a:lnSpc>
                          <a:spcPct val="100000"/>
                        </a:lnSpc>
                        <a:spcBef>
                          <a:spcPts val="0"/>
                        </a:spcBef>
                        <a:spcAft>
                          <a:spcPts val="0"/>
                        </a:spcAft>
                        <a:buNone/>
                      </a:pPr>
                      <a:r>
                        <a:rPr lang="it-IT" sz="1600" u="none" cap="none" strike="noStrike"/>
                        <a:t>M</a:t>
                      </a:r>
                      <a:endParaRPr b="0" i="0" sz="1600" u="none" cap="none" strike="noStrike">
                        <a:solidFill>
                          <a:srgbClr val="000000"/>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600" u="none" cap="none" strike="noStrike"/>
                        <a:t>135</a:t>
                      </a:r>
                      <a:endParaRPr b="0" i="0" sz="1600" u="none" cap="none" strike="noStrike">
                        <a:solidFill>
                          <a:srgbClr val="000000"/>
                        </a:solidFill>
                        <a:latin typeface="Calibri"/>
                        <a:ea typeface="Calibri"/>
                        <a:cs typeface="Calibri"/>
                        <a:sym typeface="Calibri"/>
                      </a:endParaRPr>
                    </a:p>
                  </a:txBody>
                  <a:tcPr marT="6350" marB="0" marR="6350" marL="6350" anchor="b"/>
                </a:tc>
              </a:tr>
              <a:tr h="184150">
                <a:tc>
                  <a:txBody>
                    <a:bodyPr/>
                    <a:lstStyle/>
                    <a:p>
                      <a:pPr indent="0" lvl="0" marL="0" marR="0" rtl="0" algn="ctr">
                        <a:lnSpc>
                          <a:spcPct val="100000"/>
                        </a:lnSpc>
                        <a:spcBef>
                          <a:spcPts val="0"/>
                        </a:spcBef>
                        <a:spcAft>
                          <a:spcPts val="0"/>
                        </a:spcAft>
                        <a:buNone/>
                      </a:pPr>
                      <a:r>
                        <a:rPr lang="it-IT" sz="1600" u="none" cap="none" strike="noStrike"/>
                        <a:t>F</a:t>
                      </a:r>
                      <a:endParaRPr b="0" i="0" sz="1600" u="none" cap="none" strike="noStrike">
                        <a:solidFill>
                          <a:srgbClr val="000000"/>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600" u="none" cap="none" strike="noStrike"/>
                        <a:t>153</a:t>
                      </a:r>
                      <a:endParaRPr b="0" i="0" sz="1600" u="none" cap="none" strike="noStrike">
                        <a:solidFill>
                          <a:srgbClr val="000000"/>
                        </a:solidFill>
                        <a:latin typeface="Calibri"/>
                        <a:ea typeface="Calibri"/>
                        <a:cs typeface="Calibri"/>
                        <a:sym typeface="Calibri"/>
                      </a:endParaRPr>
                    </a:p>
                  </a:txBody>
                  <a:tcPr marT="6350" marB="0" marR="6350" marL="6350" anchor="b"/>
                </a:tc>
              </a:tr>
            </a:tbl>
          </a:graphicData>
        </a:graphic>
      </p:graphicFrame>
      <p:graphicFrame>
        <p:nvGraphicFramePr>
          <p:cNvPr id="249" name="Google Shape;249;ge518924b91_0_54"/>
          <p:cNvGraphicFramePr/>
          <p:nvPr/>
        </p:nvGraphicFramePr>
        <p:xfrm>
          <a:off x="5786845" y="1138620"/>
          <a:ext cx="6011279" cy="4501819"/>
        </p:xfrm>
        <a:graphic>
          <a:graphicData uri="http://schemas.openxmlformats.org/drawingml/2006/chart">
            <c:chart r:id="rId6"/>
          </a:graphicData>
        </a:graphic>
      </p:graphicFrame>
      <p:graphicFrame>
        <p:nvGraphicFramePr>
          <p:cNvPr id="250" name="Google Shape;250;ge518924b91_0_54"/>
          <p:cNvGraphicFramePr/>
          <p:nvPr/>
        </p:nvGraphicFramePr>
        <p:xfrm>
          <a:off x="5402216" y="4639679"/>
          <a:ext cx="3000000" cy="3000000"/>
        </p:xfrm>
        <a:graphic>
          <a:graphicData uri="http://schemas.openxmlformats.org/drawingml/2006/table">
            <a:tbl>
              <a:tblPr>
                <a:noFill/>
                <a:tableStyleId>{D3A32720-738C-46D6-B47F-BCB172CEEA28}</a:tableStyleId>
              </a:tblPr>
              <a:tblGrid>
                <a:gridCol w="1049725"/>
                <a:gridCol w="899750"/>
              </a:tblGrid>
              <a:tr h="184150">
                <a:tc>
                  <a:txBody>
                    <a:bodyPr/>
                    <a:lstStyle/>
                    <a:p>
                      <a:pPr indent="0" lvl="0" marL="0" marR="0" rtl="0" algn="ctr">
                        <a:lnSpc>
                          <a:spcPct val="100000"/>
                        </a:lnSpc>
                        <a:spcBef>
                          <a:spcPts val="0"/>
                        </a:spcBef>
                        <a:spcAft>
                          <a:spcPts val="0"/>
                        </a:spcAft>
                        <a:buNone/>
                      </a:pPr>
                      <a:r>
                        <a:rPr lang="it-IT" sz="1600" u="none" cap="none" strike="noStrike"/>
                        <a:t>Tutor</a:t>
                      </a:r>
                      <a:endParaRPr b="0" i="0" sz="1600" u="none" cap="none" strike="noStrike">
                        <a:solidFill>
                          <a:srgbClr val="000000"/>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600" u="none" cap="none" strike="noStrike"/>
                        <a:t>80</a:t>
                      </a:r>
                      <a:endParaRPr b="0" i="0" sz="1600" u="none" cap="none" strike="noStrike">
                        <a:solidFill>
                          <a:srgbClr val="000000"/>
                        </a:solidFill>
                        <a:latin typeface="Calibri"/>
                        <a:ea typeface="Calibri"/>
                        <a:cs typeface="Calibri"/>
                        <a:sym typeface="Calibri"/>
                      </a:endParaRPr>
                    </a:p>
                  </a:txBody>
                  <a:tcPr marT="6350" marB="0" marR="6350" marL="6350" anchor="b"/>
                </a:tc>
              </a:tr>
              <a:tr h="184150">
                <a:tc>
                  <a:txBody>
                    <a:bodyPr/>
                    <a:lstStyle/>
                    <a:p>
                      <a:pPr indent="0" lvl="0" marL="0" marR="0" rtl="0" algn="ctr">
                        <a:lnSpc>
                          <a:spcPct val="100000"/>
                        </a:lnSpc>
                        <a:spcBef>
                          <a:spcPts val="0"/>
                        </a:spcBef>
                        <a:spcAft>
                          <a:spcPts val="0"/>
                        </a:spcAft>
                        <a:buNone/>
                      </a:pPr>
                      <a:r>
                        <a:rPr lang="it-IT" sz="1600" u="none" cap="none" strike="noStrike"/>
                        <a:t>Specialist</a:t>
                      </a:r>
                      <a:endParaRPr b="0" i="0" sz="1600" u="none" cap="none" strike="noStrike">
                        <a:solidFill>
                          <a:srgbClr val="000000"/>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600" u="none" cap="none" strike="noStrike"/>
                        <a:t>73</a:t>
                      </a:r>
                      <a:endParaRPr b="0" i="0" sz="1600" u="none" cap="none" strike="noStrike">
                        <a:solidFill>
                          <a:srgbClr val="000000"/>
                        </a:solidFill>
                        <a:latin typeface="Calibri"/>
                        <a:ea typeface="Calibri"/>
                        <a:cs typeface="Calibri"/>
                        <a:sym typeface="Calibri"/>
                      </a:endParaRPr>
                    </a:p>
                  </a:txBody>
                  <a:tcPr marT="6350" marB="0" marR="6350" marL="6350" anchor="b"/>
                </a:tc>
              </a:tr>
              <a:tr h="184150">
                <a:tc>
                  <a:txBody>
                    <a:bodyPr/>
                    <a:lstStyle/>
                    <a:p>
                      <a:pPr indent="0" lvl="0" marL="0" marR="0" rtl="0" algn="ctr">
                        <a:lnSpc>
                          <a:spcPct val="100000"/>
                        </a:lnSpc>
                        <a:spcBef>
                          <a:spcPts val="0"/>
                        </a:spcBef>
                        <a:spcAft>
                          <a:spcPts val="0"/>
                        </a:spcAft>
                        <a:buNone/>
                      </a:pPr>
                      <a:r>
                        <a:rPr lang="it-IT" sz="1600" u="none" cap="none" strike="noStrike"/>
                        <a:t>Researcher</a:t>
                      </a:r>
                      <a:endParaRPr b="0" i="0" sz="1600" u="none" cap="none" strike="noStrike">
                        <a:solidFill>
                          <a:srgbClr val="000000"/>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600" u="none" cap="none" strike="noStrike"/>
                        <a:t>40</a:t>
                      </a:r>
                      <a:endParaRPr b="0" i="0" sz="1600" u="none" cap="none" strike="noStrike">
                        <a:solidFill>
                          <a:srgbClr val="000000"/>
                        </a:solidFill>
                        <a:latin typeface="Calibri"/>
                        <a:ea typeface="Calibri"/>
                        <a:cs typeface="Calibri"/>
                        <a:sym typeface="Calibri"/>
                      </a:endParaRPr>
                    </a:p>
                  </a:txBody>
                  <a:tcPr marT="6350" marB="0" marR="6350" marL="6350" anchor="b"/>
                </a:tc>
              </a:tr>
              <a:tr h="184150">
                <a:tc>
                  <a:txBody>
                    <a:bodyPr/>
                    <a:lstStyle/>
                    <a:p>
                      <a:pPr indent="0" lvl="0" marL="0" marR="0" rtl="0" algn="ctr">
                        <a:lnSpc>
                          <a:spcPct val="100000"/>
                        </a:lnSpc>
                        <a:spcBef>
                          <a:spcPts val="0"/>
                        </a:spcBef>
                        <a:spcAft>
                          <a:spcPts val="0"/>
                        </a:spcAft>
                        <a:buNone/>
                      </a:pPr>
                      <a:r>
                        <a:rPr lang="it-IT" sz="1600" u="none" cap="none" strike="noStrike"/>
                        <a:t>Prof</a:t>
                      </a:r>
                      <a:endParaRPr b="0" i="0" sz="1600" u="none" cap="none" strike="noStrike">
                        <a:solidFill>
                          <a:srgbClr val="000000"/>
                        </a:solidFill>
                        <a:latin typeface="Calibri"/>
                        <a:ea typeface="Calibri"/>
                        <a:cs typeface="Calibri"/>
                        <a:sym typeface="Calibri"/>
                      </a:endParaRPr>
                    </a:p>
                  </a:txBody>
                  <a:tcPr marT="6350" marB="0" marR="6350" marL="6350" anchor="b"/>
                </a:tc>
                <a:tc>
                  <a:txBody>
                    <a:bodyPr/>
                    <a:lstStyle/>
                    <a:p>
                      <a:pPr indent="0" lvl="0" marL="0" marR="0" rtl="0" algn="ctr">
                        <a:lnSpc>
                          <a:spcPct val="100000"/>
                        </a:lnSpc>
                        <a:spcBef>
                          <a:spcPts val="0"/>
                        </a:spcBef>
                        <a:spcAft>
                          <a:spcPts val="0"/>
                        </a:spcAft>
                        <a:buNone/>
                      </a:pPr>
                      <a:r>
                        <a:rPr lang="it-IT" sz="1600" u="none" cap="none" strike="noStrike"/>
                        <a:t>95</a:t>
                      </a:r>
                      <a:endParaRPr b="0" i="0" sz="1600" u="none" cap="none" strike="noStrike">
                        <a:solidFill>
                          <a:srgbClr val="000000"/>
                        </a:solidFill>
                        <a:latin typeface="Calibri"/>
                        <a:ea typeface="Calibri"/>
                        <a:cs typeface="Calibri"/>
                        <a:sym typeface="Calibri"/>
                      </a:endParaRPr>
                    </a:p>
                  </a:txBody>
                  <a:tcPr marT="6350" marB="0" marR="6350" marL="6350" anchor="b"/>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pic>
        <p:nvPicPr>
          <p:cNvPr id="256" name="Google Shape;256;p4"/>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257" name="Google Shape;257;p4"/>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258" name="Google Shape;258;p4"/>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08</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259" name="Google Shape;259;p4"/>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260" name="Google Shape;260;p4"/>
          <p:cNvSpPr/>
          <p:nvPr/>
        </p:nvSpPr>
        <p:spPr>
          <a:xfrm>
            <a:off x="355516" y="351644"/>
            <a:ext cx="5158009" cy="64629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2800" u="none" cap="none" strike="noStrike">
                <a:solidFill>
                  <a:srgbClr val="595959"/>
                </a:solidFill>
                <a:latin typeface="Arial"/>
                <a:ea typeface="Arial"/>
                <a:cs typeface="Arial"/>
                <a:sym typeface="Arial"/>
              </a:rPr>
              <a:t>  </a:t>
            </a:r>
            <a:r>
              <a:rPr b="1" i="0" lang="it-IT" sz="3600" u="none" cap="none" strike="noStrike">
                <a:solidFill>
                  <a:srgbClr val="595959"/>
                </a:solidFill>
                <a:latin typeface="Arial"/>
                <a:ea typeface="Arial"/>
                <a:cs typeface="Arial"/>
                <a:sym typeface="Arial"/>
              </a:rPr>
              <a:t>Summary of the Surveys</a:t>
            </a:r>
            <a:endParaRPr b="1" i="0" sz="2800" u="none" cap="none" strike="noStrike">
              <a:solidFill>
                <a:srgbClr val="595959"/>
              </a:solidFill>
              <a:latin typeface="Arial"/>
              <a:ea typeface="Arial"/>
              <a:cs typeface="Arial"/>
              <a:sym typeface="Arial"/>
            </a:endParaRPr>
          </a:p>
        </p:txBody>
      </p:sp>
      <p:sp>
        <p:nvSpPr>
          <p:cNvPr id="261" name="Google Shape;261;p4"/>
          <p:cNvSpPr txBox="1"/>
          <p:nvPr/>
        </p:nvSpPr>
        <p:spPr>
          <a:xfrm>
            <a:off x="1059873" y="1212273"/>
            <a:ext cx="7342909" cy="3970318"/>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rgbClr val="000000"/>
              </a:buClr>
              <a:buSzPts val="1800"/>
              <a:buFont typeface="Arial"/>
              <a:buChar char="•"/>
            </a:pPr>
            <a:r>
              <a:rPr b="0" i="0" lang="it-IT" sz="1800" u="none" cap="none" strike="noStrike">
                <a:solidFill>
                  <a:srgbClr val="000000"/>
                </a:solidFill>
                <a:latin typeface="Arial"/>
                <a:ea typeface="Arial"/>
                <a:cs typeface="Arial"/>
                <a:sym typeface="Arial"/>
              </a:rPr>
              <a:t>35 questions :	1) Agreement on the Educational offer (10q)</a:t>
            </a:r>
            <a:endParaRPr/>
          </a:p>
          <a:p>
            <a:pPr indent="0" lvl="7" marL="0" marR="0" rtl="0" algn="l">
              <a:lnSpc>
                <a:spcPct val="150000"/>
              </a:lnSpc>
              <a:spcBef>
                <a:spcPts val="0"/>
              </a:spcBef>
              <a:spcAft>
                <a:spcPts val="0"/>
              </a:spcAft>
              <a:buNone/>
            </a:pPr>
            <a:r>
              <a:rPr b="0" i="0" lang="it-IT" sz="1800" u="none" cap="none" strike="noStrike">
                <a:solidFill>
                  <a:srgbClr val="000000"/>
                </a:solidFill>
                <a:latin typeface="Arial"/>
                <a:ea typeface="Arial"/>
                <a:cs typeface="Arial"/>
                <a:sym typeface="Arial"/>
              </a:rPr>
              <a:t>		2) Team work (5q)</a:t>
            </a:r>
            <a:endParaRPr/>
          </a:p>
          <a:p>
            <a:pPr indent="0" lvl="7" marL="0" marR="0" rtl="0" algn="l">
              <a:lnSpc>
                <a:spcPct val="150000"/>
              </a:lnSpc>
              <a:spcBef>
                <a:spcPts val="0"/>
              </a:spcBef>
              <a:spcAft>
                <a:spcPts val="0"/>
              </a:spcAft>
              <a:buNone/>
            </a:pPr>
            <a:r>
              <a:rPr b="0" i="0" lang="it-IT" sz="1800" u="none" cap="none" strike="noStrike">
                <a:solidFill>
                  <a:srgbClr val="000000"/>
                </a:solidFill>
                <a:latin typeface="Arial"/>
                <a:ea typeface="Arial"/>
                <a:cs typeface="Arial"/>
                <a:sym typeface="Arial"/>
              </a:rPr>
              <a:t>		3) Confidence in Emergency Team (Non-Tech) (5q)</a:t>
            </a:r>
            <a:endParaRPr/>
          </a:p>
          <a:p>
            <a:pPr indent="0" lvl="7" marL="0" marR="0" rtl="0" algn="l">
              <a:lnSpc>
                <a:spcPct val="150000"/>
              </a:lnSpc>
              <a:spcBef>
                <a:spcPts val="0"/>
              </a:spcBef>
              <a:spcAft>
                <a:spcPts val="0"/>
              </a:spcAft>
              <a:buNone/>
            </a:pPr>
            <a:r>
              <a:rPr b="0" i="0" lang="it-IT" sz="1800" u="none" cap="none" strike="noStrike">
                <a:solidFill>
                  <a:srgbClr val="000000"/>
                </a:solidFill>
                <a:latin typeface="Arial"/>
                <a:ea typeface="Arial"/>
                <a:cs typeface="Arial"/>
                <a:sym typeface="Arial"/>
              </a:rPr>
              <a:t>		4) Management of different Emercencies (6q)</a:t>
            </a:r>
            <a:endParaRPr/>
          </a:p>
          <a:p>
            <a:pPr indent="0" lvl="7" marL="0" marR="0" rtl="0" algn="l">
              <a:lnSpc>
                <a:spcPct val="150000"/>
              </a:lnSpc>
              <a:spcBef>
                <a:spcPts val="0"/>
              </a:spcBef>
              <a:spcAft>
                <a:spcPts val="0"/>
              </a:spcAft>
              <a:buNone/>
            </a:pPr>
            <a:r>
              <a:rPr b="0" i="0" lang="it-IT" sz="1800" u="none" cap="none" strike="noStrike">
                <a:solidFill>
                  <a:srgbClr val="000000"/>
                </a:solidFill>
                <a:latin typeface="Arial"/>
                <a:ea typeface="Arial"/>
                <a:cs typeface="Arial"/>
                <a:sym typeface="Arial"/>
              </a:rPr>
              <a:t>		5) Technical Skills (8q)</a:t>
            </a:r>
            <a:endParaRPr/>
          </a:p>
          <a:p>
            <a:pPr indent="0" lvl="7" marL="0" marR="0" rtl="0" algn="l">
              <a:lnSpc>
                <a:spcPct val="150000"/>
              </a:lnSpc>
              <a:spcBef>
                <a:spcPts val="0"/>
              </a:spcBef>
              <a:spcAft>
                <a:spcPts val="0"/>
              </a:spcAft>
              <a:buNone/>
            </a:pPr>
            <a:r>
              <a:rPr b="0" i="0" lang="it-IT" sz="1800" u="none" cap="none" strike="noStrike">
                <a:solidFill>
                  <a:srgbClr val="000000"/>
                </a:solidFill>
                <a:latin typeface="Arial"/>
                <a:ea typeface="Arial"/>
                <a:cs typeface="Arial"/>
                <a:sym typeface="Arial"/>
              </a:rPr>
              <a:t>		6) Learning in Simulation (1q)</a:t>
            </a:r>
            <a:endParaRPr/>
          </a:p>
          <a:p>
            <a:pPr indent="0" lvl="7" marL="0" marR="0" rtl="0" algn="l">
              <a:lnSpc>
                <a:spcPct val="100000"/>
              </a:lnSpc>
              <a:spcBef>
                <a:spcPts val="0"/>
              </a:spcBef>
              <a:spcAft>
                <a:spcPts val="0"/>
              </a:spcAft>
              <a:buNone/>
            </a:pPr>
            <a:r>
              <a:t/>
            </a:r>
            <a:endParaRPr b="0" i="0" sz="1800" u="none" cap="none" strike="noStrike">
              <a:solidFill>
                <a:srgbClr val="000000"/>
              </a:solidFill>
              <a:latin typeface="Arial"/>
              <a:ea typeface="Arial"/>
              <a:cs typeface="Arial"/>
              <a:sym typeface="Arial"/>
            </a:endParaRPr>
          </a:p>
          <a:p>
            <a:pPr indent="0" lvl="7" marL="0" marR="0" rtl="0" algn="l">
              <a:lnSpc>
                <a:spcPct val="100000"/>
              </a:lnSpc>
              <a:spcBef>
                <a:spcPts val="0"/>
              </a:spcBef>
              <a:spcAft>
                <a:spcPts val="0"/>
              </a:spcAft>
              <a:buNone/>
            </a:pPr>
            <a:r>
              <a:t/>
            </a:r>
            <a:endParaRPr b="0" i="0" sz="1800" u="none" cap="none" strike="noStrike">
              <a:solidFill>
                <a:srgbClr val="000000"/>
              </a:solidFill>
              <a:latin typeface="Arial"/>
              <a:ea typeface="Arial"/>
              <a:cs typeface="Arial"/>
              <a:sym typeface="Arial"/>
            </a:endParaRPr>
          </a:p>
          <a:p>
            <a:pPr indent="-285750" lvl="7" marL="285750" marR="0" rtl="0" algn="l">
              <a:lnSpc>
                <a:spcPct val="100000"/>
              </a:lnSpc>
              <a:spcBef>
                <a:spcPts val="0"/>
              </a:spcBef>
              <a:spcAft>
                <a:spcPts val="0"/>
              </a:spcAft>
              <a:buClr>
                <a:srgbClr val="000000"/>
              </a:buClr>
              <a:buSzPts val="1800"/>
              <a:buFont typeface="Arial"/>
              <a:buChar char="•"/>
            </a:pPr>
            <a:r>
              <a:rPr b="0" i="0" lang="it-IT" sz="1800" u="none" cap="none" strike="noStrike">
                <a:solidFill>
                  <a:srgbClr val="000000"/>
                </a:solidFill>
                <a:latin typeface="Arial"/>
                <a:ea typeface="Arial"/>
                <a:cs typeface="Arial"/>
                <a:sym typeface="Arial"/>
              </a:rPr>
              <a:t>6 tables of choice	</a:t>
            </a:r>
            <a:endParaRPr/>
          </a:p>
          <a:p>
            <a:pPr indent="-171450" lvl="7" marL="28575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285750" lvl="7" marL="285750" marR="0" rtl="0" algn="l">
              <a:lnSpc>
                <a:spcPct val="100000"/>
              </a:lnSpc>
              <a:spcBef>
                <a:spcPts val="0"/>
              </a:spcBef>
              <a:spcAft>
                <a:spcPts val="0"/>
              </a:spcAft>
              <a:buClr>
                <a:srgbClr val="000000"/>
              </a:buClr>
              <a:buSzPts val="1800"/>
              <a:buFont typeface="Arial"/>
              <a:buChar char="•"/>
            </a:pPr>
            <a:r>
              <a:rPr b="0" i="0" lang="it-IT" sz="1800" u="none" cap="none" strike="noStrike">
                <a:solidFill>
                  <a:srgbClr val="000000"/>
                </a:solidFill>
                <a:latin typeface="Arial"/>
                <a:ea typeface="Arial"/>
                <a:cs typeface="Arial"/>
                <a:sym typeface="Arial"/>
              </a:rPr>
              <a:t>8 demographics	</a:t>
            </a:r>
            <a:endParaRPr/>
          </a:p>
        </p:txBody>
      </p:sp>
      <p:sp>
        <p:nvSpPr>
          <p:cNvPr id="262" name="Google Shape;262;p4"/>
          <p:cNvSpPr txBox="1"/>
          <p:nvPr/>
        </p:nvSpPr>
        <p:spPr>
          <a:xfrm>
            <a:off x="8220448" y="503213"/>
            <a:ext cx="3616036" cy="1169551"/>
          </a:xfrm>
          <a:prstGeom prst="rect">
            <a:avLst/>
          </a:prstGeom>
          <a:noFill/>
          <a:ln>
            <a:noFill/>
          </a:ln>
        </p:spPr>
        <p:txBody>
          <a:bodyPr anchorCtr="0" anchor="t" bIns="45700" lIns="91425" spcFirstLastPara="1" rIns="91425" wrap="square" tIns="45700">
            <a:spAutoFit/>
          </a:bodyPr>
          <a:lstStyle/>
          <a:p>
            <a:pPr indent="0" lvl="1" marL="0" marR="0" rtl="0" algn="l">
              <a:lnSpc>
                <a:spcPct val="100000"/>
              </a:lnSpc>
              <a:spcBef>
                <a:spcPts val="0"/>
              </a:spcBef>
              <a:spcAft>
                <a:spcPts val="0"/>
              </a:spcAft>
              <a:buNone/>
            </a:pPr>
            <a:r>
              <a:rPr b="1" i="0" lang="it-IT" sz="1400" u="none" cap="none" strike="noStrike">
                <a:solidFill>
                  <a:schemeClr val="dk1"/>
                </a:solidFill>
                <a:latin typeface="Arial"/>
                <a:ea typeface="Arial"/>
                <a:cs typeface="Arial"/>
                <a:sym typeface="Arial"/>
              </a:rPr>
              <a:t>Q1F</a:t>
            </a:r>
            <a:r>
              <a:rPr b="0" i="0" lang="it-IT" sz="1400" u="none" cap="none" strike="noStrike">
                <a:solidFill>
                  <a:srgbClr val="000000"/>
                </a:solidFill>
                <a:latin typeface="Arial"/>
                <a:ea typeface="Arial"/>
                <a:cs typeface="Arial"/>
                <a:sym typeface="Arial"/>
              </a:rPr>
              <a:t> 	Training received</a:t>
            </a:r>
            <a:endParaRPr b="0" i="0" sz="1400" u="none" cap="none" strike="noStrike">
              <a:solidFill>
                <a:srgbClr val="000000"/>
              </a:solidFill>
              <a:latin typeface="Arial"/>
              <a:ea typeface="Arial"/>
              <a:cs typeface="Arial"/>
              <a:sym typeface="Arial"/>
            </a:endParaRPr>
          </a:p>
          <a:p>
            <a:pPr indent="0" lvl="1"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a:p>
            <a:pPr indent="0" lvl="1" marL="0" marR="0" rtl="0" algn="l">
              <a:lnSpc>
                <a:spcPct val="100000"/>
              </a:lnSpc>
              <a:spcBef>
                <a:spcPts val="0"/>
              </a:spcBef>
              <a:spcAft>
                <a:spcPts val="0"/>
              </a:spcAft>
              <a:buNone/>
            </a:pPr>
            <a:r>
              <a:rPr b="1" i="0" lang="it-IT" sz="1400" u="none" cap="none" strike="noStrike">
                <a:solidFill>
                  <a:srgbClr val="000000"/>
                </a:solidFill>
                <a:latin typeface="Arial"/>
                <a:ea typeface="Arial"/>
                <a:cs typeface="Arial"/>
                <a:sym typeface="Arial"/>
              </a:rPr>
              <a:t>Q1U</a:t>
            </a:r>
            <a:r>
              <a:rPr b="0" i="0" lang="it-IT" sz="1400" u="none" cap="none" strike="noStrike">
                <a:solidFill>
                  <a:srgbClr val="000000"/>
                </a:solidFill>
                <a:latin typeface="Arial"/>
                <a:ea typeface="Arial"/>
                <a:cs typeface="Arial"/>
                <a:sym typeface="Arial"/>
              </a:rPr>
              <a:t>	University educational offer</a:t>
            </a:r>
            <a:endParaRPr b="0" i="0" sz="1400" u="none" cap="none" strike="noStrike">
              <a:solidFill>
                <a:srgbClr val="000000"/>
              </a:solidFill>
              <a:latin typeface="Arial"/>
              <a:ea typeface="Arial"/>
              <a:cs typeface="Arial"/>
              <a:sym typeface="Arial"/>
            </a:endParaRPr>
          </a:p>
          <a:p>
            <a:pPr indent="0" lvl="1"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a:p>
            <a:pPr indent="0" lvl="1" marL="0" marR="0" rtl="0" algn="l">
              <a:lnSpc>
                <a:spcPct val="100000"/>
              </a:lnSpc>
              <a:spcBef>
                <a:spcPts val="0"/>
              </a:spcBef>
              <a:spcAft>
                <a:spcPts val="0"/>
              </a:spcAft>
              <a:buNone/>
            </a:pPr>
            <a:r>
              <a:rPr b="1" i="0" lang="it-IT" sz="1400" u="none" cap="none" strike="noStrike">
                <a:solidFill>
                  <a:srgbClr val="000000"/>
                </a:solidFill>
                <a:latin typeface="Arial"/>
                <a:ea typeface="Arial"/>
                <a:cs typeface="Arial"/>
                <a:sym typeface="Arial"/>
              </a:rPr>
              <a:t>Q1O</a:t>
            </a:r>
            <a:r>
              <a:rPr b="0" i="0" lang="it-IT" sz="1400" u="none" cap="none" strike="noStrike">
                <a:solidFill>
                  <a:srgbClr val="000000"/>
                </a:solidFill>
                <a:latin typeface="Arial"/>
                <a:ea typeface="Arial"/>
                <a:cs typeface="Arial"/>
                <a:sym typeface="Arial"/>
              </a:rPr>
              <a:t>	Opinion about educational offer</a:t>
            </a:r>
            <a:endParaRPr b="0" i="0" sz="1400" u="none" cap="none" strike="noStrike">
              <a:solidFill>
                <a:srgbClr val="000000"/>
              </a:solidFill>
              <a:latin typeface="Arial"/>
              <a:ea typeface="Arial"/>
              <a:cs typeface="Arial"/>
              <a:sym typeface="Arial"/>
            </a:endParaRPr>
          </a:p>
        </p:txBody>
      </p:sp>
      <p:sp>
        <p:nvSpPr>
          <p:cNvPr id="263" name="Google Shape;263;p4"/>
          <p:cNvSpPr txBox="1"/>
          <p:nvPr/>
        </p:nvSpPr>
        <p:spPr>
          <a:xfrm>
            <a:off x="8220449" y="1796452"/>
            <a:ext cx="52177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it-IT" sz="1400" u="none" cap="none" strike="noStrike">
                <a:solidFill>
                  <a:srgbClr val="000000"/>
                </a:solidFill>
                <a:latin typeface="Arial"/>
                <a:ea typeface="Arial"/>
                <a:cs typeface="Arial"/>
                <a:sym typeface="Arial"/>
              </a:rPr>
              <a:t>Q2</a:t>
            </a:r>
            <a:endParaRPr/>
          </a:p>
        </p:txBody>
      </p:sp>
      <p:sp>
        <p:nvSpPr>
          <p:cNvPr id="264" name="Google Shape;264;p4"/>
          <p:cNvSpPr txBox="1"/>
          <p:nvPr/>
        </p:nvSpPr>
        <p:spPr>
          <a:xfrm>
            <a:off x="8220449" y="2144918"/>
            <a:ext cx="52177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it-IT" sz="1400" u="none" cap="none" strike="noStrike">
                <a:solidFill>
                  <a:srgbClr val="000000"/>
                </a:solidFill>
                <a:latin typeface="Arial"/>
                <a:ea typeface="Arial"/>
                <a:cs typeface="Arial"/>
                <a:sym typeface="Arial"/>
              </a:rPr>
              <a:t>Q3</a:t>
            </a:r>
            <a:endParaRPr/>
          </a:p>
        </p:txBody>
      </p:sp>
      <p:sp>
        <p:nvSpPr>
          <p:cNvPr id="265" name="Google Shape;265;p4"/>
          <p:cNvSpPr txBox="1"/>
          <p:nvPr/>
        </p:nvSpPr>
        <p:spPr>
          <a:xfrm>
            <a:off x="8215873" y="2570789"/>
            <a:ext cx="52177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it-IT" sz="1400" u="none" cap="none" strike="noStrike">
                <a:solidFill>
                  <a:srgbClr val="000000"/>
                </a:solidFill>
                <a:latin typeface="Arial"/>
                <a:ea typeface="Arial"/>
                <a:cs typeface="Arial"/>
                <a:sym typeface="Arial"/>
              </a:rPr>
              <a:t>Q4</a:t>
            </a:r>
            <a:endParaRPr/>
          </a:p>
        </p:txBody>
      </p:sp>
      <p:sp>
        <p:nvSpPr>
          <p:cNvPr id="266" name="Google Shape;266;p4"/>
          <p:cNvSpPr txBox="1"/>
          <p:nvPr/>
        </p:nvSpPr>
        <p:spPr>
          <a:xfrm>
            <a:off x="8215873" y="2964484"/>
            <a:ext cx="52177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it-IT" sz="1400" u="none" cap="none" strike="noStrike">
                <a:solidFill>
                  <a:srgbClr val="000000"/>
                </a:solidFill>
                <a:latin typeface="Arial"/>
                <a:ea typeface="Arial"/>
                <a:cs typeface="Arial"/>
                <a:sym typeface="Arial"/>
              </a:rPr>
              <a:t>Q5</a:t>
            </a:r>
            <a:endParaRPr/>
          </a:p>
        </p:txBody>
      </p:sp>
      <p:sp>
        <p:nvSpPr>
          <p:cNvPr id="267" name="Google Shape;267;p4"/>
          <p:cNvSpPr txBox="1"/>
          <p:nvPr/>
        </p:nvSpPr>
        <p:spPr>
          <a:xfrm>
            <a:off x="8215873" y="3429000"/>
            <a:ext cx="52177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it-IT" sz="1400" u="none" cap="none" strike="noStrike">
                <a:solidFill>
                  <a:srgbClr val="000000"/>
                </a:solidFill>
                <a:latin typeface="Arial"/>
                <a:ea typeface="Arial"/>
                <a:cs typeface="Arial"/>
                <a:sym typeface="Arial"/>
              </a:rPr>
              <a:t>Q6</a:t>
            </a:r>
            <a:endParaRPr/>
          </a:p>
        </p:txBody>
      </p:sp>
      <p:sp>
        <p:nvSpPr>
          <p:cNvPr id="268" name="Google Shape;268;p4"/>
          <p:cNvSpPr/>
          <p:nvPr/>
        </p:nvSpPr>
        <p:spPr>
          <a:xfrm>
            <a:off x="2719860" y="1110715"/>
            <a:ext cx="4969412" cy="685737"/>
          </a:xfrm>
          <a:prstGeom prst="ellipse">
            <a:avLst/>
          </a:prstGeom>
          <a:noFill/>
          <a:ln cap="flat" cmpd="sng" w="25400">
            <a:solidFill>
              <a:srgbClr val="7030A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cxnSp>
        <p:nvCxnSpPr>
          <p:cNvPr id="269" name="Google Shape;269;p4"/>
          <p:cNvCxnSpPr/>
          <p:nvPr/>
        </p:nvCxnSpPr>
        <p:spPr>
          <a:xfrm flipH="1" rot="10800000">
            <a:off x="7557655" y="727364"/>
            <a:ext cx="734290" cy="581891"/>
          </a:xfrm>
          <a:prstGeom prst="straightConnector1">
            <a:avLst/>
          </a:prstGeom>
          <a:noFill/>
          <a:ln cap="flat" cmpd="sng" w="12700">
            <a:solidFill>
              <a:srgbClr val="7030A0"/>
            </a:solidFill>
            <a:prstDash val="solid"/>
            <a:round/>
            <a:headEnd len="sm" w="sm" type="none"/>
            <a:tailEnd len="med" w="med" type="triangle"/>
          </a:ln>
        </p:spPr>
      </p:cxnSp>
      <p:cxnSp>
        <p:nvCxnSpPr>
          <p:cNvPr id="270" name="Google Shape;270;p4"/>
          <p:cNvCxnSpPr/>
          <p:nvPr/>
        </p:nvCxnSpPr>
        <p:spPr>
          <a:xfrm flipH="1" rot="10800000">
            <a:off x="7710055" y="1176820"/>
            <a:ext cx="581890" cy="284836"/>
          </a:xfrm>
          <a:prstGeom prst="straightConnector1">
            <a:avLst/>
          </a:prstGeom>
          <a:noFill/>
          <a:ln cap="flat" cmpd="sng" w="12700">
            <a:solidFill>
              <a:srgbClr val="7030A0"/>
            </a:solidFill>
            <a:prstDash val="solid"/>
            <a:round/>
            <a:headEnd len="sm" w="sm" type="none"/>
            <a:tailEnd len="med" w="med" type="triangle"/>
          </a:ln>
        </p:spPr>
      </p:cxnSp>
      <p:cxnSp>
        <p:nvCxnSpPr>
          <p:cNvPr id="271" name="Google Shape;271;p4"/>
          <p:cNvCxnSpPr/>
          <p:nvPr/>
        </p:nvCxnSpPr>
        <p:spPr>
          <a:xfrm flipH="1" rot="10800000">
            <a:off x="7557655" y="1516006"/>
            <a:ext cx="734290" cy="39310"/>
          </a:xfrm>
          <a:prstGeom prst="straightConnector1">
            <a:avLst/>
          </a:prstGeom>
          <a:noFill/>
          <a:ln cap="flat" cmpd="sng" w="12700">
            <a:solidFill>
              <a:srgbClr val="7030A0"/>
            </a:solidFill>
            <a:prstDash val="solid"/>
            <a:round/>
            <a:headEnd len="sm" w="sm" type="none"/>
            <a:tailEnd len="med" w="med" type="triangle"/>
          </a:ln>
        </p:spPr>
      </p:cxnSp>
      <p:cxnSp>
        <p:nvCxnSpPr>
          <p:cNvPr id="272" name="Google Shape;272;p4"/>
          <p:cNvCxnSpPr/>
          <p:nvPr/>
        </p:nvCxnSpPr>
        <p:spPr>
          <a:xfrm rot="10800000">
            <a:off x="8291945" y="1497662"/>
            <a:ext cx="3595255" cy="29463"/>
          </a:xfrm>
          <a:prstGeom prst="straightConnector1">
            <a:avLst/>
          </a:prstGeom>
          <a:noFill/>
          <a:ln cap="flat" cmpd="sng" w="19050">
            <a:solidFill>
              <a:srgbClr val="FF0000"/>
            </a:solidFill>
            <a:prstDash val="solid"/>
            <a:round/>
            <a:headEnd len="sm" w="sm" type="none"/>
            <a:tailEnd len="sm" w="sm" type="none"/>
          </a:ln>
        </p:spPr>
      </p:cxnSp>
      <p:cxnSp>
        <p:nvCxnSpPr>
          <p:cNvPr id="273" name="Google Shape;273;p4"/>
          <p:cNvCxnSpPr/>
          <p:nvPr/>
        </p:nvCxnSpPr>
        <p:spPr>
          <a:xfrm flipH="1">
            <a:off x="8259453" y="1950340"/>
            <a:ext cx="330365" cy="1"/>
          </a:xfrm>
          <a:prstGeom prst="straightConnector1">
            <a:avLst/>
          </a:prstGeom>
          <a:noFill/>
          <a:ln cap="flat" cmpd="sng" w="19050">
            <a:solidFill>
              <a:srgbClr val="FF0000"/>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8"/>
                                        </p:tgtEl>
                                        <p:attrNameLst>
                                          <p:attrName>style.visibility</p:attrName>
                                        </p:attrNameLst>
                                      </p:cBhvr>
                                      <p:to>
                                        <p:strVal val="visible"/>
                                      </p:to>
                                    </p:set>
                                    <p:animEffect filter="fade" transition="in">
                                      <p:cBhvr>
                                        <p:cTn dur="500"/>
                                        <p:tgtEl>
                                          <p:spTgt spid="26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9"/>
                                        </p:tgtEl>
                                        <p:attrNameLst>
                                          <p:attrName>style.visibility</p:attrName>
                                        </p:attrNameLst>
                                      </p:cBhvr>
                                      <p:to>
                                        <p:strVal val="visible"/>
                                      </p:to>
                                    </p:set>
                                    <p:animEffect filter="fade" transition="in">
                                      <p:cBhvr>
                                        <p:cTn dur="500"/>
                                        <p:tgtEl>
                                          <p:spTgt spid="269"/>
                                        </p:tgtEl>
                                      </p:cBhvr>
                                    </p:animEffect>
                                  </p:childTnLst>
                                </p:cTn>
                              </p:par>
                              <p:par>
                                <p:cTn fill="hold" nodeType="withEffect" presetClass="entr" presetID="10" presetSubtype="0">
                                  <p:stCondLst>
                                    <p:cond delay="0"/>
                                  </p:stCondLst>
                                  <p:childTnLst>
                                    <p:set>
                                      <p:cBhvr>
                                        <p:cTn dur="1" fill="hold">
                                          <p:stCondLst>
                                            <p:cond delay="0"/>
                                          </p:stCondLst>
                                        </p:cTn>
                                        <p:tgtEl>
                                          <p:spTgt spid="270"/>
                                        </p:tgtEl>
                                        <p:attrNameLst>
                                          <p:attrName>style.visibility</p:attrName>
                                        </p:attrNameLst>
                                      </p:cBhvr>
                                      <p:to>
                                        <p:strVal val="visible"/>
                                      </p:to>
                                    </p:set>
                                    <p:animEffect filter="fade" transition="in">
                                      <p:cBhvr>
                                        <p:cTn dur="500"/>
                                        <p:tgtEl>
                                          <p:spTgt spid="270"/>
                                        </p:tgtEl>
                                      </p:cBhvr>
                                    </p:animEffect>
                                  </p:childTnLst>
                                </p:cTn>
                              </p:par>
                              <p:par>
                                <p:cTn fill="hold" nodeType="withEffect" presetClass="entr" presetID="10" presetSubtype="0">
                                  <p:stCondLst>
                                    <p:cond delay="0"/>
                                  </p:stCondLst>
                                  <p:childTnLst>
                                    <p:set>
                                      <p:cBhvr>
                                        <p:cTn dur="1" fill="hold">
                                          <p:stCondLst>
                                            <p:cond delay="0"/>
                                          </p:stCondLst>
                                        </p:cTn>
                                        <p:tgtEl>
                                          <p:spTgt spid="271"/>
                                        </p:tgtEl>
                                        <p:attrNameLst>
                                          <p:attrName>style.visibility</p:attrName>
                                        </p:attrNameLst>
                                      </p:cBhvr>
                                      <p:to>
                                        <p:strVal val="visible"/>
                                      </p:to>
                                    </p:set>
                                    <p:animEffect filter="fade" transition="in">
                                      <p:cBhvr>
                                        <p:cTn dur="500"/>
                                        <p:tgtEl>
                                          <p:spTgt spid="27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2"/>
                                        </p:tgtEl>
                                        <p:attrNameLst>
                                          <p:attrName>style.visibility</p:attrName>
                                        </p:attrNameLst>
                                      </p:cBhvr>
                                      <p:to>
                                        <p:strVal val="visible"/>
                                      </p:to>
                                    </p:set>
                                    <p:animEffect filter="fade" transition="in">
                                      <p:cBhvr>
                                        <p:cTn dur="500"/>
                                        <p:tgtEl>
                                          <p:spTgt spid="26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3"/>
                                        </p:tgtEl>
                                        <p:attrNameLst>
                                          <p:attrName>style.visibility</p:attrName>
                                        </p:attrNameLst>
                                      </p:cBhvr>
                                      <p:to>
                                        <p:strVal val="visible"/>
                                      </p:to>
                                    </p:set>
                                    <p:animEffect filter="fade" transition="in">
                                      <p:cBhvr>
                                        <p:cTn dur="500"/>
                                        <p:tgtEl>
                                          <p:spTgt spid="263"/>
                                        </p:tgtEl>
                                      </p:cBhvr>
                                    </p:animEffect>
                                  </p:childTnLst>
                                </p:cTn>
                              </p:par>
                              <p:par>
                                <p:cTn fill="hold" nodeType="withEffect" presetClass="entr" presetID="10" presetSubtype="0">
                                  <p:stCondLst>
                                    <p:cond delay="0"/>
                                  </p:stCondLst>
                                  <p:childTnLst>
                                    <p:set>
                                      <p:cBhvr>
                                        <p:cTn dur="1" fill="hold">
                                          <p:stCondLst>
                                            <p:cond delay="0"/>
                                          </p:stCondLst>
                                        </p:cTn>
                                        <p:tgtEl>
                                          <p:spTgt spid="264"/>
                                        </p:tgtEl>
                                        <p:attrNameLst>
                                          <p:attrName>style.visibility</p:attrName>
                                        </p:attrNameLst>
                                      </p:cBhvr>
                                      <p:to>
                                        <p:strVal val="visible"/>
                                      </p:to>
                                    </p:set>
                                    <p:animEffect filter="fade" transition="in">
                                      <p:cBhvr>
                                        <p:cTn dur="500"/>
                                        <p:tgtEl>
                                          <p:spTgt spid="264"/>
                                        </p:tgtEl>
                                      </p:cBhvr>
                                    </p:animEffect>
                                  </p:childTnLst>
                                </p:cTn>
                              </p:par>
                              <p:par>
                                <p:cTn fill="hold" nodeType="withEffect" presetClass="entr" presetID="10" presetSubtype="0">
                                  <p:stCondLst>
                                    <p:cond delay="0"/>
                                  </p:stCondLst>
                                  <p:childTnLst>
                                    <p:set>
                                      <p:cBhvr>
                                        <p:cTn dur="1" fill="hold">
                                          <p:stCondLst>
                                            <p:cond delay="0"/>
                                          </p:stCondLst>
                                        </p:cTn>
                                        <p:tgtEl>
                                          <p:spTgt spid="265"/>
                                        </p:tgtEl>
                                        <p:attrNameLst>
                                          <p:attrName>style.visibility</p:attrName>
                                        </p:attrNameLst>
                                      </p:cBhvr>
                                      <p:to>
                                        <p:strVal val="visible"/>
                                      </p:to>
                                    </p:set>
                                    <p:animEffect filter="fade" transition="in">
                                      <p:cBhvr>
                                        <p:cTn dur="500"/>
                                        <p:tgtEl>
                                          <p:spTgt spid="265"/>
                                        </p:tgtEl>
                                      </p:cBhvr>
                                    </p:animEffect>
                                  </p:childTnLst>
                                </p:cTn>
                              </p:par>
                              <p:par>
                                <p:cTn fill="hold" nodeType="withEffect" presetClass="entr" presetID="10" presetSubtype="0">
                                  <p:stCondLst>
                                    <p:cond delay="0"/>
                                  </p:stCondLst>
                                  <p:childTnLst>
                                    <p:set>
                                      <p:cBhvr>
                                        <p:cTn dur="1" fill="hold">
                                          <p:stCondLst>
                                            <p:cond delay="0"/>
                                          </p:stCondLst>
                                        </p:cTn>
                                        <p:tgtEl>
                                          <p:spTgt spid="266"/>
                                        </p:tgtEl>
                                        <p:attrNameLst>
                                          <p:attrName>style.visibility</p:attrName>
                                        </p:attrNameLst>
                                      </p:cBhvr>
                                      <p:to>
                                        <p:strVal val="visible"/>
                                      </p:to>
                                    </p:set>
                                    <p:animEffect filter="fade" transition="in">
                                      <p:cBhvr>
                                        <p:cTn dur="500"/>
                                        <p:tgtEl>
                                          <p:spTgt spid="266"/>
                                        </p:tgtEl>
                                      </p:cBhvr>
                                    </p:animEffect>
                                  </p:childTnLst>
                                </p:cTn>
                              </p:par>
                              <p:par>
                                <p:cTn fill="hold" nodeType="withEffect" presetClass="entr" presetID="10" presetSubtype="0">
                                  <p:stCondLst>
                                    <p:cond delay="0"/>
                                  </p:stCondLst>
                                  <p:childTnLst>
                                    <p:set>
                                      <p:cBhvr>
                                        <p:cTn dur="1" fill="hold">
                                          <p:stCondLst>
                                            <p:cond delay="0"/>
                                          </p:stCondLst>
                                        </p:cTn>
                                        <p:tgtEl>
                                          <p:spTgt spid="267"/>
                                        </p:tgtEl>
                                        <p:attrNameLst>
                                          <p:attrName>style.visibility</p:attrName>
                                        </p:attrNameLst>
                                      </p:cBhvr>
                                      <p:to>
                                        <p:strVal val="visible"/>
                                      </p:to>
                                    </p:set>
                                    <p:animEffect filter="fade" transition="in">
                                      <p:cBhvr>
                                        <p:cTn dur="500"/>
                                        <p:tgtEl>
                                          <p:spTgt spid="26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2"/>
                                        </p:tgtEl>
                                        <p:attrNameLst>
                                          <p:attrName>style.visibility</p:attrName>
                                        </p:attrNameLst>
                                      </p:cBhvr>
                                      <p:to>
                                        <p:strVal val="visible"/>
                                      </p:to>
                                    </p:set>
                                    <p:animEffect filter="fade" transition="in">
                                      <p:cBhvr>
                                        <p:cTn dur="500"/>
                                        <p:tgtEl>
                                          <p:spTgt spid="272"/>
                                        </p:tgtEl>
                                      </p:cBhvr>
                                    </p:animEffect>
                                  </p:childTnLst>
                                </p:cTn>
                              </p:par>
                              <p:par>
                                <p:cTn fill="hold" nodeType="withEffect" presetClass="entr" presetID="10" presetSubtype="0">
                                  <p:stCondLst>
                                    <p:cond delay="0"/>
                                  </p:stCondLst>
                                  <p:childTnLst>
                                    <p:set>
                                      <p:cBhvr>
                                        <p:cTn dur="1" fill="hold">
                                          <p:stCondLst>
                                            <p:cond delay="0"/>
                                          </p:stCondLst>
                                        </p:cTn>
                                        <p:tgtEl>
                                          <p:spTgt spid="273"/>
                                        </p:tgtEl>
                                        <p:attrNameLst>
                                          <p:attrName>style.visibility</p:attrName>
                                        </p:attrNameLst>
                                      </p:cBhvr>
                                      <p:to>
                                        <p:strVal val="visible"/>
                                      </p:to>
                                    </p:set>
                                    <p:animEffect filter="fade" transition="in">
                                      <p:cBhvr>
                                        <p:cTn dur="500"/>
                                        <p:tgtEl>
                                          <p:spTgt spid="27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pic>
        <p:nvPicPr>
          <p:cNvPr id="279" name="Google Shape;279;p5"/>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280" name="Google Shape;280;p5"/>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281" name="Google Shape;281;p5"/>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09</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282" name="Google Shape;282;p5"/>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283" name="Google Shape;283;p5"/>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Coding</a:t>
            </a:r>
            <a:endParaRPr b="0" i="0" sz="3200" u="none" cap="none" strike="noStrike">
              <a:solidFill>
                <a:schemeClr val="dk1"/>
              </a:solidFill>
              <a:latin typeface="Arial"/>
              <a:ea typeface="Arial"/>
              <a:cs typeface="Arial"/>
              <a:sym typeface="Arial"/>
            </a:endParaRPr>
          </a:p>
        </p:txBody>
      </p:sp>
      <p:graphicFrame>
        <p:nvGraphicFramePr>
          <p:cNvPr id="284" name="Google Shape;284;p5"/>
          <p:cNvGraphicFramePr/>
          <p:nvPr/>
        </p:nvGraphicFramePr>
        <p:xfrm>
          <a:off x="914399" y="1254125"/>
          <a:ext cx="3000000" cy="3000000"/>
        </p:xfrm>
        <a:graphic>
          <a:graphicData uri="http://schemas.openxmlformats.org/drawingml/2006/table">
            <a:tbl>
              <a:tblPr>
                <a:noFill/>
                <a:tableStyleId>{D3A32720-738C-46D6-B47F-BCB172CEEA28}</a:tableStyleId>
              </a:tblPr>
              <a:tblGrid>
                <a:gridCol w="3069450"/>
                <a:gridCol w="7342250"/>
              </a:tblGrid>
              <a:tr h="555500">
                <a:tc>
                  <a:txBody>
                    <a:bodyPr/>
                    <a:lstStyle/>
                    <a:p>
                      <a:pPr indent="0" lvl="0" marL="0" marR="0" rtl="0" algn="ctr">
                        <a:lnSpc>
                          <a:spcPct val="100000"/>
                        </a:lnSpc>
                        <a:spcBef>
                          <a:spcPts val="0"/>
                        </a:spcBef>
                        <a:spcAft>
                          <a:spcPts val="0"/>
                        </a:spcAft>
                        <a:buNone/>
                      </a:pPr>
                      <a:r>
                        <a:rPr b="1" lang="it-IT" sz="1700" u="none" cap="none" strike="noStrike"/>
                        <a:t>ATT 1</a:t>
                      </a:r>
                      <a:endParaRPr b="1" i="0" sz="17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l">
                        <a:lnSpc>
                          <a:spcPct val="100000"/>
                        </a:lnSpc>
                        <a:spcBef>
                          <a:spcPts val="0"/>
                        </a:spcBef>
                        <a:spcAft>
                          <a:spcPts val="0"/>
                        </a:spcAft>
                        <a:buNone/>
                      </a:pPr>
                      <a:r>
                        <a:rPr b="1" lang="it-IT" sz="1600" u="none" cap="none" strike="noStrike"/>
                        <a:t>Technical skill 1 - Laboratory results and imaging interpretation</a:t>
                      </a:r>
                      <a:endParaRPr b="1" i="0" sz="1600" u="none" cap="none" strike="noStrike">
                        <a:solidFill>
                          <a:srgbClr val="000000"/>
                        </a:solidFill>
                        <a:latin typeface="Calibri"/>
                        <a:ea typeface="Calibri"/>
                        <a:cs typeface="Calibri"/>
                        <a:sym typeface="Calibri"/>
                      </a:endParaRPr>
                    </a:p>
                  </a:txBody>
                  <a:tcPr marT="4875" marB="0" marR="4875" marL="4875" anchor="ctr"/>
                </a:tc>
              </a:tr>
              <a:tr h="940425">
                <a:tc>
                  <a:txBody>
                    <a:bodyPr/>
                    <a:lstStyle/>
                    <a:p>
                      <a:pPr indent="0" lvl="0" marL="0" marR="0" rtl="0" algn="ctr">
                        <a:lnSpc>
                          <a:spcPct val="100000"/>
                        </a:lnSpc>
                        <a:spcBef>
                          <a:spcPts val="0"/>
                        </a:spcBef>
                        <a:spcAft>
                          <a:spcPts val="0"/>
                        </a:spcAft>
                        <a:buNone/>
                      </a:pPr>
                      <a:r>
                        <a:rPr b="1" lang="it-IT" sz="1700" u="none" cap="none" strike="noStrike"/>
                        <a:t>ATT 2</a:t>
                      </a:r>
                      <a:endParaRPr b="1" i="0" sz="17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l">
                        <a:lnSpc>
                          <a:spcPct val="100000"/>
                        </a:lnSpc>
                        <a:spcBef>
                          <a:spcPts val="0"/>
                        </a:spcBef>
                        <a:spcAft>
                          <a:spcPts val="0"/>
                        </a:spcAft>
                        <a:buNone/>
                      </a:pPr>
                      <a:r>
                        <a:rPr b="1" lang="it-IT" sz="1600" u="none" cap="none" strike="noStrike"/>
                        <a:t>Technical skill 2 - Emergency management (CPR, Trauma patient, Shocked patient, Respiratory Failure, Obstetric Patient etc)</a:t>
                      </a:r>
                      <a:endParaRPr b="1" i="0" sz="1600" u="none" cap="none" strike="noStrike">
                        <a:solidFill>
                          <a:srgbClr val="000000"/>
                        </a:solidFill>
                        <a:latin typeface="Calibri"/>
                        <a:ea typeface="Calibri"/>
                        <a:cs typeface="Calibri"/>
                        <a:sym typeface="Calibri"/>
                      </a:endParaRPr>
                    </a:p>
                  </a:txBody>
                  <a:tcPr marT="4875" marB="0" marR="4875" marL="4875" anchor="ctr"/>
                </a:tc>
              </a:tr>
              <a:tr h="633450">
                <a:tc>
                  <a:txBody>
                    <a:bodyPr/>
                    <a:lstStyle/>
                    <a:p>
                      <a:pPr indent="0" lvl="0" marL="0" marR="0" rtl="0" algn="ctr">
                        <a:lnSpc>
                          <a:spcPct val="100000"/>
                        </a:lnSpc>
                        <a:spcBef>
                          <a:spcPts val="0"/>
                        </a:spcBef>
                        <a:spcAft>
                          <a:spcPts val="0"/>
                        </a:spcAft>
                        <a:buNone/>
                      </a:pPr>
                      <a:r>
                        <a:rPr b="1" lang="it-IT" sz="1700" u="none" cap="none" strike="noStrike"/>
                        <a:t>ATT 3</a:t>
                      </a:r>
                      <a:endParaRPr b="1" i="0" sz="17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l">
                        <a:lnSpc>
                          <a:spcPct val="100000"/>
                        </a:lnSpc>
                        <a:spcBef>
                          <a:spcPts val="0"/>
                        </a:spcBef>
                        <a:spcAft>
                          <a:spcPts val="0"/>
                        </a:spcAft>
                        <a:buNone/>
                      </a:pPr>
                      <a:r>
                        <a:rPr b="1" lang="it-IT" sz="1600" u="none" cap="none" strike="noStrike"/>
                        <a:t>Technical skill 3 - Monitoring devices and lines and catheter management</a:t>
                      </a:r>
                      <a:endParaRPr b="1" i="0" sz="1600" u="none" cap="none" strike="noStrike">
                        <a:solidFill>
                          <a:srgbClr val="000000"/>
                        </a:solidFill>
                        <a:latin typeface="Calibri"/>
                        <a:ea typeface="Calibri"/>
                        <a:cs typeface="Calibri"/>
                        <a:sym typeface="Calibri"/>
                      </a:endParaRPr>
                    </a:p>
                  </a:txBody>
                  <a:tcPr marT="4875" marB="0" marR="4875" marL="4875" anchor="ctr"/>
                </a:tc>
              </a:tr>
              <a:tr h="555500">
                <a:tc>
                  <a:txBody>
                    <a:bodyPr/>
                    <a:lstStyle/>
                    <a:p>
                      <a:pPr indent="0" lvl="0" marL="0" marR="0" rtl="0" algn="ctr">
                        <a:lnSpc>
                          <a:spcPct val="100000"/>
                        </a:lnSpc>
                        <a:spcBef>
                          <a:spcPts val="0"/>
                        </a:spcBef>
                        <a:spcAft>
                          <a:spcPts val="0"/>
                        </a:spcAft>
                        <a:buNone/>
                      </a:pPr>
                      <a:r>
                        <a:rPr b="1" lang="it-IT" sz="1700" u="none" cap="none" strike="noStrike"/>
                        <a:t>ATT 4</a:t>
                      </a:r>
                      <a:endParaRPr b="1" i="0" sz="17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l">
                        <a:lnSpc>
                          <a:spcPct val="100000"/>
                        </a:lnSpc>
                        <a:spcBef>
                          <a:spcPts val="0"/>
                        </a:spcBef>
                        <a:spcAft>
                          <a:spcPts val="0"/>
                        </a:spcAft>
                        <a:buNone/>
                      </a:pPr>
                      <a:r>
                        <a:rPr b="1" lang="it-IT" sz="1600" u="none" cap="none" strike="noStrike"/>
                        <a:t>Non-technical skill 1 – Crisis Resource Management</a:t>
                      </a:r>
                      <a:endParaRPr b="1" i="0" sz="1600" u="none" cap="none" strike="noStrike">
                        <a:solidFill>
                          <a:srgbClr val="000000"/>
                        </a:solidFill>
                        <a:latin typeface="Calibri"/>
                        <a:ea typeface="Calibri"/>
                        <a:cs typeface="Calibri"/>
                        <a:sym typeface="Calibri"/>
                      </a:endParaRPr>
                    </a:p>
                  </a:txBody>
                  <a:tcPr marT="4875" marB="0" marR="4875" marL="4875" anchor="ctr"/>
                </a:tc>
              </a:tr>
              <a:tr h="555500">
                <a:tc>
                  <a:txBody>
                    <a:bodyPr/>
                    <a:lstStyle/>
                    <a:p>
                      <a:pPr indent="0" lvl="0" marL="0" marR="0" rtl="0" algn="ctr">
                        <a:lnSpc>
                          <a:spcPct val="100000"/>
                        </a:lnSpc>
                        <a:spcBef>
                          <a:spcPts val="0"/>
                        </a:spcBef>
                        <a:spcAft>
                          <a:spcPts val="0"/>
                        </a:spcAft>
                        <a:buNone/>
                      </a:pPr>
                      <a:r>
                        <a:rPr b="1" lang="it-IT" sz="1700" u="none" cap="none" strike="noStrike"/>
                        <a:t>ATT 5</a:t>
                      </a:r>
                      <a:endParaRPr b="1" i="0" sz="17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l">
                        <a:lnSpc>
                          <a:spcPct val="100000"/>
                        </a:lnSpc>
                        <a:spcBef>
                          <a:spcPts val="0"/>
                        </a:spcBef>
                        <a:spcAft>
                          <a:spcPts val="0"/>
                        </a:spcAft>
                        <a:buNone/>
                      </a:pPr>
                      <a:r>
                        <a:rPr b="1" lang="it-IT" sz="1600" u="none" cap="none" strike="noStrike"/>
                        <a:t>Non-technical skill 2 - Team leading and team working</a:t>
                      </a:r>
                      <a:endParaRPr b="1" i="0" sz="1600" u="none" cap="none" strike="noStrike">
                        <a:solidFill>
                          <a:srgbClr val="000000"/>
                        </a:solidFill>
                        <a:latin typeface="Calibri"/>
                        <a:ea typeface="Calibri"/>
                        <a:cs typeface="Calibri"/>
                        <a:sym typeface="Calibri"/>
                      </a:endParaRPr>
                    </a:p>
                  </a:txBody>
                  <a:tcPr marT="4875" marB="0" marR="4875" marL="4875" anchor="ctr"/>
                </a:tc>
              </a:tr>
              <a:tr h="555500">
                <a:tc>
                  <a:txBody>
                    <a:bodyPr/>
                    <a:lstStyle/>
                    <a:p>
                      <a:pPr indent="0" lvl="0" marL="0" marR="0" rtl="0" algn="ctr">
                        <a:lnSpc>
                          <a:spcPct val="100000"/>
                        </a:lnSpc>
                        <a:spcBef>
                          <a:spcPts val="0"/>
                        </a:spcBef>
                        <a:spcAft>
                          <a:spcPts val="0"/>
                        </a:spcAft>
                        <a:buNone/>
                      </a:pPr>
                      <a:r>
                        <a:rPr b="1" lang="it-IT" sz="1700" u="none" cap="none" strike="noStrike"/>
                        <a:t>ATT 6</a:t>
                      </a:r>
                      <a:endParaRPr b="1" i="0" sz="17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l">
                        <a:lnSpc>
                          <a:spcPct val="100000"/>
                        </a:lnSpc>
                        <a:spcBef>
                          <a:spcPts val="0"/>
                        </a:spcBef>
                        <a:spcAft>
                          <a:spcPts val="0"/>
                        </a:spcAft>
                        <a:buNone/>
                      </a:pPr>
                      <a:r>
                        <a:rPr b="1" lang="it-IT" sz="1600" u="none" cap="none" strike="noStrike"/>
                        <a:t>Hybrid course (face-to-face + e-learning course)</a:t>
                      </a:r>
                      <a:endParaRPr b="1" i="0" sz="1600" u="none" cap="none" strike="noStrike">
                        <a:solidFill>
                          <a:srgbClr val="000000"/>
                        </a:solidFill>
                        <a:latin typeface="Calibri"/>
                        <a:ea typeface="Calibri"/>
                        <a:cs typeface="Calibri"/>
                        <a:sym typeface="Calibri"/>
                      </a:endParaRPr>
                    </a:p>
                  </a:txBody>
                  <a:tcPr marT="4875" marB="0" marR="4875" marL="4875" anchor="ctr"/>
                </a:tc>
              </a:tr>
              <a:tr h="277750">
                <a:tc>
                  <a:txBody>
                    <a:bodyPr/>
                    <a:lstStyle/>
                    <a:p>
                      <a:pPr indent="0" lvl="0" marL="0" marR="0" rtl="0" algn="ctr">
                        <a:lnSpc>
                          <a:spcPct val="100000"/>
                        </a:lnSpc>
                        <a:spcBef>
                          <a:spcPts val="0"/>
                        </a:spcBef>
                        <a:spcAft>
                          <a:spcPts val="0"/>
                        </a:spcAft>
                        <a:buNone/>
                      </a:pPr>
                      <a:r>
                        <a:rPr b="1" lang="it-IT" sz="1700" u="none" cap="none" strike="noStrike"/>
                        <a:t>ATT 7</a:t>
                      </a:r>
                      <a:endParaRPr b="1" i="0" sz="17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l">
                        <a:lnSpc>
                          <a:spcPct val="100000"/>
                        </a:lnSpc>
                        <a:spcBef>
                          <a:spcPts val="0"/>
                        </a:spcBef>
                        <a:spcAft>
                          <a:spcPts val="0"/>
                        </a:spcAft>
                        <a:buNone/>
                      </a:pPr>
                      <a:r>
                        <a:rPr b="1" lang="it-IT" sz="1600" u="none" cap="none" strike="noStrike"/>
                        <a:t>Feedback</a:t>
                      </a:r>
                      <a:endParaRPr b="1" i="0" sz="1600" u="none" cap="none" strike="noStrike">
                        <a:solidFill>
                          <a:srgbClr val="000000"/>
                        </a:solidFill>
                        <a:latin typeface="Calibri"/>
                        <a:ea typeface="Calibri"/>
                        <a:cs typeface="Calibri"/>
                        <a:sym typeface="Calibri"/>
                      </a:endParaRPr>
                    </a:p>
                  </a:txBody>
                  <a:tcPr marT="4875" marB="0" marR="4875" marL="4875" anchor="ctr"/>
                </a:tc>
              </a:tr>
              <a:tr h="277750">
                <a:tc>
                  <a:txBody>
                    <a:bodyPr/>
                    <a:lstStyle/>
                    <a:p>
                      <a:pPr indent="0" lvl="0" marL="0" marR="0" rtl="0" algn="ctr">
                        <a:lnSpc>
                          <a:spcPct val="100000"/>
                        </a:lnSpc>
                        <a:spcBef>
                          <a:spcPts val="0"/>
                        </a:spcBef>
                        <a:spcAft>
                          <a:spcPts val="0"/>
                        </a:spcAft>
                        <a:buNone/>
                      </a:pPr>
                      <a:r>
                        <a:rPr b="1" lang="it-IT" sz="1700" u="none" cap="none" strike="noStrike"/>
                        <a:t>ATT 8</a:t>
                      </a:r>
                      <a:endParaRPr b="1" i="0" sz="17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l">
                        <a:lnSpc>
                          <a:spcPct val="100000"/>
                        </a:lnSpc>
                        <a:spcBef>
                          <a:spcPts val="0"/>
                        </a:spcBef>
                        <a:spcAft>
                          <a:spcPts val="0"/>
                        </a:spcAft>
                        <a:buNone/>
                      </a:pPr>
                      <a:r>
                        <a:rPr b="1" lang="it-IT" sz="1600" u="none" cap="none" strike="noStrike"/>
                        <a:t>Duration (hours)</a:t>
                      </a:r>
                      <a:endParaRPr b="1" i="0" sz="1600" u="none" cap="none" strike="noStrike">
                        <a:solidFill>
                          <a:srgbClr val="000000"/>
                        </a:solidFill>
                        <a:latin typeface="Calibri"/>
                        <a:ea typeface="Calibri"/>
                        <a:cs typeface="Calibri"/>
                        <a:sym typeface="Calibri"/>
                      </a:endParaRPr>
                    </a:p>
                  </a:txBody>
                  <a:tcPr marT="4875" marB="0" marR="4875" marL="4875" anchor="ct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pic>
        <p:nvPicPr>
          <p:cNvPr id="290" name="Google Shape;290;p6"/>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291" name="Google Shape;291;p6"/>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292" name="Google Shape;292;p6"/>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09</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293" name="Google Shape;293;p6"/>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294" name="Google Shape;294;p6"/>
          <p:cNvSpPr/>
          <p:nvPr/>
        </p:nvSpPr>
        <p:spPr>
          <a:xfrm>
            <a:off x="1062682" y="696772"/>
            <a:ext cx="8143103" cy="58473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Guide to interpret the results</a:t>
            </a:r>
            <a:endParaRPr b="1" i="0" sz="3200" u="none" cap="none" strike="noStrike">
              <a:solidFill>
                <a:srgbClr val="5C5B5B"/>
              </a:solidFill>
              <a:latin typeface="Arial"/>
              <a:ea typeface="Arial"/>
              <a:cs typeface="Arial"/>
              <a:sym typeface="Arial"/>
            </a:endParaRPr>
          </a:p>
        </p:txBody>
      </p:sp>
      <p:sp>
        <p:nvSpPr>
          <p:cNvPr id="295" name="Google Shape;295;p6"/>
          <p:cNvSpPr txBox="1"/>
          <p:nvPr/>
        </p:nvSpPr>
        <p:spPr>
          <a:xfrm>
            <a:off x="819806" y="1383066"/>
            <a:ext cx="10720551" cy="4216539"/>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1600"/>
              <a:buFont typeface="Arial"/>
              <a:buAutoNum type="arabicPeriod"/>
            </a:pPr>
            <a:r>
              <a:rPr b="0" i="0" lang="it-IT" sz="1600" u="none" cap="none" strike="noStrike">
                <a:solidFill>
                  <a:srgbClr val="000000"/>
                </a:solidFill>
                <a:latin typeface="Arial"/>
                <a:ea typeface="Arial"/>
                <a:cs typeface="Arial"/>
                <a:sym typeface="Arial"/>
              </a:rPr>
              <a:t>Consider the question of the survey you are referring to 🡪 for example, Q1 has 10 sub-questions</a:t>
            </a:r>
            <a:endParaRPr b="0" i="0" sz="1600" u="none" cap="none" strike="noStrike">
              <a:solidFill>
                <a:srgbClr val="000000"/>
              </a:solidFill>
              <a:latin typeface="Arial"/>
              <a:ea typeface="Arial"/>
              <a:cs typeface="Arial"/>
              <a:sym typeface="Arial"/>
            </a:endParaRPr>
          </a:p>
          <a:p>
            <a:pPr indent="-241300" lvl="0" marL="34290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rgbClr val="000000"/>
              </a:buClr>
              <a:buSzPts val="1600"/>
              <a:buFont typeface="Arial"/>
              <a:buAutoNum type="arabicPeriod"/>
            </a:pPr>
            <a:r>
              <a:rPr b="0" i="0" lang="it-IT" sz="1600" u="none" cap="none" strike="noStrike">
                <a:solidFill>
                  <a:srgbClr val="000000"/>
                </a:solidFill>
                <a:latin typeface="Arial"/>
                <a:ea typeface="Arial"/>
                <a:cs typeface="Arial"/>
                <a:sym typeface="Arial"/>
              </a:rPr>
              <a:t>Can be the sub-questions grouped based on similarities? We use the factor analysis to do this</a:t>
            </a:r>
            <a:endParaRPr/>
          </a:p>
          <a:p>
            <a:pPr indent="-342900" lvl="1" marL="1188000" marR="0" rtl="0" algn="l">
              <a:lnSpc>
                <a:spcPct val="100000"/>
              </a:lnSpc>
              <a:spcBef>
                <a:spcPts val="0"/>
              </a:spcBef>
              <a:spcAft>
                <a:spcPts val="0"/>
              </a:spcAft>
              <a:buClr>
                <a:srgbClr val="000000"/>
              </a:buClr>
              <a:buSzPts val="1600"/>
              <a:buFont typeface="Courier New"/>
              <a:buChar char="o"/>
            </a:pPr>
            <a:r>
              <a:rPr b="0" i="0" lang="it-IT" sz="1600" u="none" cap="none" strike="noStrike">
                <a:solidFill>
                  <a:srgbClr val="000000"/>
                </a:solidFill>
                <a:latin typeface="Arial"/>
                <a:ea typeface="Arial"/>
                <a:cs typeface="Arial"/>
                <a:sym typeface="Arial"/>
              </a:rPr>
              <a:t>If Yes, we are considering the Q1 which is splitted into two main categories 🡪 Q1F: Training received; Q1U: University Educational Offer</a:t>
            </a:r>
            <a:endParaRPr b="0" i="0" sz="1600" u="none" cap="none" strike="noStrike">
              <a:solidFill>
                <a:srgbClr val="000000"/>
              </a:solidFill>
              <a:latin typeface="Arial"/>
              <a:ea typeface="Arial"/>
              <a:cs typeface="Arial"/>
              <a:sym typeface="Arial"/>
            </a:endParaRPr>
          </a:p>
          <a:p>
            <a:pPr indent="-342900" lvl="1" marL="1188000" marR="0" rtl="0" algn="l">
              <a:lnSpc>
                <a:spcPct val="100000"/>
              </a:lnSpc>
              <a:spcBef>
                <a:spcPts val="0"/>
              </a:spcBef>
              <a:spcAft>
                <a:spcPts val="0"/>
              </a:spcAft>
              <a:buClr>
                <a:srgbClr val="000000"/>
              </a:buClr>
              <a:buSzPts val="1600"/>
              <a:buFont typeface="Courier New"/>
              <a:buChar char="o"/>
            </a:pPr>
            <a:r>
              <a:rPr b="0" i="0" lang="it-IT" sz="1600" u="none" cap="none" strike="noStrike">
                <a:solidFill>
                  <a:srgbClr val="000000"/>
                </a:solidFill>
                <a:latin typeface="Arial"/>
                <a:ea typeface="Arial"/>
                <a:cs typeface="Arial"/>
                <a:sym typeface="Arial"/>
              </a:rPr>
              <a:t>If No, we are considering the Questions 3, 4, 5</a:t>
            </a:r>
            <a:endParaRPr/>
          </a:p>
          <a:p>
            <a:pPr indent="-342900" lvl="1" marL="1188000" marR="0" rtl="0" algn="l">
              <a:lnSpc>
                <a:spcPct val="100000"/>
              </a:lnSpc>
              <a:spcBef>
                <a:spcPts val="0"/>
              </a:spcBef>
              <a:spcAft>
                <a:spcPts val="0"/>
              </a:spcAft>
              <a:buClr>
                <a:srgbClr val="000000"/>
              </a:buClr>
              <a:buSzPts val="1600"/>
              <a:buFont typeface="Courier New"/>
              <a:buChar char="o"/>
            </a:pPr>
            <a:r>
              <a:rPr b="0" i="0" lang="it-IT" sz="1600" u="none" cap="none" strike="noStrike">
                <a:solidFill>
                  <a:srgbClr val="000000"/>
                </a:solidFill>
                <a:latin typeface="Arial"/>
                <a:ea typeface="Arial"/>
                <a:cs typeface="Arial"/>
                <a:sym typeface="Arial"/>
              </a:rPr>
              <a:t>Question n. 2 is not significat at all, therefore the results are not presented</a:t>
            </a:r>
            <a:endParaRPr b="0" i="0" sz="1600" u="none" cap="none" strike="noStrike">
              <a:solidFill>
                <a:srgbClr val="000000"/>
              </a:solidFill>
              <a:latin typeface="Arial"/>
              <a:ea typeface="Arial"/>
              <a:cs typeface="Arial"/>
              <a:sym typeface="Arial"/>
            </a:endParaRPr>
          </a:p>
          <a:p>
            <a:pPr indent="-342900" lvl="1" marL="1188000" marR="0" rtl="0" algn="l">
              <a:lnSpc>
                <a:spcPct val="100000"/>
              </a:lnSpc>
              <a:spcBef>
                <a:spcPts val="0"/>
              </a:spcBef>
              <a:spcAft>
                <a:spcPts val="0"/>
              </a:spcAft>
              <a:buClr>
                <a:srgbClr val="000000"/>
              </a:buClr>
              <a:buSzPts val="1600"/>
              <a:buFont typeface="Courier New"/>
              <a:buChar char="o"/>
            </a:pPr>
            <a:r>
              <a:rPr b="0" i="0" lang="it-IT" sz="1600" u="none" cap="none" strike="noStrike">
                <a:solidFill>
                  <a:srgbClr val="000000"/>
                </a:solidFill>
                <a:latin typeface="Arial"/>
                <a:ea typeface="Arial"/>
                <a:cs typeface="Arial"/>
                <a:sym typeface="Arial"/>
              </a:rPr>
              <a:t>Question n. 6 is a straight question, so sub-groups are not allowed</a:t>
            </a:r>
            <a:endParaRPr/>
          </a:p>
          <a:p>
            <a:pPr indent="0" lvl="1" marL="845099" marR="0" rtl="0" algn="l">
              <a:lnSpc>
                <a:spcPct val="100000"/>
              </a:lnSpc>
              <a:spcBef>
                <a:spcPts val="0"/>
              </a:spcBef>
              <a:spcAft>
                <a:spcPts val="0"/>
              </a:spcAft>
              <a:buNone/>
            </a:pPr>
            <a:r>
              <a:t/>
            </a:r>
            <a:endParaRPr b="0" i="0" sz="1600" u="none" cap="none" strike="noStrike">
              <a:solidFill>
                <a:srgbClr val="000000"/>
              </a:solidFill>
              <a:latin typeface="Arial"/>
              <a:ea typeface="Arial"/>
              <a:cs typeface="Arial"/>
              <a:sym typeface="Arial"/>
            </a:endParaRPr>
          </a:p>
          <a:p>
            <a:pPr indent="-342000" lvl="0" marL="342000" marR="0" rtl="0" algn="l">
              <a:lnSpc>
                <a:spcPct val="100000"/>
              </a:lnSpc>
              <a:spcBef>
                <a:spcPts val="0"/>
              </a:spcBef>
              <a:spcAft>
                <a:spcPts val="0"/>
              </a:spcAft>
              <a:buClr>
                <a:srgbClr val="000000"/>
              </a:buClr>
              <a:buSzPts val="1600"/>
              <a:buFont typeface="Arial"/>
              <a:buAutoNum type="arabicPeriod"/>
            </a:pPr>
            <a:r>
              <a:rPr b="0" i="0" lang="it-IT" sz="1600" u="none" cap="none" strike="noStrike">
                <a:solidFill>
                  <a:srgbClr val="000000"/>
                </a:solidFill>
                <a:latin typeface="Arial"/>
                <a:ea typeface="Arial"/>
                <a:cs typeface="Arial"/>
                <a:sym typeface="Arial"/>
              </a:rPr>
              <a:t>Focus on a specific question (category from factor analysis). How does it vary? Has its positive variation an impact on each of the eight attributes (ATT*) being assessed for  understanding the preference of the respondents?</a:t>
            </a:r>
            <a:endParaRPr/>
          </a:p>
          <a:p>
            <a:pPr indent="-240400" lvl="0" marL="34200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342000" lvl="0" marL="342000" marR="0" rtl="0" algn="l">
              <a:lnSpc>
                <a:spcPct val="100000"/>
              </a:lnSpc>
              <a:spcBef>
                <a:spcPts val="0"/>
              </a:spcBef>
              <a:spcAft>
                <a:spcPts val="0"/>
              </a:spcAft>
              <a:buClr>
                <a:srgbClr val="000000"/>
              </a:buClr>
              <a:buSzPts val="1600"/>
              <a:buFont typeface="Arial"/>
              <a:buAutoNum type="arabicPeriod"/>
            </a:pPr>
            <a:r>
              <a:rPr b="0" i="0" lang="it-IT" sz="1600" u="none" cap="none" strike="noStrike">
                <a:solidFill>
                  <a:srgbClr val="000000"/>
                </a:solidFill>
                <a:latin typeface="Arial"/>
                <a:ea typeface="Arial"/>
                <a:cs typeface="Arial"/>
                <a:sym typeface="Arial"/>
              </a:rPr>
              <a:t>The Tables at pages n. 10 and n. 19 JUST indicate that all the attributes are relevant. Please check just the significance of the coefficients and do not focus on the magnitude and any impact</a:t>
            </a:r>
            <a:endParaRPr/>
          </a:p>
          <a:p>
            <a:pPr indent="-253100" lvl="0" marL="3420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124110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pic>
        <p:nvPicPr>
          <p:cNvPr id="301" name="Google Shape;301;p20"/>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302" name="Google Shape;302;p20"/>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303" name="Google Shape;303;p20"/>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09</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304" name="Google Shape;304;p20"/>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305" name="Google Shape;305;p20"/>
          <p:cNvSpPr/>
          <p:nvPr/>
        </p:nvSpPr>
        <p:spPr>
          <a:xfrm>
            <a:off x="1062682" y="696772"/>
            <a:ext cx="8143103" cy="58473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Guide to interpret the results</a:t>
            </a:r>
            <a:endParaRPr b="1" i="0" sz="3200" u="none" cap="none" strike="noStrike">
              <a:solidFill>
                <a:srgbClr val="5C5B5B"/>
              </a:solidFill>
              <a:latin typeface="Arial"/>
              <a:ea typeface="Arial"/>
              <a:cs typeface="Arial"/>
              <a:sym typeface="Arial"/>
            </a:endParaRPr>
          </a:p>
        </p:txBody>
      </p:sp>
      <p:sp>
        <p:nvSpPr>
          <p:cNvPr id="306" name="Google Shape;306;p20"/>
          <p:cNvSpPr txBox="1"/>
          <p:nvPr/>
        </p:nvSpPr>
        <p:spPr>
          <a:xfrm>
            <a:off x="819806" y="1383066"/>
            <a:ext cx="10720551" cy="4524315"/>
          </a:xfrm>
          <a:prstGeom prst="rect">
            <a:avLst/>
          </a:prstGeom>
          <a:noFill/>
          <a:ln>
            <a:noFill/>
          </a:ln>
        </p:spPr>
        <p:txBody>
          <a:bodyPr anchorCtr="0" anchor="t" bIns="45700" lIns="91425" spcFirstLastPara="1" rIns="91425" wrap="square" tIns="45700">
            <a:spAutoFit/>
          </a:bodyPr>
          <a:lstStyle/>
          <a:p>
            <a:pPr indent="-342000" lvl="0" marL="342000" marR="0" rtl="0" algn="l">
              <a:lnSpc>
                <a:spcPct val="100000"/>
              </a:lnSpc>
              <a:spcBef>
                <a:spcPts val="0"/>
              </a:spcBef>
              <a:spcAft>
                <a:spcPts val="0"/>
              </a:spcAft>
              <a:buClr>
                <a:srgbClr val="000000"/>
              </a:buClr>
              <a:buSzPts val="1600"/>
              <a:buFont typeface="Arial"/>
              <a:buAutoNum type="arabicPeriod" startAt="5"/>
            </a:pPr>
            <a:r>
              <a:rPr b="0" i="0" lang="it-IT" sz="1600" u="none" cap="none" strike="noStrike">
                <a:solidFill>
                  <a:srgbClr val="000000"/>
                </a:solidFill>
                <a:latin typeface="Arial"/>
                <a:ea typeface="Arial"/>
                <a:cs typeface="Arial"/>
                <a:sym typeface="Arial"/>
              </a:rPr>
              <a:t>Read the table with results from page n.11 for the student’s survey and from page n. 20 for the academic’s survey 🡪 e.g., Q6 (page 16 – student’s survey) is like to reply the following question “What is the importance that you recognise to the learning done with using simulation devices?”. FROM the Table: ATT*:QU6 🡪 STEPS FOR GENERAL INTERPRETATION:</a:t>
            </a:r>
            <a:endParaRPr/>
          </a:p>
          <a:p>
            <a:pPr indent="-342900" lvl="0" marL="1584000" marR="0" rtl="0" algn="l">
              <a:lnSpc>
                <a:spcPct val="100000"/>
              </a:lnSpc>
              <a:spcBef>
                <a:spcPts val="0"/>
              </a:spcBef>
              <a:spcAft>
                <a:spcPts val="0"/>
              </a:spcAft>
              <a:buClr>
                <a:srgbClr val="000000"/>
              </a:buClr>
              <a:buSzPts val="1400"/>
              <a:buFont typeface="Arial"/>
              <a:buAutoNum type="alphaLcParenR"/>
            </a:pPr>
            <a:r>
              <a:rPr b="1" i="0" lang="it-IT" sz="1400" u="none" cap="none" strike="noStrike">
                <a:solidFill>
                  <a:srgbClr val="000000"/>
                </a:solidFill>
                <a:latin typeface="Arial"/>
                <a:ea typeface="Arial"/>
                <a:cs typeface="Arial"/>
                <a:sym typeface="Arial"/>
              </a:rPr>
              <a:t>Consider only the significance coefficient </a:t>
            </a:r>
            <a:r>
              <a:rPr b="0" i="0" lang="it-IT" sz="1400" u="none" cap="none" strike="noStrike">
                <a:solidFill>
                  <a:srgbClr val="000000"/>
                </a:solidFill>
                <a:latin typeface="Arial"/>
                <a:ea typeface="Arial"/>
                <a:cs typeface="Arial"/>
                <a:sym typeface="Arial"/>
              </a:rPr>
              <a:t>(for socio-economic analysis the confidence interval (C.I.) is accepted even at 90%) that are indicated with asterisks 🡪 * 10% significance level (90% C.I.); ** 5% significance level (95% C.I.); *** 1% significance level (99% C.I.). </a:t>
            </a:r>
            <a:r>
              <a:rPr b="0" i="0" lang="it-IT" sz="1400" u="none" cap="none" strike="noStrike">
                <a:solidFill>
                  <a:srgbClr val="C00000"/>
                </a:solidFill>
                <a:latin typeface="Arial"/>
                <a:ea typeface="Arial"/>
                <a:cs typeface="Arial"/>
                <a:sym typeface="Arial"/>
              </a:rPr>
              <a:t>In our example there are two significant coefficients and are in correspondence of ATT2 and ATT6</a:t>
            </a:r>
            <a:r>
              <a:rPr b="0" i="0" lang="it-IT" sz="1400" u="none" cap="none" strike="noStrike">
                <a:solidFill>
                  <a:srgbClr val="000000"/>
                </a:solidFill>
                <a:latin typeface="Arial"/>
                <a:ea typeface="Arial"/>
                <a:cs typeface="Arial"/>
                <a:sym typeface="Arial"/>
              </a:rPr>
              <a:t>; </a:t>
            </a:r>
            <a:endParaRPr/>
          </a:p>
          <a:p>
            <a:pPr indent="-342900" lvl="0" marL="1584000" marR="0" rtl="0" algn="l">
              <a:lnSpc>
                <a:spcPct val="100000"/>
              </a:lnSpc>
              <a:spcBef>
                <a:spcPts val="0"/>
              </a:spcBef>
              <a:spcAft>
                <a:spcPts val="0"/>
              </a:spcAft>
              <a:buClr>
                <a:srgbClr val="000000"/>
              </a:buClr>
              <a:buSzPts val="1400"/>
              <a:buFont typeface="Arial"/>
              <a:buAutoNum type="alphaLcParenR"/>
            </a:pPr>
            <a:r>
              <a:rPr b="0" i="0" lang="it-IT" sz="1400" u="none" cap="none" strike="noStrike">
                <a:solidFill>
                  <a:srgbClr val="000000"/>
                </a:solidFill>
                <a:latin typeface="Arial"/>
                <a:ea typeface="Arial"/>
                <a:cs typeface="Arial"/>
                <a:sym typeface="Arial"/>
              </a:rPr>
              <a:t>At the increase of one category (in that case) of the level of importance recognised to the learning supplied by employing simulation devices, what is the preference for the attribute being considered? The sign provides information on the versus of the preference, the coefficient about the intensity of such preference. In our example, the more the learning supplied by simulation devices is deemed useful, the more the technical skill n. 2 (ATT2) is preferred; and the more the learning supplied by simulation devices is deemed useful, the less the e-learning solution is not considered suitable;</a:t>
            </a:r>
            <a:endParaRPr/>
          </a:p>
          <a:p>
            <a:pPr indent="-342900" lvl="0" marL="1584000" marR="0" rtl="0" algn="l">
              <a:lnSpc>
                <a:spcPct val="100000"/>
              </a:lnSpc>
              <a:spcBef>
                <a:spcPts val="0"/>
              </a:spcBef>
              <a:spcAft>
                <a:spcPts val="0"/>
              </a:spcAft>
              <a:buClr>
                <a:srgbClr val="000000"/>
              </a:buClr>
              <a:buSzPts val="1400"/>
              <a:buFont typeface="Arial"/>
              <a:buAutoNum type="alphaLcParenR"/>
            </a:pPr>
            <a:r>
              <a:rPr b="1" i="0" lang="it-IT" sz="1400" u="none" cap="none" strike="noStrike">
                <a:solidFill>
                  <a:srgbClr val="000000"/>
                </a:solidFill>
                <a:latin typeface="Arial"/>
                <a:ea typeface="Arial"/>
                <a:cs typeface="Arial"/>
                <a:sym typeface="Arial"/>
              </a:rPr>
              <a:t>Elaborate your (potential) IMPLICATION(s) </a:t>
            </a:r>
            <a:r>
              <a:rPr b="0" i="0" lang="it-IT" sz="1400" u="none" cap="none" strike="noStrike">
                <a:solidFill>
                  <a:srgbClr val="000000"/>
                </a:solidFill>
                <a:latin typeface="Arial"/>
                <a:ea typeface="Arial"/>
                <a:cs typeface="Arial"/>
                <a:sym typeface="Arial"/>
              </a:rPr>
              <a:t>🡪 </a:t>
            </a:r>
            <a:r>
              <a:rPr b="1" i="0" lang="it-IT" sz="1400" u="none" cap="none" strike="noStrike">
                <a:solidFill>
                  <a:srgbClr val="002060"/>
                </a:solidFill>
                <a:latin typeface="Arial"/>
                <a:ea typeface="Arial"/>
                <a:cs typeface="Arial"/>
                <a:sym typeface="Arial"/>
              </a:rPr>
              <a:t>i) </a:t>
            </a:r>
            <a:r>
              <a:rPr b="0" i="0" lang="it-IT" sz="1400" u="none" cap="none" strike="noStrike">
                <a:solidFill>
                  <a:srgbClr val="002060"/>
                </a:solidFill>
                <a:latin typeface="Arial"/>
                <a:ea typeface="Arial"/>
                <a:cs typeface="Arial"/>
                <a:sym typeface="Arial"/>
              </a:rPr>
              <a:t>Simulation tools are perceived suitable to learn the technical skill n. 2 or the context in which the learning is supplied with simulation tools is perceived suitable to supply the technical skill n. 2;</a:t>
            </a:r>
            <a:r>
              <a:rPr b="0" i="0" lang="it-IT" sz="1400" u="none" cap="none" strike="noStrike">
                <a:solidFill>
                  <a:srgbClr val="000000"/>
                </a:solidFill>
                <a:latin typeface="Arial"/>
                <a:ea typeface="Arial"/>
                <a:cs typeface="Arial"/>
                <a:sym typeface="Arial"/>
              </a:rPr>
              <a:t> </a:t>
            </a:r>
            <a:r>
              <a:rPr b="1" i="0" lang="it-IT" sz="1400" u="none" cap="none" strike="noStrike">
                <a:solidFill>
                  <a:srgbClr val="FF0000"/>
                </a:solidFill>
                <a:latin typeface="Arial"/>
                <a:ea typeface="Arial"/>
                <a:cs typeface="Arial"/>
                <a:sym typeface="Arial"/>
              </a:rPr>
              <a:t>ii)</a:t>
            </a:r>
            <a:r>
              <a:rPr b="0" i="0" lang="it-IT" sz="1400" u="none" cap="none" strike="noStrike">
                <a:solidFill>
                  <a:srgbClr val="FF0000"/>
                </a:solidFill>
                <a:latin typeface="Arial"/>
                <a:ea typeface="Arial"/>
                <a:cs typeface="Arial"/>
                <a:sym typeface="Arial"/>
              </a:rPr>
              <a:t> The learning with simulation tools is perceived to be undertaken in presence; this being perhaps dependent on several reasons, such as the state of the art of the virtual tools is not considered adequate and needs to be further developed; the respondents have no proper background to manage virtual simulation tools.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pic>
        <p:nvPicPr>
          <p:cNvPr id="312" name="Google Shape;312;p21"/>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313" name="Google Shape;313;p21"/>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314" name="Google Shape;314;p21"/>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10</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315" name="Google Shape;315;p21"/>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316" name="Google Shape;316;p21"/>
          <p:cNvSpPr/>
          <p:nvPr/>
        </p:nvSpPr>
        <p:spPr>
          <a:xfrm>
            <a:off x="1062682" y="705546"/>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Student’s Results</a:t>
            </a:r>
            <a:endParaRPr b="0" i="0" sz="3200" u="none" cap="none" strike="noStrike">
              <a:solidFill>
                <a:schemeClr val="dk1"/>
              </a:solidFill>
              <a:latin typeface="Arial"/>
              <a:ea typeface="Arial"/>
              <a:cs typeface="Arial"/>
              <a:sym typeface="Arial"/>
            </a:endParaRPr>
          </a:p>
        </p:txBody>
      </p:sp>
      <p:graphicFrame>
        <p:nvGraphicFramePr>
          <p:cNvPr id="317" name="Google Shape;317;p21"/>
          <p:cNvGraphicFramePr/>
          <p:nvPr/>
        </p:nvGraphicFramePr>
        <p:xfrm>
          <a:off x="9671626" y="152690"/>
          <a:ext cx="3000000" cy="3000000"/>
        </p:xfrm>
        <a:graphic>
          <a:graphicData uri="http://schemas.openxmlformats.org/drawingml/2006/table">
            <a:tbl>
              <a:tblPr>
                <a:noFill/>
                <a:tableStyleId>{D3A32720-738C-46D6-B47F-BCB172CEEA28}</a:tableStyleId>
              </a:tblPr>
              <a:tblGrid>
                <a:gridCol w="673600"/>
                <a:gridCol w="1611250"/>
              </a:tblGrid>
              <a:tr h="342450">
                <a:tc>
                  <a:txBody>
                    <a:bodyPr/>
                    <a:lstStyle/>
                    <a:p>
                      <a:pPr indent="0" lvl="0" marL="0" marR="0" rtl="0" algn="ctr">
                        <a:lnSpc>
                          <a:spcPct val="100000"/>
                        </a:lnSpc>
                        <a:spcBef>
                          <a:spcPts val="0"/>
                        </a:spcBef>
                        <a:spcAft>
                          <a:spcPts val="0"/>
                        </a:spcAft>
                        <a:buNone/>
                      </a:pPr>
                      <a:r>
                        <a:rPr lang="it-IT" sz="1200" u="none" cap="none" strike="noStrike"/>
                        <a:t>ATT 1</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77700">
                <a:tc>
                  <a:txBody>
                    <a:bodyPr/>
                    <a:lstStyle/>
                    <a:p>
                      <a:pPr indent="0" lvl="0" marL="0" marR="0" rtl="0" algn="ctr">
                        <a:lnSpc>
                          <a:spcPct val="100000"/>
                        </a:lnSpc>
                        <a:spcBef>
                          <a:spcPts val="0"/>
                        </a:spcBef>
                        <a:spcAft>
                          <a:spcPts val="0"/>
                        </a:spcAft>
                        <a:buNone/>
                      </a:pPr>
                      <a:r>
                        <a:rPr lang="it-IT" sz="1200" u="none" cap="none" strike="noStrike"/>
                        <a:t>ATT 2</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3</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3</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4</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5</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6</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Hybrid course</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7</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Feedback</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8</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Duration </a:t>
                      </a:r>
                      <a:endParaRPr b="1" i="0" sz="1200" u="none" cap="none" strike="noStrike">
                        <a:solidFill>
                          <a:srgbClr val="000000"/>
                        </a:solidFill>
                        <a:latin typeface="Calibri"/>
                        <a:ea typeface="Calibri"/>
                        <a:cs typeface="Calibri"/>
                        <a:sym typeface="Calibri"/>
                      </a:endParaRPr>
                    </a:p>
                  </a:txBody>
                  <a:tcPr marT="4875" marB="0" marR="4875" marL="4875" anchor="ctr"/>
                </a:tc>
              </a:tr>
            </a:tbl>
          </a:graphicData>
        </a:graphic>
      </p:graphicFrame>
      <p:pic>
        <p:nvPicPr>
          <p:cNvPr id="318" name="Google Shape;318;p21"/>
          <p:cNvPicPr preferRelativeResize="0"/>
          <p:nvPr/>
        </p:nvPicPr>
        <p:blipFill rotWithShape="1">
          <a:blip r:embed="rId5">
            <a:alphaModFix/>
          </a:blip>
          <a:srcRect b="33024" l="41986" r="14039" t="36969"/>
          <a:stretch/>
        </p:blipFill>
        <p:spPr>
          <a:xfrm>
            <a:off x="1407361" y="1607342"/>
            <a:ext cx="7453744" cy="339084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pic>
        <p:nvPicPr>
          <p:cNvPr id="324" name="Google Shape;324;p22"/>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325" name="Google Shape;325;p22"/>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326" name="Google Shape;326;p22"/>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11</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327" name="Google Shape;327;p22"/>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328" name="Google Shape;328;p22"/>
          <p:cNvSpPr/>
          <p:nvPr/>
        </p:nvSpPr>
        <p:spPr>
          <a:xfrm>
            <a:off x="1062682" y="696772"/>
            <a:ext cx="8143103" cy="58473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it-IT" sz="3200" u="none" cap="none" strike="noStrike">
                <a:solidFill>
                  <a:srgbClr val="5C5B5B"/>
                </a:solidFill>
                <a:latin typeface="Arial"/>
                <a:ea typeface="Arial"/>
                <a:cs typeface="Arial"/>
                <a:sym typeface="Arial"/>
              </a:rPr>
              <a:t>Student’s Results</a:t>
            </a:r>
            <a:endParaRPr b="0" i="0" sz="3200" u="none" cap="none" strike="noStrike">
              <a:solidFill>
                <a:schemeClr val="dk1"/>
              </a:solidFill>
              <a:latin typeface="Arial"/>
              <a:ea typeface="Arial"/>
              <a:cs typeface="Arial"/>
              <a:sym typeface="Arial"/>
            </a:endParaRPr>
          </a:p>
        </p:txBody>
      </p:sp>
      <p:graphicFrame>
        <p:nvGraphicFramePr>
          <p:cNvPr id="329" name="Google Shape;329;p22"/>
          <p:cNvGraphicFramePr/>
          <p:nvPr/>
        </p:nvGraphicFramePr>
        <p:xfrm>
          <a:off x="9671626" y="152690"/>
          <a:ext cx="3000000" cy="3000000"/>
        </p:xfrm>
        <a:graphic>
          <a:graphicData uri="http://schemas.openxmlformats.org/drawingml/2006/table">
            <a:tbl>
              <a:tblPr>
                <a:noFill/>
                <a:tableStyleId>{D3A32720-738C-46D6-B47F-BCB172CEEA28}</a:tableStyleId>
              </a:tblPr>
              <a:tblGrid>
                <a:gridCol w="673600"/>
                <a:gridCol w="1611250"/>
              </a:tblGrid>
              <a:tr h="342450">
                <a:tc>
                  <a:txBody>
                    <a:bodyPr/>
                    <a:lstStyle/>
                    <a:p>
                      <a:pPr indent="0" lvl="0" marL="0" marR="0" rtl="0" algn="ctr">
                        <a:lnSpc>
                          <a:spcPct val="100000"/>
                        </a:lnSpc>
                        <a:spcBef>
                          <a:spcPts val="0"/>
                        </a:spcBef>
                        <a:spcAft>
                          <a:spcPts val="0"/>
                        </a:spcAft>
                        <a:buNone/>
                      </a:pPr>
                      <a:r>
                        <a:rPr lang="it-IT" sz="1200" u="none" cap="none" strike="noStrike"/>
                        <a:t>ATT 1</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77700">
                <a:tc>
                  <a:txBody>
                    <a:bodyPr/>
                    <a:lstStyle/>
                    <a:p>
                      <a:pPr indent="0" lvl="0" marL="0" marR="0" rtl="0" algn="ctr">
                        <a:lnSpc>
                          <a:spcPct val="100000"/>
                        </a:lnSpc>
                        <a:spcBef>
                          <a:spcPts val="0"/>
                        </a:spcBef>
                        <a:spcAft>
                          <a:spcPts val="0"/>
                        </a:spcAft>
                        <a:buNone/>
                      </a:pPr>
                      <a:r>
                        <a:rPr lang="it-IT" sz="1200" u="none" cap="none" strike="noStrike"/>
                        <a:t>ATT 2</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3</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3</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4</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5</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6</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Hybrid course</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7</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Feedback</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8</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Duration </a:t>
                      </a:r>
                      <a:endParaRPr b="1" i="0" sz="1200" u="none" cap="none" strike="noStrike">
                        <a:solidFill>
                          <a:srgbClr val="000000"/>
                        </a:solidFill>
                        <a:latin typeface="Calibri"/>
                        <a:ea typeface="Calibri"/>
                        <a:cs typeface="Calibri"/>
                        <a:sym typeface="Calibri"/>
                      </a:endParaRPr>
                    </a:p>
                  </a:txBody>
                  <a:tcPr marT="4875" marB="0" marR="4875" marL="4875" anchor="ctr"/>
                </a:tc>
              </a:tr>
            </a:tbl>
          </a:graphicData>
        </a:graphic>
      </p:graphicFrame>
      <p:pic>
        <p:nvPicPr>
          <p:cNvPr id="330" name="Google Shape;330;p22"/>
          <p:cNvPicPr preferRelativeResize="0"/>
          <p:nvPr/>
        </p:nvPicPr>
        <p:blipFill rotWithShape="1">
          <a:blip r:embed="rId5">
            <a:alphaModFix/>
          </a:blip>
          <a:srcRect b="44206" l="42053" r="15993" t="39488"/>
          <a:stretch/>
        </p:blipFill>
        <p:spPr>
          <a:xfrm>
            <a:off x="1062682" y="2458964"/>
            <a:ext cx="7487825" cy="1940072"/>
          </a:xfrm>
          <a:prstGeom prst="rect">
            <a:avLst/>
          </a:prstGeom>
          <a:noFill/>
          <a:ln>
            <a:noFill/>
          </a:ln>
        </p:spPr>
      </p:pic>
      <p:sp>
        <p:nvSpPr>
          <p:cNvPr id="331" name="Google Shape;331;p22"/>
          <p:cNvSpPr txBox="1"/>
          <p:nvPr/>
        </p:nvSpPr>
        <p:spPr>
          <a:xfrm>
            <a:off x="732366" y="1803389"/>
            <a:ext cx="2819400" cy="338554"/>
          </a:xfrm>
          <a:prstGeom prst="rect">
            <a:avLst/>
          </a:prstGeom>
          <a:noFill/>
          <a:ln>
            <a:noFill/>
          </a:ln>
        </p:spPr>
        <p:txBody>
          <a:bodyPr anchorCtr="0" anchor="t" bIns="45700" lIns="91425" spcFirstLastPara="1" rIns="91425" wrap="square" tIns="45700">
            <a:spAutoFit/>
          </a:bodyPr>
          <a:lstStyle/>
          <a:p>
            <a:pPr indent="0" lvl="1" marL="0" marR="0" rtl="0" algn="l">
              <a:lnSpc>
                <a:spcPct val="100000"/>
              </a:lnSpc>
              <a:spcBef>
                <a:spcPts val="0"/>
              </a:spcBef>
              <a:spcAft>
                <a:spcPts val="0"/>
              </a:spcAft>
              <a:buNone/>
            </a:pPr>
            <a:r>
              <a:rPr b="1" i="0" lang="it-IT" sz="1600" u="none" cap="none" strike="noStrike">
                <a:solidFill>
                  <a:srgbClr val="7030A0"/>
                </a:solidFill>
                <a:latin typeface="Arial"/>
                <a:ea typeface="Arial"/>
                <a:cs typeface="Arial"/>
                <a:sym typeface="Arial"/>
              </a:rPr>
              <a:t>Q1F</a:t>
            </a:r>
            <a:r>
              <a:rPr b="0" i="0" lang="it-IT" sz="1600" u="none" cap="none" strike="noStrike">
                <a:solidFill>
                  <a:srgbClr val="7030A0"/>
                </a:solidFill>
                <a:latin typeface="Arial"/>
                <a:ea typeface="Arial"/>
                <a:cs typeface="Arial"/>
                <a:sym typeface="Arial"/>
              </a:rPr>
              <a:t> 	Training received</a:t>
            </a:r>
            <a:endParaRPr b="0" i="0" sz="1600" u="none" cap="none" strike="noStrike">
              <a:solidFill>
                <a:srgbClr val="7030A0"/>
              </a:solidFill>
              <a:latin typeface="Arial"/>
              <a:ea typeface="Arial"/>
              <a:cs typeface="Arial"/>
              <a:sym typeface="Arial"/>
            </a:endParaRPr>
          </a:p>
        </p:txBody>
      </p:sp>
      <p:sp>
        <p:nvSpPr>
          <p:cNvPr id="332" name="Google Shape;332;p22"/>
          <p:cNvSpPr txBox="1"/>
          <p:nvPr/>
        </p:nvSpPr>
        <p:spPr>
          <a:xfrm>
            <a:off x="865909" y="4468091"/>
            <a:ext cx="7744691" cy="138499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Training received: 	Less Tech Skills 1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Less Tech Skills 2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Less N-Tech Skills 2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More e-learning courses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More feedback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More hours for courses required</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2"/>
                                        </p:tgtEl>
                                        <p:attrNameLst>
                                          <p:attrName>style.visibility</p:attrName>
                                        </p:attrNameLst>
                                      </p:cBhvr>
                                      <p:to>
                                        <p:strVal val="visible"/>
                                      </p:to>
                                    </p:set>
                                    <p:animEffect filter="fade" transition="in">
                                      <p:cBhvr>
                                        <p:cTn dur="500"/>
                                        <p:tgtEl>
                                          <p:spTgt spid="33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pic>
        <p:nvPicPr>
          <p:cNvPr id="338" name="Google Shape;338;p23"/>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339" name="Google Shape;339;p23"/>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340" name="Google Shape;340;p23"/>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12</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341" name="Google Shape;341;p23"/>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342" name="Google Shape;342;p23"/>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Student’s Results</a:t>
            </a:r>
            <a:endParaRPr b="0" i="0" sz="3200" u="none" cap="none" strike="noStrike">
              <a:solidFill>
                <a:schemeClr val="dk1"/>
              </a:solidFill>
              <a:latin typeface="Arial"/>
              <a:ea typeface="Arial"/>
              <a:cs typeface="Arial"/>
              <a:sym typeface="Arial"/>
            </a:endParaRPr>
          </a:p>
        </p:txBody>
      </p:sp>
      <p:graphicFrame>
        <p:nvGraphicFramePr>
          <p:cNvPr id="343" name="Google Shape;343;p23"/>
          <p:cNvGraphicFramePr/>
          <p:nvPr/>
        </p:nvGraphicFramePr>
        <p:xfrm>
          <a:off x="9671626" y="152690"/>
          <a:ext cx="3000000" cy="3000000"/>
        </p:xfrm>
        <a:graphic>
          <a:graphicData uri="http://schemas.openxmlformats.org/drawingml/2006/table">
            <a:tbl>
              <a:tblPr>
                <a:noFill/>
                <a:tableStyleId>{D3A32720-738C-46D6-B47F-BCB172CEEA28}</a:tableStyleId>
              </a:tblPr>
              <a:tblGrid>
                <a:gridCol w="673600"/>
                <a:gridCol w="1611250"/>
              </a:tblGrid>
              <a:tr h="342450">
                <a:tc>
                  <a:txBody>
                    <a:bodyPr/>
                    <a:lstStyle/>
                    <a:p>
                      <a:pPr indent="0" lvl="0" marL="0" marR="0" rtl="0" algn="ctr">
                        <a:lnSpc>
                          <a:spcPct val="100000"/>
                        </a:lnSpc>
                        <a:spcBef>
                          <a:spcPts val="0"/>
                        </a:spcBef>
                        <a:spcAft>
                          <a:spcPts val="0"/>
                        </a:spcAft>
                        <a:buNone/>
                      </a:pPr>
                      <a:r>
                        <a:rPr lang="it-IT" sz="1200" u="none" cap="none" strike="noStrike"/>
                        <a:t>ATT 1</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77700">
                <a:tc>
                  <a:txBody>
                    <a:bodyPr/>
                    <a:lstStyle/>
                    <a:p>
                      <a:pPr indent="0" lvl="0" marL="0" marR="0" rtl="0" algn="ctr">
                        <a:lnSpc>
                          <a:spcPct val="100000"/>
                        </a:lnSpc>
                        <a:spcBef>
                          <a:spcPts val="0"/>
                        </a:spcBef>
                        <a:spcAft>
                          <a:spcPts val="0"/>
                        </a:spcAft>
                        <a:buNone/>
                      </a:pPr>
                      <a:r>
                        <a:rPr lang="it-IT" sz="1200" u="none" cap="none" strike="noStrike"/>
                        <a:t>ATT 2</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3</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3</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4</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5</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6</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Hybrid course</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7</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Feedback</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8</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Duration </a:t>
                      </a:r>
                      <a:endParaRPr b="1" i="0" sz="1200" u="none" cap="none" strike="noStrike">
                        <a:solidFill>
                          <a:srgbClr val="000000"/>
                        </a:solidFill>
                        <a:latin typeface="Calibri"/>
                        <a:ea typeface="Calibri"/>
                        <a:cs typeface="Calibri"/>
                        <a:sym typeface="Calibri"/>
                      </a:endParaRPr>
                    </a:p>
                  </a:txBody>
                  <a:tcPr marT="4875" marB="0" marR="4875" marL="4875" anchor="ctr"/>
                </a:tc>
              </a:tr>
            </a:tbl>
          </a:graphicData>
        </a:graphic>
      </p:graphicFrame>
      <p:pic>
        <p:nvPicPr>
          <p:cNvPr id="344" name="Google Shape;344;p23"/>
          <p:cNvPicPr preferRelativeResize="0"/>
          <p:nvPr/>
        </p:nvPicPr>
        <p:blipFill rotWithShape="1">
          <a:blip r:embed="rId5">
            <a:alphaModFix/>
          </a:blip>
          <a:srcRect b="38900" l="41987" r="16261" t="44943"/>
          <a:stretch/>
        </p:blipFill>
        <p:spPr>
          <a:xfrm>
            <a:off x="1062682" y="2479746"/>
            <a:ext cx="7359081" cy="1898508"/>
          </a:xfrm>
          <a:prstGeom prst="rect">
            <a:avLst/>
          </a:prstGeom>
          <a:noFill/>
          <a:ln>
            <a:noFill/>
          </a:ln>
        </p:spPr>
      </p:pic>
      <p:sp>
        <p:nvSpPr>
          <p:cNvPr id="345" name="Google Shape;345;p23"/>
          <p:cNvSpPr txBox="1"/>
          <p:nvPr/>
        </p:nvSpPr>
        <p:spPr>
          <a:xfrm>
            <a:off x="732365" y="1803389"/>
            <a:ext cx="3638743" cy="338554"/>
          </a:xfrm>
          <a:prstGeom prst="rect">
            <a:avLst/>
          </a:prstGeom>
          <a:noFill/>
          <a:ln>
            <a:noFill/>
          </a:ln>
        </p:spPr>
        <p:txBody>
          <a:bodyPr anchorCtr="0" anchor="t" bIns="45700" lIns="91425" spcFirstLastPara="1" rIns="91425" wrap="square" tIns="45700">
            <a:spAutoFit/>
          </a:bodyPr>
          <a:lstStyle/>
          <a:p>
            <a:pPr indent="0" lvl="1" marL="0" marR="0" rtl="0" algn="l">
              <a:lnSpc>
                <a:spcPct val="100000"/>
              </a:lnSpc>
              <a:spcBef>
                <a:spcPts val="0"/>
              </a:spcBef>
              <a:spcAft>
                <a:spcPts val="0"/>
              </a:spcAft>
              <a:buNone/>
            </a:pPr>
            <a:r>
              <a:rPr b="1" i="0" lang="it-IT" sz="1600" u="none" cap="none" strike="noStrike">
                <a:solidFill>
                  <a:srgbClr val="7030A0"/>
                </a:solidFill>
                <a:latin typeface="Arial"/>
                <a:ea typeface="Arial"/>
                <a:cs typeface="Arial"/>
                <a:sym typeface="Arial"/>
              </a:rPr>
              <a:t>Q1U</a:t>
            </a:r>
            <a:r>
              <a:rPr b="0" i="0" lang="it-IT" sz="1600" u="none" cap="none" strike="noStrike">
                <a:solidFill>
                  <a:srgbClr val="7030A0"/>
                </a:solidFill>
                <a:latin typeface="Arial"/>
                <a:ea typeface="Arial"/>
                <a:cs typeface="Arial"/>
                <a:sym typeface="Arial"/>
              </a:rPr>
              <a:t> 	University Educational Offer</a:t>
            </a:r>
            <a:endParaRPr b="0" i="0" sz="1600" u="none" cap="none" strike="noStrike">
              <a:solidFill>
                <a:srgbClr val="7030A0"/>
              </a:solidFill>
              <a:latin typeface="Arial"/>
              <a:ea typeface="Arial"/>
              <a:cs typeface="Arial"/>
              <a:sym typeface="Arial"/>
            </a:endParaRPr>
          </a:p>
        </p:txBody>
      </p:sp>
      <p:sp>
        <p:nvSpPr>
          <p:cNvPr id="346" name="Google Shape;346;p23"/>
          <p:cNvSpPr txBox="1"/>
          <p:nvPr/>
        </p:nvSpPr>
        <p:spPr>
          <a:xfrm>
            <a:off x="865909" y="4468091"/>
            <a:ext cx="7744691" cy="116955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 UES received: 	More Tech Skills 2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More N-Tech Skills 1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More N-Tech Skills 2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Less e-learning courses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Less hours for courses required</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6"/>
                                        </p:tgtEl>
                                        <p:attrNameLst>
                                          <p:attrName>style.visibility</p:attrName>
                                        </p:attrNameLst>
                                      </p:cBhvr>
                                      <p:to>
                                        <p:strVal val="visible"/>
                                      </p:to>
                                    </p:set>
                                    <p:animEffect filter="fade" transition="in">
                                      <p:cBhvr>
                                        <p:cTn dur="500"/>
                                        <p:tgtEl>
                                          <p:spTgt spid="3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pic>
        <p:nvPicPr>
          <p:cNvPr id="352" name="Google Shape;352;p24"/>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353" name="Google Shape;353;p24"/>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354" name="Google Shape;354;p24"/>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13</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355" name="Google Shape;355;p24"/>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356" name="Google Shape;356;p24"/>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Student’s Results</a:t>
            </a:r>
            <a:endParaRPr b="0" i="0" sz="3200" u="none" cap="none" strike="noStrike">
              <a:solidFill>
                <a:schemeClr val="dk1"/>
              </a:solidFill>
              <a:latin typeface="Arial"/>
              <a:ea typeface="Arial"/>
              <a:cs typeface="Arial"/>
              <a:sym typeface="Arial"/>
            </a:endParaRPr>
          </a:p>
        </p:txBody>
      </p:sp>
      <p:graphicFrame>
        <p:nvGraphicFramePr>
          <p:cNvPr id="357" name="Google Shape;357;p24"/>
          <p:cNvGraphicFramePr/>
          <p:nvPr/>
        </p:nvGraphicFramePr>
        <p:xfrm>
          <a:off x="9671626" y="152690"/>
          <a:ext cx="3000000" cy="3000000"/>
        </p:xfrm>
        <a:graphic>
          <a:graphicData uri="http://schemas.openxmlformats.org/drawingml/2006/table">
            <a:tbl>
              <a:tblPr>
                <a:noFill/>
                <a:tableStyleId>{D3A32720-738C-46D6-B47F-BCB172CEEA28}</a:tableStyleId>
              </a:tblPr>
              <a:tblGrid>
                <a:gridCol w="673600"/>
                <a:gridCol w="1611250"/>
              </a:tblGrid>
              <a:tr h="342450">
                <a:tc>
                  <a:txBody>
                    <a:bodyPr/>
                    <a:lstStyle/>
                    <a:p>
                      <a:pPr indent="0" lvl="0" marL="0" marR="0" rtl="0" algn="ctr">
                        <a:lnSpc>
                          <a:spcPct val="100000"/>
                        </a:lnSpc>
                        <a:spcBef>
                          <a:spcPts val="0"/>
                        </a:spcBef>
                        <a:spcAft>
                          <a:spcPts val="0"/>
                        </a:spcAft>
                        <a:buNone/>
                      </a:pPr>
                      <a:r>
                        <a:rPr lang="it-IT" sz="1200" u="none" cap="none" strike="noStrike"/>
                        <a:t>ATT 1</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77700">
                <a:tc>
                  <a:txBody>
                    <a:bodyPr/>
                    <a:lstStyle/>
                    <a:p>
                      <a:pPr indent="0" lvl="0" marL="0" marR="0" rtl="0" algn="ctr">
                        <a:lnSpc>
                          <a:spcPct val="100000"/>
                        </a:lnSpc>
                        <a:spcBef>
                          <a:spcPts val="0"/>
                        </a:spcBef>
                        <a:spcAft>
                          <a:spcPts val="0"/>
                        </a:spcAft>
                        <a:buNone/>
                      </a:pPr>
                      <a:r>
                        <a:rPr lang="it-IT" sz="1200" u="none" cap="none" strike="noStrike"/>
                        <a:t>ATT 2</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3</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3</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4</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5</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6</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Hybrid course</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7</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Feedback</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8</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Duration </a:t>
                      </a:r>
                      <a:endParaRPr b="1" i="0" sz="1200" u="none" cap="none" strike="noStrike">
                        <a:solidFill>
                          <a:srgbClr val="000000"/>
                        </a:solidFill>
                        <a:latin typeface="Calibri"/>
                        <a:ea typeface="Calibri"/>
                        <a:cs typeface="Calibri"/>
                        <a:sym typeface="Calibri"/>
                      </a:endParaRPr>
                    </a:p>
                  </a:txBody>
                  <a:tcPr marT="4875" marB="0" marR="4875" marL="4875" anchor="ctr"/>
                </a:tc>
              </a:tr>
            </a:tbl>
          </a:graphicData>
        </a:graphic>
      </p:graphicFrame>
      <p:pic>
        <p:nvPicPr>
          <p:cNvPr id="358" name="Google Shape;358;p24"/>
          <p:cNvPicPr preferRelativeResize="0"/>
          <p:nvPr/>
        </p:nvPicPr>
        <p:blipFill rotWithShape="1">
          <a:blip r:embed="rId5">
            <a:alphaModFix/>
          </a:blip>
          <a:srcRect b="44896" l="41785" r="16599" t="39946"/>
          <a:stretch/>
        </p:blipFill>
        <p:spPr>
          <a:xfrm>
            <a:off x="1062682" y="2526614"/>
            <a:ext cx="7432545" cy="1804771"/>
          </a:xfrm>
          <a:prstGeom prst="rect">
            <a:avLst/>
          </a:prstGeom>
          <a:noFill/>
          <a:ln>
            <a:noFill/>
          </a:ln>
        </p:spPr>
      </p:pic>
      <p:sp>
        <p:nvSpPr>
          <p:cNvPr id="359" name="Google Shape;359;p24"/>
          <p:cNvSpPr txBox="1"/>
          <p:nvPr/>
        </p:nvSpPr>
        <p:spPr>
          <a:xfrm>
            <a:off x="732365" y="1803389"/>
            <a:ext cx="5137094" cy="338554"/>
          </a:xfrm>
          <a:prstGeom prst="rect">
            <a:avLst/>
          </a:prstGeom>
          <a:noFill/>
          <a:ln>
            <a:noFill/>
          </a:ln>
        </p:spPr>
        <p:txBody>
          <a:bodyPr anchorCtr="0" anchor="t" bIns="45700" lIns="91425" spcFirstLastPara="1" rIns="91425" wrap="square" tIns="45700">
            <a:spAutoFit/>
          </a:bodyPr>
          <a:lstStyle/>
          <a:p>
            <a:pPr indent="0" lvl="1" marL="0" marR="0" rtl="0" algn="l">
              <a:lnSpc>
                <a:spcPct val="100000"/>
              </a:lnSpc>
              <a:spcBef>
                <a:spcPts val="0"/>
              </a:spcBef>
              <a:spcAft>
                <a:spcPts val="0"/>
              </a:spcAft>
              <a:buNone/>
            </a:pPr>
            <a:r>
              <a:rPr b="1" i="0" lang="it-IT" sz="1600" u="none" cap="none" strike="noStrike">
                <a:solidFill>
                  <a:srgbClr val="7030A0"/>
                </a:solidFill>
                <a:latin typeface="Arial"/>
                <a:ea typeface="Arial"/>
                <a:cs typeface="Arial"/>
                <a:sym typeface="Arial"/>
              </a:rPr>
              <a:t>Q3</a:t>
            </a:r>
            <a:r>
              <a:rPr b="0" i="0" lang="it-IT" sz="1600" u="none" cap="none" strike="noStrike">
                <a:solidFill>
                  <a:srgbClr val="7030A0"/>
                </a:solidFill>
                <a:latin typeface="Arial"/>
                <a:ea typeface="Arial"/>
                <a:cs typeface="Arial"/>
                <a:sym typeface="Arial"/>
              </a:rPr>
              <a:t> 	 Confidence in Emergency Team (Non-tech) </a:t>
            </a:r>
            <a:endParaRPr/>
          </a:p>
        </p:txBody>
      </p:sp>
      <p:sp>
        <p:nvSpPr>
          <p:cNvPr id="360" name="Google Shape;360;p24"/>
          <p:cNvSpPr txBox="1"/>
          <p:nvPr/>
        </p:nvSpPr>
        <p:spPr>
          <a:xfrm>
            <a:off x="865909" y="4468091"/>
            <a:ext cx="7744691" cy="95410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 Confidence in Emergency Team (Non-tech) received: 	Less Tech Skills 2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Less N-Tech Skills 2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More e-learning courses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0"/>
                                        </p:tgtEl>
                                        <p:attrNameLst>
                                          <p:attrName>style.visibility</p:attrName>
                                        </p:attrNameLst>
                                      </p:cBhvr>
                                      <p:to>
                                        <p:strVal val="visible"/>
                                      </p:to>
                                    </p:set>
                                    <p:animEffect filter="fade" transition="in">
                                      <p:cBhvr>
                                        <p:cTn dur="500"/>
                                        <p:tgtEl>
                                          <p:spTgt spid="36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pic>
        <p:nvPicPr>
          <p:cNvPr id="366" name="Google Shape;366;p25"/>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367" name="Google Shape;367;p25"/>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368" name="Google Shape;368;p25"/>
          <p:cNvSpPr/>
          <p:nvPr/>
        </p:nvSpPr>
        <p:spPr>
          <a:xfrm>
            <a:off x="7913594" y="6177087"/>
            <a:ext cx="3922890"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14</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369" name="Google Shape;369;p25"/>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370" name="Google Shape;370;p25"/>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Student’s Results</a:t>
            </a:r>
            <a:endParaRPr b="0" i="0" sz="3200" u="none" cap="none" strike="noStrike">
              <a:solidFill>
                <a:schemeClr val="dk1"/>
              </a:solidFill>
              <a:latin typeface="Arial"/>
              <a:ea typeface="Arial"/>
              <a:cs typeface="Arial"/>
              <a:sym typeface="Arial"/>
            </a:endParaRPr>
          </a:p>
        </p:txBody>
      </p:sp>
      <p:graphicFrame>
        <p:nvGraphicFramePr>
          <p:cNvPr id="371" name="Google Shape;371;p25"/>
          <p:cNvGraphicFramePr/>
          <p:nvPr/>
        </p:nvGraphicFramePr>
        <p:xfrm>
          <a:off x="9671626" y="152690"/>
          <a:ext cx="3000000" cy="3000000"/>
        </p:xfrm>
        <a:graphic>
          <a:graphicData uri="http://schemas.openxmlformats.org/drawingml/2006/table">
            <a:tbl>
              <a:tblPr>
                <a:noFill/>
                <a:tableStyleId>{D3A32720-738C-46D6-B47F-BCB172CEEA28}</a:tableStyleId>
              </a:tblPr>
              <a:tblGrid>
                <a:gridCol w="673600"/>
                <a:gridCol w="1611250"/>
              </a:tblGrid>
              <a:tr h="342450">
                <a:tc>
                  <a:txBody>
                    <a:bodyPr/>
                    <a:lstStyle/>
                    <a:p>
                      <a:pPr indent="0" lvl="0" marL="0" marR="0" rtl="0" algn="ctr">
                        <a:lnSpc>
                          <a:spcPct val="100000"/>
                        </a:lnSpc>
                        <a:spcBef>
                          <a:spcPts val="0"/>
                        </a:spcBef>
                        <a:spcAft>
                          <a:spcPts val="0"/>
                        </a:spcAft>
                        <a:buNone/>
                      </a:pPr>
                      <a:r>
                        <a:rPr lang="it-IT" sz="1200" u="none" cap="none" strike="noStrike"/>
                        <a:t>ATT 1</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77700">
                <a:tc>
                  <a:txBody>
                    <a:bodyPr/>
                    <a:lstStyle/>
                    <a:p>
                      <a:pPr indent="0" lvl="0" marL="0" marR="0" rtl="0" algn="ctr">
                        <a:lnSpc>
                          <a:spcPct val="100000"/>
                        </a:lnSpc>
                        <a:spcBef>
                          <a:spcPts val="0"/>
                        </a:spcBef>
                        <a:spcAft>
                          <a:spcPts val="0"/>
                        </a:spcAft>
                        <a:buNone/>
                      </a:pPr>
                      <a:r>
                        <a:rPr lang="it-IT" sz="1200" u="none" cap="none" strike="noStrike"/>
                        <a:t>ATT 2</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3</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3</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4</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5</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6</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Hybrid course</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7</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Feedback</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8</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Duration </a:t>
                      </a:r>
                      <a:endParaRPr b="1" i="0" sz="1200" u="none" cap="none" strike="noStrike">
                        <a:solidFill>
                          <a:srgbClr val="000000"/>
                        </a:solidFill>
                        <a:latin typeface="Calibri"/>
                        <a:ea typeface="Calibri"/>
                        <a:cs typeface="Calibri"/>
                        <a:sym typeface="Calibri"/>
                      </a:endParaRPr>
                    </a:p>
                  </a:txBody>
                  <a:tcPr marT="4875" marB="0" marR="4875" marL="4875" anchor="ctr"/>
                </a:tc>
              </a:tr>
            </a:tbl>
          </a:graphicData>
        </a:graphic>
      </p:graphicFrame>
      <p:sp>
        <p:nvSpPr>
          <p:cNvPr id="372" name="Google Shape;372;p25"/>
          <p:cNvSpPr txBox="1"/>
          <p:nvPr/>
        </p:nvSpPr>
        <p:spPr>
          <a:xfrm>
            <a:off x="732365" y="1803389"/>
            <a:ext cx="4837162" cy="338554"/>
          </a:xfrm>
          <a:prstGeom prst="rect">
            <a:avLst/>
          </a:prstGeom>
          <a:noFill/>
          <a:ln>
            <a:noFill/>
          </a:ln>
        </p:spPr>
        <p:txBody>
          <a:bodyPr anchorCtr="0" anchor="t" bIns="45700" lIns="91425" spcFirstLastPara="1" rIns="91425" wrap="square" tIns="45700">
            <a:spAutoFit/>
          </a:bodyPr>
          <a:lstStyle/>
          <a:p>
            <a:pPr indent="0" lvl="1" marL="0" marR="0" rtl="0" algn="l">
              <a:lnSpc>
                <a:spcPct val="100000"/>
              </a:lnSpc>
              <a:spcBef>
                <a:spcPts val="0"/>
              </a:spcBef>
              <a:spcAft>
                <a:spcPts val="0"/>
              </a:spcAft>
              <a:buNone/>
            </a:pPr>
            <a:r>
              <a:rPr b="1" i="0" lang="it-IT" sz="1600" u="none" cap="none" strike="noStrike">
                <a:solidFill>
                  <a:srgbClr val="7030A0"/>
                </a:solidFill>
                <a:latin typeface="Arial"/>
                <a:ea typeface="Arial"/>
                <a:cs typeface="Arial"/>
                <a:sym typeface="Arial"/>
              </a:rPr>
              <a:t>Q4</a:t>
            </a:r>
            <a:r>
              <a:rPr b="0" i="0" lang="it-IT" sz="1600" u="none" cap="none" strike="noStrike">
                <a:solidFill>
                  <a:srgbClr val="7030A0"/>
                </a:solidFill>
                <a:latin typeface="Arial"/>
                <a:ea typeface="Arial"/>
                <a:cs typeface="Arial"/>
                <a:sym typeface="Arial"/>
              </a:rPr>
              <a:t> 	 Management of different Emercencies </a:t>
            </a:r>
            <a:endParaRPr/>
          </a:p>
        </p:txBody>
      </p:sp>
      <p:pic>
        <p:nvPicPr>
          <p:cNvPr id="373" name="Google Shape;373;p25"/>
          <p:cNvPicPr preferRelativeResize="0"/>
          <p:nvPr/>
        </p:nvPicPr>
        <p:blipFill rotWithShape="1">
          <a:blip r:embed="rId5">
            <a:alphaModFix/>
          </a:blip>
          <a:srcRect b="28448" l="42054" r="16128" t="56036"/>
          <a:stretch/>
        </p:blipFill>
        <p:spPr>
          <a:xfrm>
            <a:off x="1063341" y="2581848"/>
            <a:ext cx="7132065" cy="1764005"/>
          </a:xfrm>
          <a:prstGeom prst="rect">
            <a:avLst/>
          </a:prstGeom>
          <a:noFill/>
          <a:ln>
            <a:noFill/>
          </a:ln>
        </p:spPr>
      </p:pic>
      <p:sp>
        <p:nvSpPr>
          <p:cNvPr id="374" name="Google Shape;374;p25"/>
          <p:cNvSpPr txBox="1"/>
          <p:nvPr/>
        </p:nvSpPr>
        <p:spPr>
          <a:xfrm>
            <a:off x="865909" y="4468091"/>
            <a:ext cx="7744691" cy="95410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 Management of different Emercencies received: 	Less Tech Skills 1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Less Tech Skills 2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More e-learning courses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More hours for courses required</a:t>
            </a:r>
            <a:endParaRPr b="0" i="0" sz="1400" u="none" cap="none" strike="noStrike">
              <a:solidFill>
                <a:srgbClr val="000000"/>
              </a:solidFill>
              <a:latin typeface="Arial"/>
              <a:ea typeface="Arial"/>
              <a:cs typeface="Arial"/>
              <a:sym typeface="Arial"/>
            </a:endParaRPr>
          </a:p>
        </p:txBody>
      </p:sp>
      <p:sp>
        <p:nvSpPr>
          <p:cNvPr id="375" name="Google Shape;375;p25"/>
          <p:cNvSpPr/>
          <p:nvPr/>
        </p:nvSpPr>
        <p:spPr>
          <a:xfrm rot="-1360938">
            <a:off x="7052532" y="5305907"/>
            <a:ext cx="2285748" cy="36933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it-IT" sz="1800" u="none" cap="none" strike="noStrike">
                <a:solidFill>
                  <a:srgbClr val="7030A0"/>
                </a:solidFill>
                <a:latin typeface="Arial"/>
                <a:ea typeface="Arial"/>
                <a:cs typeface="Arial"/>
                <a:sym typeface="Arial"/>
              </a:rPr>
              <a:t>About What?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4"/>
                                        </p:tgtEl>
                                        <p:attrNameLst>
                                          <p:attrName>style.visibility</p:attrName>
                                        </p:attrNameLst>
                                      </p:cBhvr>
                                      <p:to>
                                        <p:strVal val="visible"/>
                                      </p:to>
                                    </p:set>
                                    <p:animEffect filter="fade" transition="in">
                                      <p:cBhvr>
                                        <p:cTn dur="500"/>
                                        <p:tgtEl>
                                          <p:spTgt spid="37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5"/>
                                        </p:tgtEl>
                                        <p:attrNameLst>
                                          <p:attrName>style.visibility</p:attrName>
                                        </p:attrNameLst>
                                      </p:cBhvr>
                                      <p:to>
                                        <p:strVal val="visible"/>
                                      </p:to>
                                    </p:set>
                                    <p:animEffect filter="fade" transition="in">
                                      <p:cBhvr>
                                        <p:cTn dur="500"/>
                                        <p:tgtEl>
                                          <p:spTgt spid="37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pic>
        <p:nvPicPr>
          <p:cNvPr id="381" name="Google Shape;381;p26"/>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382" name="Google Shape;382;p26"/>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383" name="Google Shape;383;p26"/>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15</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384" name="Google Shape;384;p26"/>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385" name="Google Shape;385;p26"/>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Student’s Results</a:t>
            </a:r>
            <a:endParaRPr b="0" i="0" sz="3200" u="none" cap="none" strike="noStrike">
              <a:solidFill>
                <a:schemeClr val="dk1"/>
              </a:solidFill>
              <a:latin typeface="Arial"/>
              <a:ea typeface="Arial"/>
              <a:cs typeface="Arial"/>
              <a:sym typeface="Arial"/>
            </a:endParaRPr>
          </a:p>
        </p:txBody>
      </p:sp>
      <p:graphicFrame>
        <p:nvGraphicFramePr>
          <p:cNvPr id="386" name="Google Shape;386;p26"/>
          <p:cNvGraphicFramePr/>
          <p:nvPr/>
        </p:nvGraphicFramePr>
        <p:xfrm>
          <a:off x="9671626" y="152690"/>
          <a:ext cx="3000000" cy="3000000"/>
        </p:xfrm>
        <a:graphic>
          <a:graphicData uri="http://schemas.openxmlformats.org/drawingml/2006/table">
            <a:tbl>
              <a:tblPr>
                <a:noFill/>
                <a:tableStyleId>{D3A32720-738C-46D6-B47F-BCB172CEEA28}</a:tableStyleId>
              </a:tblPr>
              <a:tblGrid>
                <a:gridCol w="673600"/>
                <a:gridCol w="1611250"/>
              </a:tblGrid>
              <a:tr h="342450">
                <a:tc>
                  <a:txBody>
                    <a:bodyPr/>
                    <a:lstStyle/>
                    <a:p>
                      <a:pPr indent="0" lvl="0" marL="0" marR="0" rtl="0" algn="ctr">
                        <a:lnSpc>
                          <a:spcPct val="100000"/>
                        </a:lnSpc>
                        <a:spcBef>
                          <a:spcPts val="0"/>
                        </a:spcBef>
                        <a:spcAft>
                          <a:spcPts val="0"/>
                        </a:spcAft>
                        <a:buNone/>
                      </a:pPr>
                      <a:r>
                        <a:rPr lang="it-IT" sz="1200" u="none" cap="none" strike="noStrike"/>
                        <a:t>ATT 1</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77700">
                <a:tc>
                  <a:txBody>
                    <a:bodyPr/>
                    <a:lstStyle/>
                    <a:p>
                      <a:pPr indent="0" lvl="0" marL="0" marR="0" rtl="0" algn="ctr">
                        <a:lnSpc>
                          <a:spcPct val="100000"/>
                        </a:lnSpc>
                        <a:spcBef>
                          <a:spcPts val="0"/>
                        </a:spcBef>
                        <a:spcAft>
                          <a:spcPts val="0"/>
                        </a:spcAft>
                        <a:buNone/>
                      </a:pPr>
                      <a:r>
                        <a:rPr lang="it-IT" sz="1200" u="none" cap="none" strike="noStrike"/>
                        <a:t>ATT 2</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3</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3</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4</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5</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6</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Hybrid course</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7</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Feedback</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8</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Duration </a:t>
                      </a:r>
                      <a:endParaRPr b="1" i="0" sz="1200" u="none" cap="none" strike="noStrike">
                        <a:solidFill>
                          <a:srgbClr val="000000"/>
                        </a:solidFill>
                        <a:latin typeface="Calibri"/>
                        <a:ea typeface="Calibri"/>
                        <a:cs typeface="Calibri"/>
                        <a:sym typeface="Calibri"/>
                      </a:endParaRPr>
                    </a:p>
                  </a:txBody>
                  <a:tcPr marT="4875" marB="0" marR="4875" marL="4875" anchor="ctr"/>
                </a:tc>
              </a:tr>
            </a:tbl>
          </a:graphicData>
        </a:graphic>
      </p:graphicFrame>
      <p:sp>
        <p:nvSpPr>
          <p:cNvPr id="387" name="Google Shape;387;p26"/>
          <p:cNvSpPr txBox="1"/>
          <p:nvPr/>
        </p:nvSpPr>
        <p:spPr>
          <a:xfrm>
            <a:off x="732365" y="1803389"/>
            <a:ext cx="4837162" cy="338554"/>
          </a:xfrm>
          <a:prstGeom prst="rect">
            <a:avLst/>
          </a:prstGeom>
          <a:noFill/>
          <a:ln>
            <a:noFill/>
          </a:ln>
        </p:spPr>
        <p:txBody>
          <a:bodyPr anchorCtr="0" anchor="t" bIns="45700" lIns="91425" spcFirstLastPara="1" rIns="91425" wrap="square" tIns="45700">
            <a:spAutoFit/>
          </a:bodyPr>
          <a:lstStyle/>
          <a:p>
            <a:pPr indent="0" lvl="1" marL="0" marR="0" rtl="0" algn="l">
              <a:lnSpc>
                <a:spcPct val="100000"/>
              </a:lnSpc>
              <a:spcBef>
                <a:spcPts val="0"/>
              </a:spcBef>
              <a:spcAft>
                <a:spcPts val="0"/>
              </a:spcAft>
              <a:buNone/>
            </a:pPr>
            <a:r>
              <a:rPr b="1" i="0" lang="it-IT" sz="1600" u="none" cap="none" strike="noStrike">
                <a:solidFill>
                  <a:srgbClr val="7030A0"/>
                </a:solidFill>
                <a:latin typeface="Arial"/>
                <a:ea typeface="Arial"/>
                <a:cs typeface="Arial"/>
                <a:sym typeface="Arial"/>
              </a:rPr>
              <a:t>Q5</a:t>
            </a:r>
            <a:r>
              <a:rPr b="0" i="0" lang="it-IT" sz="1600" u="none" cap="none" strike="noStrike">
                <a:solidFill>
                  <a:srgbClr val="7030A0"/>
                </a:solidFill>
                <a:latin typeface="Arial"/>
                <a:ea typeface="Arial"/>
                <a:cs typeface="Arial"/>
                <a:sym typeface="Arial"/>
              </a:rPr>
              <a:t> 	 Technical Skills </a:t>
            </a:r>
            <a:endParaRPr/>
          </a:p>
        </p:txBody>
      </p:sp>
      <p:pic>
        <p:nvPicPr>
          <p:cNvPr id="388" name="Google Shape;388;p26"/>
          <p:cNvPicPr preferRelativeResize="0"/>
          <p:nvPr/>
        </p:nvPicPr>
        <p:blipFill rotWithShape="1">
          <a:blip r:embed="rId5">
            <a:alphaModFix/>
          </a:blip>
          <a:srcRect b="50248" l="42120" r="16330" t="34795"/>
          <a:stretch/>
        </p:blipFill>
        <p:spPr>
          <a:xfrm>
            <a:off x="1062682" y="2569424"/>
            <a:ext cx="7163949" cy="1719152"/>
          </a:xfrm>
          <a:prstGeom prst="rect">
            <a:avLst/>
          </a:prstGeom>
          <a:noFill/>
          <a:ln>
            <a:noFill/>
          </a:ln>
        </p:spPr>
      </p:pic>
      <p:sp>
        <p:nvSpPr>
          <p:cNvPr id="389" name="Google Shape;389;p26"/>
          <p:cNvSpPr txBox="1"/>
          <p:nvPr/>
        </p:nvSpPr>
        <p:spPr>
          <a:xfrm>
            <a:off x="865909" y="4468091"/>
            <a:ext cx="7744691" cy="95410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 Tech Skills received: 	Less Tech Skills 1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Less Tech Skills 2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More N-Tech Skills 2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More hours for courses required</a:t>
            </a:r>
            <a:endParaRPr b="0" i="0" sz="1400" u="none" cap="none" strike="noStrike">
              <a:solidFill>
                <a:srgbClr val="000000"/>
              </a:solidFill>
              <a:latin typeface="Arial"/>
              <a:ea typeface="Arial"/>
              <a:cs typeface="Arial"/>
              <a:sym typeface="Arial"/>
            </a:endParaRPr>
          </a:p>
        </p:txBody>
      </p:sp>
      <p:sp>
        <p:nvSpPr>
          <p:cNvPr id="390" name="Google Shape;390;p26"/>
          <p:cNvSpPr/>
          <p:nvPr/>
        </p:nvSpPr>
        <p:spPr>
          <a:xfrm rot="-1360938">
            <a:off x="4589805" y="5517611"/>
            <a:ext cx="2285748" cy="36933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it-IT" sz="1800" u="none" cap="none" strike="noStrike">
                <a:solidFill>
                  <a:srgbClr val="7030A0"/>
                </a:solidFill>
                <a:latin typeface="Arial"/>
                <a:ea typeface="Arial"/>
                <a:cs typeface="Arial"/>
                <a:sym typeface="Arial"/>
              </a:rPr>
              <a:t>About What?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9"/>
                                        </p:tgtEl>
                                        <p:attrNameLst>
                                          <p:attrName>style.visibility</p:attrName>
                                        </p:attrNameLst>
                                      </p:cBhvr>
                                      <p:to>
                                        <p:strVal val="visible"/>
                                      </p:to>
                                    </p:set>
                                    <p:animEffect filter="fade" transition="in">
                                      <p:cBhvr>
                                        <p:cTn dur="500"/>
                                        <p:tgtEl>
                                          <p:spTgt spid="38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0"/>
                                        </p:tgtEl>
                                        <p:attrNameLst>
                                          <p:attrName>style.visibility</p:attrName>
                                        </p:attrNameLst>
                                      </p:cBhvr>
                                      <p:to>
                                        <p:strVal val="visible"/>
                                      </p:to>
                                    </p:set>
                                    <p:animEffect filter="fade" transition="in">
                                      <p:cBhvr>
                                        <p:cTn dur="500"/>
                                        <p:tgtEl>
                                          <p:spTgt spid="39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pic>
        <p:nvPicPr>
          <p:cNvPr id="396" name="Google Shape;396;p27"/>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397" name="Google Shape;397;p27"/>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398" name="Google Shape;398;p27"/>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16</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399" name="Google Shape;399;p27"/>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400" name="Google Shape;400;p27"/>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Student’s Results</a:t>
            </a:r>
            <a:endParaRPr b="0" i="0" sz="3200" u="none" cap="none" strike="noStrike">
              <a:solidFill>
                <a:schemeClr val="dk1"/>
              </a:solidFill>
              <a:latin typeface="Arial"/>
              <a:ea typeface="Arial"/>
              <a:cs typeface="Arial"/>
              <a:sym typeface="Arial"/>
            </a:endParaRPr>
          </a:p>
        </p:txBody>
      </p:sp>
      <p:graphicFrame>
        <p:nvGraphicFramePr>
          <p:cNvPr id="401" name="Google Shape;401;p27"/>
          <p:cNvGraphicFramePr/>
          <p:nvPr/>
        </p:nvGraphicFramePr>
        <p:xfrm>
          <a:off x="9671626" y="152690"/>
          <a:ext cx="3000000" cy="3000000"/>
        </p:xfrm>
        <a:graphic>
          <a:graphicData uri="http://schemas.openxmlformats.org/drawingml/2006/table">
            <a:tbl>
              <a:tblPr>
                <a:noFill/>
                <a:tableStyleId>{D3A32720-738C-46D6-B47F-BCB172CEEA28}</a:tableStyleId>
              </a:tblPr>
              <a:tblGrid>
                <a:gridCol w="673600"/>
                <a:gridCol w="1611250"/>
              </a:tblGrid>
              <a:tr h="342450">
                <a:tc>
                  <a:txBody>
                    <a:bodyPr/>
                    <a:lstStyle/>
                    <a:p>
                      <a:pPr indent="0" lvl="0" marL="0" marR="0" rtl="0" algn="ctr">
                        <a:lnSpc>
                          <a:spcPct val="100000"/>
                        </a:lnSpc>
                        <a:spcBef>
                          <a:spcPts val="0"/>
                        </a:spcBef>
                        <a:spcAft>
                          <a:spcPts val="0"/>
                        </a:spcAft>
                        <a:buNone/>
                      </a:pPr>
                      <a:r>
                        <a:rPr lang="it-IT" sz="1200" u="none" cap="none" strike="noStrike"/>
                        <a:t>ATT 1</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77700">
                <a:tc>
                  <a:txBody>
                    <a:bodyPr/>
                    <a:lstStyle/>
                    <a:p>
                      <a:pPr indent="0" lvl="0" marL="0" marR="0" rtl="0" algn="ctr">
                        <a:lnSpc>
                          <a:spcPct val="100000"/>
                        </a:lnSpc>
                        <a:spcBef>
                          <a:spcPts val="0"/>
                        </a:spcBef>
                        <a:spcAft>
                          <a:spcPts val="0"/>
                        </a:spcAft>
                        <a:buNone/>
                      </a:pPr>
                      <a:r>
                        <a:rPr lang="it-IT" sz="1200" u="none" cap="none" strike="noStrike"/>
                        <a:t>ATT 2</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3</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3</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4</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5</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6</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Hybrid course</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7</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Feedback</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8</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Duration </a:t>
                      </a:r>
                      <a:endParaRPr b="1" i="0" sz="1200" u="none" cap="none" strike="noStrike">
                        <a:solidFill>
                          <a:srgbClr val="000000"/>
                        </a:solidFill>
                        <a:latin typeface="Calibri"/>
                        <a:ea typeface="Calibri"/>
                        <a:cs typeface="Calibri"/>
                        <a:sym typeface="Calibri"/>
                      </a:endParaRPr>
                    </a:p>
                  </a:txBody>
                  <a:tcPr marT="4875" marB="0" marR="4875" marL="4875" anchor="ctr"/>
                </a:tc>
              </a:tr>
            </a:tbl>
          </a:graphicData>
        </a:graphic>
      </p:graphicFrame>
      <p:sp>
        <p:nvSpPr>
          <p:cNvPr id="402" name="Google Shape;402;p27"/>
          <p:cNvSpPr txBox="1"/>
          <p:nvPr/>
        </p:nvSpPr>
        <p:spPr>
          <a:xfrm>
            <a:off x="732365" y="1803389"/>
            <a:ext cx="4837162" cy="338554"/>
          </a:xfrm>
          <a:prstGeom prst="rect">
            <a:avLst/>
          </a:prstGeom>
          <a:noFill/>
          <a:ln>
            <a:noFill/>
          </a:ln>
        </p:spPr>
        <p:txBody>
          <a:bodyPr anchorCtr="0" anchor="t" bIns="45700" lIns="91425" spcFirstLastPara="1" rIns="91425" wrap="square" tIns="45700">
            <a:spAutoFit/>
          </a:bodyPr>
          <a:lstStyle/>
          <a:p>
            <a:pPr indent="0" lvl="1" marL="0" marR="0" rtl="0" algn="l">
              <a:lnSpc>
                <a:spcPct val="100000"/>
              </a:lnSpc>
              <a:spcBef>
                <a:spcPts val="0"/>
              </a:spcBef>
              <a:spcAft>
                <a:spcPts val="0"/>
              </a:spcAft>
              <a:buNone/>
            </a:pPr>
            <a:r>
              <a:rPr b="1" i="0" lang="it-IT" sz="1600" u="none" cap="none" strike="noStrike">
                <a:solidFill>
                  <a:srgbClr val="7030A0"/>
                </a:solidFill>
                <a:latin typeface="Arial"/>
                <a:ea typeface="Arial"/>
                <a:cs typeface="Arial"/>
                <a:sym typeface="Arial"/>
              </a:rPr>
              <a:t>Q6</a:t>
            </a:r>
            <a:r>
              <a:rPr b="0" i="0" lang="it-IT" sz="1600" u="none" cap="none" strike="noStrike">
                <a:solidFill>
                  <a:srgbClr val="7030A0"/>
                </a:solidFill>
                <a:latin typeface="Arial"/>
                <a:ea typeface="Arial"/>
                <a:cs typeface="Arial"/>
                <a:sym typeface="Arial"/>
              </a:rPr>
              <a:t> 	 Learning in Simulation</a:t>
            </a:r>
            <a:endParaRPr b="0" i="0" sz="1600" u="none" cap="none" strike="noStrike">
              <a:solidFill>
                <a:srgbClr val="7030A0"/>
              </a:solidFill>
              <a:latin typeface="Arial"/>
              <a:ea typeface="Arial"/>
              <a:cs typeface="Arial"/>
              <a:sym typeface="Arial"/>
            </a:endParaRPr>
          </a:p>
        </p:txBody>
      </p:sp>
      <p:pic>
        <p:nvPicPr>
          <p:cNvPr id="403" name="Google Shape;403;p27"/>
          <p:cNvPicPr preferRelativeResize="0"/>
          <p:nvPr/>
        </p:nvPicPr>
        <p:blipFill rotWithShape="1">
          <a:blip r:embed="rId5">
            <a:alphaModFix/>
          </a:blip>
          <a:srcRect b="44878" l="42053" r="16330" t="40094"/>
          <a:stretch/>
        </p:blipFill>
        <p:spPr>
          <a:xfrm>
            <a:off x="1062682" y="2588367"/>
            <a:ext cx="6984002" cy="1681265"/>
          </a:xfrm>
          <a:prstGeom prst="rect">
            <a:avLst/>
          </a:prstGeom>
          <a:noFill/>
          <a:ln>
            <a:noFill/>
          </a:ln>
        </p:spPr>
      </p:pic>
      <p:sp>
        <p:nvSpPr>
          <p:cNvPr id="404" name="Google Shape;404;p27"/>
          <p:cNvSpPr txBox="1"/>
          <p:nvPr/>
        </p:nvSpPr>
        <p:spPr>
          <a:xfrm>
            <a:off x="865909" y="4468091"/>
            <a:ext cx="7744691"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 Learning in Simulation received: 	More Tech Skills 2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Less e-learning courses required</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4"/>
                                        </p:tgtEl>
                                        <p:attrNameLst>
                                          <p:attrName>style.visibility</p:attrName>
                                        </p:attrNameLst>
                                      </p:cBhvr>
                                      <p:to>
                                        <p:strVal val="visible"/>
                                      </p:to>
                                    </p:set>
                                    <p:animEffect filter="fade" transition="in">
                                      <p:cBhvr>
                                        <p:cTn dur="500"/>
                                        <p:tgtEl>
                                          <p:spTgt spid="4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pic>
        <p:nvPicPr>
          <p:cNvPr id="410" name="Google Shape;410;p28"/>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411" name="Google Shape;411;p28"/>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412" name="Google Shape;412;p28"/>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17</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413" name="Google Shape;413;p28"/>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414" name="Google Shape;414;p28"/>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Student’s Results</a:t>
            </a:r>
            <a:endParaRPr b="0" i="0" sz="3200" u="none" cap="none" strike="noStrike">
              <a:solidFill>
                <a:schemeClr val="dk1"/>
              </a:solidFill>
              <a:latin typeface="Arial"/>
              <a:ea typeface="Arial"/>
              <a:cs typeface="Arial"/>
              <a:sym typeface="Arial"/>
            </a:endParaRPr>
          </a:p>
        </p:txBody>
      </p:sp>
      <p:graphicFrame>
        <p:nvGraphicFramePr>
          <p:cNvPr id="415" name="Google Shape;415;p28"/>
          <p:cNvGraphicFramePr/>
          <p:nvPr/>
        </p:nvGraphicFramePr>
        <p:xfrm>
          <a:off x="9671626" y="152690"/>
          <a:ext cx="3000000" cy="3000000"/>
        </p:xfrm>
        <a:graphic>
          <a:graphicData uri="http://schemas.openxmlformats.org/drawingml/2006/table">
            <a:tbl>
              <a:tblPr>
                <a:noFill/>
                <a:tableStyleId>{D3A32720-738C-46D6-B47F-BCB172CEEA28}</a:tableStyleId>
              </a:tblPr>
              <a:tblGrid>
                <a:gridCol w="673600"/>
                <a:gridCol w="1611250"/>
              </a:tblGrid>
              <a:tr h="342450">
                <a:tc>
                  <a:txBody>
                    <a:bodyPr/>
                    <a:lstStyle/>
                    <a:p>
                      <a:pPr indent="0" lvl="0" marL="0" marR="0" rtl="0" algn="ctr">
                        <a:lnSpc>
                          <a:spcPct val="100000"/>
                        </a:lnSpc>
                        <a:spcBef>
                          <a:spcPts val="0"/>
                        </a:spcBef>
                        <a:spcAft>
                          <a:spcPts val="0"/>
                        </a:spcAft>
                        <a:buNone/>
                      </a:pPr>
                      <a:r>
                        <a:rPr lang="it-IT" sz="1200" u="none" cap="none" strike="noStrike"/>
                        <a:t>ATT 1</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77700">
                <a:tc>
                  <a:txBody>
                    <a:bodyPr/>
                    <a:lstStyle/>
                    <a:p>
                      <a:pPr indent="0" lvl="0" marL="0" marR="0" rtl="0" algn="ctr">
                        <a:lnSpc>
                          <a:spcPct val="100000"/>
                        </a:lnSpc>
                        <a:spcBef>
                          <a:spcPts val="0"/>
                        </a:spcBef>
                        <a:spcAft>
                          <a:spcPts val="0"/>
                        </a:spcAft>
                        <a:buNone/>
                      </a:pPr>
                      <a:r>
                        <a:rPr lang="it-IT" sz="1200" u="none" cap="none" strike="noStrike"/>
                        <a:t>ATT 2</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3</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3</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4</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5</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6</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Hybrid course</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7</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Feedback</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8</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Duration </a:t>
                      </a:r>
                      <a:endParaRPr b="1" i="0" sz="1200" u="none" cap="none" strike="noStrike">
                        <a:solidFill>
                          <a:srgbClr val="000000"/>
                        </a:solidFill>
                        <a:latin typeface="Calibri"/>
                        <a:ea typeface="Calibri"/>
                        <a:cs typeface="Calibri"/>
                        <a:sym typeface="Calibri"/>
                      </a:endParaRPr>
                    </a:p>
                  </a:txBody>
                  <a:tcPr marT="4875" marB="0" marR="4875" marL="4875" anchor="ctr"/>
                </a:tc>
              </a:tr>
            </a:tbl>
          </a:graphicData>
        </a:graphic>
      </p:graphicFrame>
      <p:pic>
        <p:nvPicPr>
          <p:cNvPr id="416" name="Google Shape;416;p28"/>
          <p:cNvPicPr preferRelativeResize="0"/>
          <p:nvPr/>
        </p:nvPicPr>
        <p:blipFill rotWithShape="1">
          <a:blip r:embed="rId5">
            <a:alphaModFix/>
          </a:blip>
          <a:srcRect b="23548" l="41785" r="16599" t="28484"/>
          <a:stretch/>
        </p:blipFill>
        <p:spPr>
          <a:xfrm>
            <a:off x="355516" y="1281547"/>
            <a:ext cx="5458692" cy="4194588"/>
          </a:xfrm>
          <a:prstGeom prst="rect">
            <a:avLst/>
          </a:prstGeom>
          <a:noFill/>
          <a:ln>
            <a:noFill/>
          </a:ln>
        </p:spPr>
      </p:pic>
      <p:sp>
        <p:nvSpPr>
          <p:cNvPr id="417" name="Google Shape;417;p28"/>
          <p:cNvSpPr txBox="1"/>
          <p:nvPr/>
        </p:nvSpPr>
        <p:spPr>
          <a:xfrm>
            <a:off x="5814208" y="1288585"/>
            <a:ext cx="4011893" cy="93871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Nord     vs    South: 	More Tech Skills 2 required</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(Ger-Nor)		Less Tech Skills 3 required</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More N-Tech Skills 2 required</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More feedback required</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Less hours required</a:t>
            </a:r>
            <a:endParaRPr b="0" i="0" sz="1100" u="none" cap="none" strike="noStrike">
              <a:solidFill>
                <a:srgbClr val="000000"/>
              </a:solidFill>
              <a:latin typeface="Arial"/>
              <a:ea typeface="Arial"/>
              <a:cs typeface="Arial"/>
              <a:sym typeface="Arial"/>
            </a:endParaRPr>
          </a:p>
        </p:txBody>
      </p:sp>
      <p:sp>
        <p:nvSpPr>
          <p:cNvPr id="418" name="Google Shape;418;p28"/>
          <p:cNvSpPr txBox="1"/>
          <p:nvPr/>
        </p:nvSpPr>
        <p:spPr>
          <a:xfrm>
            <a:off x="5814208" y="2705116"/>
            <a:ext cx="4140283" cy="93871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 Age:	 	Less Tech Skills 1 required</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Less Tech Skills 2 required </a:t>
            </a:r>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Less e-learning courses required</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More feedback required</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a:t>
            </a:r>
            <a:endParaRPr/>
          </a:p>
        </p:txBody>
      </p:sp>
      <p:sp>
        <p:nvSpPr>
          <p:cNvPr id="419" name="Google Shape;419;p28"/>
          <p:cNvSpPr txBox="1"/>
          <p:nvPr/>
        </p:nvSpPr>
        <p:spPr>
          <a:xfrm>
            <a:off x="5843452" y="4207260"/>
            <a:ext cx="4140283" cy="6001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 Year of study:	More Tech Skills 1 required</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More Tech Skills 2 required </a:t>
            </a:r>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7"/>
                                        </p:tgtEl>
                                        <p:attrNameLst>
                                          <p:attrName>style.visibility</p:attrName>
                                        </p:attrNameLst>
                                      </p:cBhvr>
                                      <p:to>
                                        <p:strVal val="visible"/>
                                      </p:to>
                                    </p:set>
                                    <p:animEffect filter="fade" transition="in">
                                      <p:cBhvr>
                                        <p:cTn dur="500"/>
                                        <p:tgtEl>
                                          <p:spTgt spid="41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8"/>
                                        </p:tgtEl>
                                        <p:attrNameLst>
                                          <p:attrName>style.visibility</p:attrName>
                                        </p:attrNameLst>
                                      </p:cBhvr>
                                      <p:to>
                                        <p:strVal val="visible"/>
                                      </p:to>
                                    </p:set>
                                    <p:animEffect filter="fade" transition="in">
                                      <p:cBhvr>
                                        <p:cTn dur="500"/>
                                        <p:tgtEl>
                                          <p:spTgt spid="41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9"/>
                                        </p:tgtEl>
                                        <p:attrNameLst>
                                          <p:attrName>style.visibility</p:attrName>
                                        </p:attrNameLst>
                                      </p:cBhvr>
                                      <p:to>
                                        <p:strVal val="visible"/>
                                      </p:to>
                                    </p:set>
                                    <p:animEffect filter="fade" transition="in">
                                      <p:cBhvr>
                                        <p:cTn dur="500"/>
                                        <p:tgtEl>
                                          <p:spTgt spid="4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pic>
        <p:nvPicPr>
          <p:cNvPr id="425" name="Google Shape;425;p29"/>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426" name="Google Shape;426;p29"/>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427" name="Google Shape;427;p29"/>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18</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428" name="Google Shape;428;p29"/>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429" name="Google Shape;429;p29"/>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Student’s Results</a:t>
            </a:r>
            <a:endParaRPr b="0" i="0" sz="3200" u="none" cap="none" strike="noStrike">
              <a:solidFill>
                <a:schemeClr val="dk1"/>
              </a:solidFill>
              <a:latin typeface="Arial"/>
              <a:ea typeface="Arial"/>
              <a:cs typeface="Arial"/>
              <a:sym typeface="Arial"/>
            </a:endParaRPr>
          </a:p>
        </p:txBody>
      </p:sp>
      <p:graphicFrame>
        <p:nvGraphicFramePr>
          <p:cNvPr id="430" name="Google Shape;430;p29"/>
          <p:cNvGraphicFramePr/>
          <p:nvPr/>
        </p:nvGraphicFramePr>
        <p:xfrm>
          <a:off x="9671626" y="152690"/>
          <a:ext cx="3000000" cy="3000000"/>
        </p:xfrm>
        <a:graphic>
          <a:graphicData uri="http://schemas.openxmlformats.org/drawingml/2006/table">
            <a:tbl>
              <a:tblPr>
                <a:noFill/>
                <a:tableStyleId>{D3A32720-738C-46D6-B47F-BCB172CEEA28}</a:tableStyleId>
              </a:tblPr>
              <a:tblGrid>
                <a:gridCol w="673600"/>
                <a:gridCol w="1611250"/>
              </a:tblGrid>
              <a:tr h="342450">
                <a:tc>
                  <a:txBody>
                    <a:bodyPr/>
                    <a:lstStyle/>
                    <a:p>
                      <a:pPr indent="0" lvl="0" marL="0" marR="0" rtl="0" algn="ctr">
                        <a:lnSpc>
                          <a:spcPct val="100000"/>
                        </a:lnSpc>
                        <a:spcBef>
                          <a:spcPts val="0"/>
                        </a:spcBef>
                        <a:spcAft>
                          <a:spcPts val="0"/>
                        </a:spcAft>
                        <a:buNone/>
                      </a:pPr>
                      <a:r>
                        <a:rPr lang="it-IT" sz="1200" u="none" cap="none" strike="noStrike"/>
                        <a:t>ATT 1</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77700">
                <a:tc>
                  <a:txBody>
                    <a:bodyPr/>
                    <a:lstStyle/>
                    <a:p>
                      <a:pPr indent="0" lvl="0" marL="0" marR="0" rtl="0" algn="ctr">
                        <a:lnSpc>
                          <a:spcPct val="100000"/>
                        </a:lnSpc>
                        <a:spcBef>
                          <a:spcPts val="0"/>
                        </a:spcBef>
                        <a:spcAft>
                          <a:spcPts val="0"/>
                        </a:spcAft>
                        <a:buNone/>
                      </a:pPr>
                      <a:r>
                        <a:rPr lang="it-IT" sz="1200" u="none" cap="none" strike="noStrike"/>
                        <a:t>ATT 2</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3</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3</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4</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5</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6</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Hybrid course</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7</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Feedback</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8</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Duration </a:t>
                      </a:r>
                      <a:endParaRPr b="1" i="0" sz="1200" u="none" cap="none" strike="noStrike">
                        <a:solidFill>
                          <a:srgbClr val="000000"/>
                        </a:solidFill>
                        <a:latin typeface="Calibri"/>
                        <a:ea typeface="Calibri"/>
                        <a:cs typeface="Calibri"/>
                        <a:sym typeface="Calibri"/>
                      </a:endParaRPr>
                    </a:p>
                  </a:txBody>
                  <a:tcPr marT="4875" marB="0" marR="4875" marL="4875" anchor="ctr"/>
                </a:tc>
              </a:tr>
            </a:tbl>
          </a:graphicData>
        </a:graphic>
      </p:graphicFrame>
      <p:pic>
        <p:nvPicPr>
          <p:cNvPr id="431" name="Google Shape;431;p29"/>
          <p:cNvPicPr preferRelativeResize="0"/>
          <p:nvPr/>
        </p:nvPicPr>
        <p:blipFill rotWithShape="1">
          <a:blip r:embed="rId5">
            <a:alphaModFix/>
          </a:blip>
          <a:srcRect b="39358" l="41987" r="15925" t="29037"/>
          <a:stretch/>
        </p:blipFill>
        <p:spPr>
          <a:xfrm>
            <a:off x="393875" y="1505978"/>
            <a:ext cx="5702874" cy="2854958"/>
          </a:xfrm>
          <a:prstGeom prst="rect">
            <a:avLst/>
          </a:prstGeom>
          <a:noFill/>
          <a:ln>
            <a:noFill/>
          </a:ln>
        </p:spPr>
      </p:pic>
      <p:sp>
        <p:nvSpPr>
          <p:cNvPr id="432" name="Google Shape;432;p29"/>
          <p:cNvSpPr txBox="1"/>
          <p:nvPr/>
        </p:nvSpPr>
        <p:spPr>
          <a:xfrm>
            <a:off x="5966608" y="1505800"/>
            <a:ext cx="4011893" cy="76944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Nurse vs Med: 	Less Tech Skills 1 required</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Less Tech Skills 2 required</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Less N-Tech Skills 2 required</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More hours required</a:t>
            </a:r>
            <a:endParaRPr b="0" i="0" sz="1100" u="none" cap="none" strike="noStrike">
              <a:solidFill>
                <a:srgbClr val="000000"/>
              </a:solidFill>
              <a:latin typeface="Arial"/>
              <a:ea typeface="Arial"/>
              <a:cs typeface="Arial"/>
              <a:sym typeface="Arial"/>
            </a:endParaRPr>
          </a:p>
        </p:txBody>
      </p:sp>
      <p:sp>
        <p:nvSpPr>
          <p:cNvPr id="433" name="Google Shape;433;p29"/>
          <p:cNvSpPr txBox="1"/>
          <p:nvPr/>
        </p:nvSpPr>
        <p:spPr>
          <a:xfrm>
            <a:off x="5966608" y="2951695"/>
            <a:ext cx="4105647" cy="6001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Other vs Med: 	More Tech Skills 2 required</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More N-Tech Skills 2 required</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Less e-learning courses required</a:t>
            </a:r>
            <a:endParaRPr b="0" i="0" sz="11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2"/>
                                        </p:tgtEl>
                                        <p:attrNameLst>
                                          <p:attrName>style.visibility</p:attrName>
                                        </p:attrNameLst>
                                      </p:cBhvr>
                                      <p:to>
                                        <p:strVal val="visible"/>
                                      </p:to>
                                    </p:set>
                                    <p:animEffect filter="fade" transition="in">
                                      <p:cBhvr>
                                        <p:cTn dur="500"/>
                                        <p:tgtEl>
                                          <p:spTgt spid="43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3"/>
                                        </p:tgtEl>
                                        <p:attrNameLst>
                                          <p:attrName>style.visibility</p:attrName>
                                        </p:attrNameLst>
                                      </p:cBhvr>
                                      <p:to>
                                        <p:strVal val="visible"/>
                                      </p:to>
                                    </p:set>
                                    <p:animEffect filter="fade" transition="in">
                                      <p:cBhvr>
                                        <p:cTn dur="500"/>
                                        <p:tgtEl>
                                          <p:spTgt spid="4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pic>
        <p:nvPicPr>
          <p:cNvPr id="439" name="Google Shape;439;p30"/>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440" name="Google Shape;440;p30"/>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441" name="Google Shape;441;p30"/>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19</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442" name="Google Shape;442;p30"/>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443" name="Google Shape;443;p30"/>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Academic’s Results</a:t>
            </a:r>
            <a:endParaRPr b="0" i="0" sz="3200" u="none" cap="none" strike="noStrike">
              <a:solidFill>
                <a:schemeClr val="dk1"/>
              </a:solidFill>
              <a:latin typeface="Arial"/>
              <a:ea typeface="Arial"/>
              <a:cs typeface="Arial"/>
              <a:sym typeface="Arial"/>
            </a:endParaRPr>
          </a:p>
        </p:txBody>
      </p:sp>
      <p:graphicFrame>
        <p:nvGraphicFramePr>
          <p:cNvPr id="444" name="Google Shape;444;p30"/>
          <p:cNvGraphicFramePr/>
          <p:nvPr/>
        </p:nvGraphicFramePr>
        <p:xfrm>
          <a:off x="9671626" y="152690"/>
          <a:ext cx="3000000" cy="3000000"/>
        </p:xfrm>
        <a:graphic>
          <a:graphicData uri="http://schemas.openxmlformats.org/drawingml/2006/table">
            <a:tbl>
              <a:tblPr>
                <a:noFill/>
                <a:tableStyleId>{D3A32720-738C-46D6-B47F-BCB172CEEA28}</a:tableStyleId>
              </a:tblPr>
              <a:tblGrid>
                <a:gridCol w="673600"/>
                <a:gridCol w="1611250"/>
              </a:tblGrid>
              <a:tr h="342450">
                <a:tc>
                  <a:txBody>
                    <a:bodyPr/>
                    <a:lstStyle/>
                    <a:p>
                      <a:pPr indent="0" lvl="0" marL="0" marR="0" rtl="0" algn="ctr">
                        <a:lnSpc>
                          <a:spcPct val="100000"/>
                        </a:lnSpc>
                        <a:spcBef>
                          <a:spcPts val="0"/>
                        </a:spcBef>
                        <a:spcAft>
                          <a:spcPts val="0"/>
                        </a:spcAft>
                        <a:buNone/>
                      </a:pPr>
                      <a:r>
                        <a:rPr lang="it-IT" sz="1200" u="none" cap="none" strike="noStrike"/>
                        <a:t>ATT 1</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77700">
                <a:tc>
                  <a:txBody>
                    <a:bodyPr/>
                    <a:lstStyle/>
                    <a:p>
                      <a:pPr indent="0" lvl="0" marL="0" marR="0" rtl="0" algn="ctr">
                        <a:lnSpc>
                          <a:spcPct val="100000"/>
                        </a:lnSpc>
                        <a:spcBef>
                          <a:spcPts val="0"/>
                        </a:spcBef>
                        <a:spcAft>
                          <a:spcPts val="0"/>
                        </a:spcAft>
                        <a:buNone/>
                      </a:pPr>
                      <a:r>
                        <a:rPr lang="it-IT" sz="1200" u="none" cap="none" strike="noStrike"/>
                        <a:t>ATT 2</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3</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3</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4</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5</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6</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Hybrid course</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7</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Feedback</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8</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Duration </a:t>
                      </a:r>
                      <a:endParaRPr b="1" i="0" sz="1200" u="none" cap="none" strike="noStrike">
                        <a:solidFill>
                          <a:srgbClr val="000000"/>
                        </a:solidFill>
                        <a:latin typeface="Calibri"/>
                        <a:ea typeface="Calibri"/>
                        <a:cs typeface="Calibri"/>
                        <a:sym typeface="Calibri"/>
                      </a:endParaRPr>
                    </a:p>
                  </a:txBody>
                  <a:tcPr marT="4875" marB="0" marR="4875" marL="4875" anchor="ctr"/>
                </a:tc>
              </a:tr>
            </a:tbl>
          </a:graphicData>
        </a:graphic>
      </p:graphicFrame>
      <p:pic>
        <p:nvPicPr>
          <p:cNvPr id="445" name="Google Shape;445;p30"/>
          <p:cNvPicPr preferRelativeResize="0"/>
          <p:nvPr/>
        </p:nvPicPr>
        <p:blipFill rotWithShape="1">
          <a:blip r:embed="rId5">
            <a:alphaModFix/>
          </a:blip>
          <a:srcRect b="34124" l="19275" r="37339" t="35181"/>
          <a:stretch/>
        </p:blipFill>
        <p:spPr>
          <a:xfrm>
            <a:off x="1600141" y="1598568"/>
            <a:ext cx="7439390" cy="350885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pic>
        <p:nvPicPr>
          <p:cNvPr id="451" name="Google Shape;451;p31"/>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452" name="Google Shape;452;p31"/>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453" name="Google Shape;453;p31"/>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20</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454" name="Google Shape;454;p31"/>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455" name="Google Shape;455;p31"/>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Academic’s Results</a:t>
            </a:r>
            <a:endParaRPr b="0" i="0" sz="3200" u="none" cap="none" strike="noStrike">
              <a:solidFill>
                <a:schemeClr val="dk1"/>
              </a:solidFill>
              <a:latin typeface="Arial"/>
              <a:ea typeface="Arial"/>
              <a:cs typeface="Arial"/>
              <a:sym typeface="Arial"/>
            </a:endParaRPr>
          </a:p>
        </p:txBody>
      </p:sp>
      <p:graphicFrame>
        <p:nvGraphicFramePr>
          <p:cNvPr id="456" name="Google Shape;456;p31"/>
          <p:cNvGraphicFramePr/>
          <p:nvPr/>
        </p:nvGraphicFramePr>
        <p:xfrm>
          <a:off x="9671626" y="152690"/>
          <a:ext cx="3000000" cy="3000000"/>
        </p:xfrm>
        <a:graphic>
          <a:graphicData uri="http://schemas.openxmlformats.org/drawingml/2006/table">
            <a:tbl>
              <a:tblPr>
                <a:noFill/>
                <a:tableStyleId>{D3A32720-738C-46D6-B47F-BCB172CEEA28}</a:tableStyleId>
              </a:tblPr>
              <a:tblGrid>
                <a:gridCol w="673600"/>
                <a:gridCol w="1611250"/>
              </a:tblGrid>
              <a:tr h="342450">
                <a:tc>
                  <a:txBody>
                    <a:bodyPr/>
                    <a:lstStyle/>
                    <a:p>
                      <a:pPr indent="0" lvl="0" marL="0" marR="0" rtl="0" algn="ctr">
                        <a:lnSpc>
                          <a:spcPct val="100000"/>
                        </a:lnSpc>
                        <a:spcBef>
                          <a:spcPts val="0"/>
                        </a:spcBef>
                        <a:spcAft>
                          <a:spcPts val="0"/>
                        </a:spcAft>
                        <a:buNone/>
                      </a:pPr>
                      <a:r>
                        <a:rPr lang="it-IT" sz="1200" u="none" cap="none" strike="noStrike"/>
                        <a:t>ATT 1</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77700">
                <a:tc>
                  <a:txBody>
                    <a:bodyPr/>
                    <a:lstStyle/>
                    <a:p>
                      <a:pPr indent="0" lvl="0" marL="0" marR="0" rtl="0" algn="ctr">
                        <a:lnSpc>
                          <a:spcPct val="100000"/>
                        </a:lnSpc>
                        <a:spcBef>
                          <a:spcPts val="0"/>
                        </a:spcBef>
                        <a:spcAft>
                          <a:spcPts val="0"/>
                        </a:spcAft>
                        <a:buNone/>
                      </a:pPr>
                      <a:r>
                        <a:rPr lang="it-IT" sz="1200" u="none" cap="none" strike="noStrike"/>
                        <a:t>ATT 2</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3</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3</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4</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5</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6</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Hybrid course</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7</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Feedback</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8</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Duration </a:t>
                      </a:r>
                      <a:endParaRPr b="1" i="0" sz="1200" u="none" cap="none" strike="noStrike">
                        <a:solidFill>
                          <a:srgbClr val="000000"/>
                        </a:solidFill>
                        <a:latin typeface="Calibri"/>
                        <a:ea typeface="Calibri"/>
                        <a:cs typeface="Calibri"/>
                        <a:sym typeface="Calibri"/>
                      </a:endParaRPr>
                    </a:p>
                  </a:txBody>
                  <a:tcPr marT="4875" marB="0" marR="4875" marL="4875" anchor="ctr"/>
                </a:tc>
              </a:tr>
            </a:tbl>
          </a:graphicData>
        </a:graphic>
      </p:graphicFrame>
      <p:pic>
        <p:nvPicPr>
          <p:cNvPr id="457" name="Google Shape;457;p31"/>
          <p:cNvPicPr preferRelativeResize="0"/>
          <p:nvPr/>
        </p:nvPicPr>
        <p:blipFill rotWithShape="1">
          <a:blip r:embed="rId5">
            <a:alphaModFix/>
          </a:blip>
          <a:srcRect b="59091" l="19226" r="39495" t="25799"/>
          <a:stretch/>
        </p:blipFill>
        <p:spPr>
          <a:xfrm>
            <a:off x="1062682" y="2717313"/>
            <a:ext cx="6971536" cy="1701286"/>
          </a:xfrm>
          <a:prstGeom prst="rect">
            <a:avLst/>
          </a:prstGeom>
          <a:noFill/>
          <a:ln>
            <a:noFill/>
          </a:ln>
        </p:spPr>
      </p:pic>
      <p:sp>
        <p:nvSpPr>
          <p:cNvPr id="458" name="Google Shape;458;p31"/>
          <p:cNvSpPr txBox="1"/>
          <p:nvPr/>
        </p:nvSpPr>
        <p:spPr>
          <a:xfrm>
            <a:off x="732365" y="1803389"/>
            <a:ext cx="4837162" cy="338554"/>
          </a:xfrm>
          <a:prstGeom prst="rect">
            <a:avLst/>
          </a:prstGeom>
          <a:noFill/>
          <a:ln>
            <a:noFill/>
          </a:ln>
        </p:spPr>
        <p:txBody>
          <a:bodyPr anchorCtr="0" anchor="t" bIns="45700" lIns="91425" spcFirstLastPara="1" rIns="91425" wrap="square" tIns="45700">
            <a:spAutoFit/>
          </a:bodyPr>
          <a:lstStyle/>
          <a:p>
            <a:pPr indent="0" lvl="1" marL="0" marR="0" rtl="0" algn="l">
              <a:lnSpc>
                <a:spcPct val="100000"/>
              </a:lnSpc>
              <a:spcBef>
                <a:spcPts val="0"/>
              </a:spcBef>
              <a:spcAft>
                <a:spcPts val="0"/>
              </a:spcAft>
              <a:buNone/>
            </a:pPr>
            <a:r>
              <a:rPr b="1" i="0" lang="it-IT" sz="1600" u="none" cap="none" strike="noStrike">
                <a:solidFill>
                  <a:srgbClr val="7030A0"/>
                </a:solidFill>
                <a:latin typeface="Arial"/>
                <a:ea typeface="Arial"/>
                <a:cs typeface="Arial"/>
                <a:sym typeface="Arial"/>
              </a:rPr>
              <a:t>QO1</a:t>
            </a:r>
            <a:r>
              <a:rPr b="0" i="0" lang="it-IT" sz="1600" u="none" cap="none" strike="noStrike">
                <a:solidFill>
                  <a:srgbClr val="7030A0"/>
                </a:solidFill>
                <a:latin typeface="Arial"/>
                <a:ea typeface="Arial"/>
                <a:cs typeface="Arial"/>
                <a:sym typeface="Arial"/>
              </a:rPr>
              <a:t>	</a:t>
            </a:r>
            <a:r>
              <a:rPr b="1" i="0" lang="it-IT" sz="1600" u="none" cap="none" strike="noStrike">
                <a:solidFill>
                  <a:srgbClr val="7030A0"/>
                </a:solidFill>
                <a:latin typeface="Arial"/>
                <a:ea typeface="Arial"/>
                <a:cs typeface="Arial"/>
                <a:sym typeface="Arial"/>
              </a:rPr>
              <a:t> </a:t>
            </a:r>
            <a:r>
              <a:rPr b="0" i="0" lang="it-IT" sz="1600" u="none" cap="none" strike="noStrike">
                <a:solidFill>
                  <a:srgbClr val="7030A0"/>
                </a:solidFill>
                <a:latin typeface="Arial"/>
                <a:ea typeface="Arial"/>
                <a:cs typeface="Arial"/>
                <a:sym typeface="Arial"/>
              </a:rPr>
              <a:t>Opinion on student’s training course</a:t>
            </a:r>
            <a:endParaRPr b="0" i="0" sz="1600" u="none" cap="none" strike="noStrike">
              <a:solidFill>
                <a:srgbClr val="7030A0"/>
              </a:solidFill>
              <a:latin typeface="Arial"/>
              <a:ea typeface="Arial"/>
              <a:cs typeface="Arial"/>
              <a:sym typeface="Arial"/>
            </a:endParaRPr>
          </a:p>
        </p:txBody>
      </p:sp>
      <p:sp>
        <p:nvSpPr>
          <p:cNvPr id="459" name="Google Shape;459;p31"/>
          <p:cNvSpPr txBox="1"/>
          <p:nvPr/>
        </p:nvSpPr>
        <p:spPr>
          <a:xfrm>
            <a:off x="865909" y="4468091"/>
            <a:ext cx="7744691" cy="95410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 Opinion on student’s training course : 	More Tech Skills 3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More N-Tech Skills 2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Less e-learning courses required</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More hours for feedback required</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9"/>
                                        </p:tgtEl>
                                        <p:attrNameLst>
                                          <p:attrName>style.visibility</p:attrName>
                                        </p:attrNameLst>
                                      </p:cBhvr>
                                      <p:to>
                                        <p:strVal val="visible"/>
                                      </p:to>
                                    </p:set>
                                    <p:animEffect filter="fade" transition="in">
                                      <p:cBhvr>
                                        <p:cTn dur="500"/>
                                        <p:tgtEl>
                                          <p:spTgt spid="4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pic>
        <p:nvPicPr>
          <p:cNvPr id="465" name="Google Shape;465;p32"/>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466" name="Google Shape;466;p32"/>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467" name="Google Shape;467;p32"/>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21</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468" name="Google Shape;468;p32"/>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469" name="Google Shape;469;p32"/>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Academic’s Results</a:t>
            </a:r>
            <a:endParaRPr b="0" i="0" sz="3200" u="none" cap="none" strike="noStrike">
              <a:solidFill>
                <a:schemeClr val="dk1"/>
              </a:solidFill>
              <a:latin typeface="Arial"/>
              <a:ea typeface="Arial"/>
              <a:cs typeface="Arial"/>
              <a:sym typeface="Arial"/>
            </a:endParaRPr>
          </a:p>
        </p:txBody>
      </p:sp>
      <p:graphicFrame>
        <p:nvGraphicFramePr>
          <p:cNvPr id="470" name="Google Shape;470;p32"/>
          <p:cNvGraphicFramePr/>
          <p:nvPr/>
        </p:nvGraphicFramePr>
        <p:xfrm>
          <a:off x="9671626" y="152690"/>
          <a:ext cx="3000000" cy="3000000"/>
        </p:xfrm>
        <a:graphic>
          <a:graphicData uri="http://schemas.openxmlformats.org/drawingml/2006/table">
            <a:tbl>
              <a:tblPr>
                <a:noFill/>
                <a:tableStyleId>{D3A32720-738C-46D6-B47F-BCB172CEEA28}</a:tableStyleId>
              </a:tblPr>
              <a:tblGrid>
                <a:gridCol w="673600"/>
                <a:gridCol w="1611250"/>
              </a:tblGrid>
              <a:tr h="342450">
                <a:tc>
                  <a:txBody>
                    <a:bodyPr/>
                    <a:lstStyle/>
                    <a:p>
                      <a:pPr indent="0" lvl="0" marL="0" marR="0" rtl="0" algn="ctr">
                        <a:lnSpc>
                          <a:spcPct val="100000"/>
                        </a:lnSpc>
                        <a:spcBef>
                          <a:spcPts val="0"/>
                        </a:spcBef>
                        <a:spcAft>
                          <a:spcPts val="0"/>
                        </a:spcAft>
                        <a:buNone/>
                      </a:pPr>
                      <a:r>
                        <a:rPr lang="it-IT" sz="1200" u="none" cap="none" strike="noStrike"/>
                        <a:t>ATT 1</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77700">
                <a:tc>
                  <a:txBody>
                    <a:bodyPr/>
                    <a:lstStyle/>
                    <a:p>
                      <a:pPr indent="0" lvl="0" marL="0" marR="0" rtl="0" algn="ctr">
                        <a:lnSpc>
                          <a:spcPct val="100000"/>
                        </a:lnSpc>
                        <a:spcBef>
                          <a:spcPts val="0"/>
                        </a:spcBef>
                        <a:spcAft>
                          <a:spcPts val="0"/>
                        </a:spcAft>
                        <a:buNone/>
                      </a:pPr>
                      <a:r>
                        <a:rPr lang="it-IT" sz="1200" u="none" cap="none" strike="noStrike"/>
                        <a:t>ATT 2</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3</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3</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4</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5</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6</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Hybrid course</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7</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Feedback</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8</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Duration </a:t>
                      </a:r>
                      <a:endParaRPr b="1" i="0" sz="1200" u="none" cap="none" strike="noStrike">
                        <a:solidFill>
                          <a:srgbClr val="000000"/>
                        </a:solidFill>
                        <a:latin typeface="Calibri"/>
                        <a:ea typeface="Calibri"/>
                        <a:cs typeface="Calibri"/>
                        <a:sym typeface="Calibri"/>
                      </a:endParaRPr>
                    </a:p>
                  </a:txBody>
                  <a:tcPr marT="4875" marB="0" marR="4875" marL="4875" anchor="ctr"/>
                </a:tc>
              </a:tr>
            </a:tbl>
          </a:graphicData>
        </a:graphic>
      </p:graphicFrame>
      <p:pic>
        <p:nvPicPr>
          <p:cNvPr id="471" name="Google Shape;471;p32"/>
          <p:cNvPicPr preferRelativeResize="0"/>
          <p:nvPr/>
        </p:nvPicPr>
        <p:blipFill rotWithShape="1">
          <a:blip r:embed="rId5">
            <a:alphaModFix/>
          </a:blip>
          <a:srcRect b="47682" l="19293" r="39359" t="36149"/>
          <a:stretch/>
        </p:blipFill>
        <p:spPr>
          <a:xfrm>
            <a:off x="1062682" y="2535066"/>
            <a:ext cx="6857732" cy="1787867"/>
          </a:xfrm>
          <a:prstGeom prst="rect">
            <a:avLst/>
          </a:prstGeom>
          <a:noFill/>
          <a:ln>
            <a:noFill/>
          </a:ln>
        </p:spPr>
      </p:pic>
      <p:sp>
        <p:nvSpPr>
          <p:cNvPr id="472" name="Google Shape;472;p32"/>
          <p:cNvSpPr txBox="1"/>
          <p:nvPr/>
        </p:nvSpPr>
        <p:spPr>
          <a:xfrm>
            <a:off x="732365" y="1803389"/>
            <a:ext cx="4837162" cy="338554"/>
          </a:xfrm>
          <a:prstGeom prst="rect">
            <a:avLst/>
          </a:prstGeom>
          <a:noFill/>
          <a:ln>
            <a:noFill/>
          </a:ln>
        </p:spPr>
        <p:txBody>
          <a:bodyPr anchorCtr="0" anchor="t" bIns="45700" lIns="91425" spcFirstLastPara="1" rIns="91425" wrap="square" tIns="45700">
            <a:spAutoFit/>
          </a:bodyPr>
          <a:lstStyle/>
          <a:p>
            <a:pPr indent="0" lvl="1" marL="0" marR="0" rtl="0" algn="l">
              <a:lnSpc>
                <a:spcPct val="100000"/>
              </a:lnSpc>
              <a:spcBef>
                <a:spcPts val="0"/>
              </a:spcBef>
              <a:spcAft>
                <a:spcPts val="0"/>
              </a:spcAft>
              <a:buNone/>
            </a:pPr>
            <a:r>
              <a:rPr b="1" i="0" lang="it-IT" sz="1600" u="none" cap="none" strike="noStrike">
                <a:solidFill>
                  <a:srgbClr val="7030A0"/>
                </a:solidFill>
                <a:latin typeface="Arial"/>
                <a:ea typeface="Arial"/>
                <a:cs typeface="Arial"/>
                <a:sym typeface="Arial"/>
              </a:rPr>
              <a:t>Q6</a:t>
            </a:r>
            <a:r>
              <a:rPr b="0" i="0" lang="it-IT" sz="1600" u="none" cap="none" strike="noStrike">
                <a:solidFill>
                  <a:srgbClr val="7030A0"/>
                </a:solidFill>
                <a:latin typeface="Arial"/>
                <a:ea typeface="Arial"/>
                <a:cs typeface="Arial"/>
                <a:sym typeface="Arial"/>
              </a:rPr>
              <a:t> 	 Learning in Simulation</a:t>
            </a:r>
            <a:endParaRPr b="0" i="0" sz="1600" u="none" cap="none" strike="noStrike">
              <a:solidFill>
                <a:srgbClr val="7030A0"/>
              </a:solidFill>
              <a:latin typeface="Arial"/>
              <a:ea typeface="Arial"/>
              <a:cs typeface="Arial"/>
              <a:sym typeface="Arial"/>
            </a:endParaRPr>
          </a:p>
        </p:txBody>
      </p:sp>
      <p:sp>
        <p:nvSpPr>
          <p:cNvPr id="473" name="Google Shape;473;p32"/>
          <p:cNvSpPr txBox="1"/>
          <p:nvPr/>
        </p:nvSpPr>
        <p:spPr>
          <a:xfrm>
            <a:off x="865909" y="4468091"/>
            <a:ext cx="7744691" cy="95410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 Learning in Simulation provided: 	More Tech Skills 2 required for students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More N-Tech Skills 2 required for students</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Less e-learning courses required for students</a:t>
            </a:r>
            <a:endParaRPr b="0" i="0" sz="14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400" u="none" cap="none" strike="noStrike">
                <a:solidFill>
                  <a:srgbClr val="000000"/>
                </a:solidFill>
                <a:latin typeface="Arial"/>
                <a:ea typeface="Arial"/>
                <a:cs typeface="Arial"/>
                <a:sym typeface="Arial"/>
              </a:rPr>
              <a:t>				Less feedback required for/from students</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3"/>
                                        </p:tgtEl>
                                        <p:attrNameLst>
                                          <p:attrName>style.visibility</p:attrName>
                                        </p:attrNameLst>
                                      </p:cBhvr>
                                      <p:to>
                                        <p:strVal val="visible"/>
                                      </p:to>
                                    </p:set>
                                    <p:animEffect filter="fade" transition="in">
                                      <p:cBhvr>
                                        <p:cTn dur="500"/>
                                        <p:tgtEl>
                                          <p:spTgt spid="47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8" name="Shape 478"/>
        <p:cNvGrpSpPr/>
        <p:nvPr/>
      </p:nvGrpSpPr>
      <p:grpSpPr>
        <a:xfrm>
          <a:off x="0" y="0"/>
          <a:ext cx="0" cy="0"/>
          <a:chOff x="0" y="0"/>
          <a:chExt cx="0" cy="0"/>
        </a:xfrm>
      </p:grpSpPr>
      <p:pic>
        <p:nvPicPr>
          <p:cNvPr id="479" name="Google Shape;479;p33"/>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480" name="Google Shape;480;p33"/>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481" name="Google Shape;481;p33"/>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22</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482" name="Google Shape;482;p33"/>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483" name="Google Shape;483;p33"/>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Academic’s Results</a:t>
            </a:r>
            <a:endParaRPr b="0" i="0" sz="3200" u="none" cap="none" strike="noStrike">
              <a:solidFill>
                <a:schemeClr val="dk1"/>
              </a:solidFill>
              <a:latin typeface="Arial"/>
              <a:ea typeface="Arial"/>
              <a:cs typeface="Arial"/>
              <a:sym typeface="Arial"/>
            </a:endParaRPr>
          </a:p>
        </p:txBody>
      </p:sp>
      <p:graphicFrame>
        <p:nvGraphicFramePr>
          <p:cNvPr id="484" name="Google Shape;484;p33"/>
          <p:cNvGraphicFramePr/>
          <p:nvPr/>
        </p:nvGraphicFramePr>
        <p:xfrm>
          <a:off x="9671626" y="152690"/>
          <a:ext cx="3000000" cy="3000000"/>
        </p:xfrm>
        <a:graphic>
          <a:graphicData uri="http://schemas.openxmlformats.org/drawingml/2006/table">
            <a:tbl>
              <a:tblPr>
                <a:noFill/>
                <a:tableStyleId>{D3A32720-738C-46D6-B47F-BCB172CEEA28}</a:tableStyleId>
              </a:tblPr>
              <a:tblGrid>
                <a:gridCol w="673600"/>
                <a:gridCol w="1611250"/>
              </a:tblGrid>
              <a:tr h="342450">
                <a:tc>
                  <a:txBody>
                    <a:bodyPr/>
                    <a:lstStyle/>
                    <a:p>
                      <a:pPr indent="0" lvl="0" marL="0" marR="0" rtl="0" algn="ctr">
                        <a:lnSpc>
                          <a:spcPct val="100000"/>
                        </a:lnSpc>
                        <a:spcBef>
                          <a:spcPts val="0"/>
                        </a:spcBef>
                        <a:spcAft>
                          <a:spcPts val="0"/>
                        </a:spcAft>
                        <a:buNone/>
                      </a:pPr>
                      <a:r>
                        <a:rPr lang="it-IT" sz="1200" u="none" cap="none" strike="noStrike"/>
                        <a:t>ATT 1</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77700">
                <a:tc>
                  <a:txBody>
                    <a:bodyPr/>
                    <a:lstStyle/>
                    <a:p>
                      <a:pPr indent="0" lvl="0" marL="0" marR="0" rtl="0" algn="ctr">
                        <a:lnSpc>
                          <a:spcPct val="100000"/>
                        </a:lnSpc>
                        <a:spcBef>
                          <a:spcPts val="0"/>
                        </a:spcBef>
                        <a:spcAft>
                          <a:spcPts val="0"/>
                        </a:spcAft>
                        <a:buNone/>
                      </a:pPr>
                      <a:r>
                        <a:rPr lang="it-IT" sz="1200" u="none" cap="none" strike="noStrike"/>
                        <a:t>ATT 2</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3</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Technical skill 3</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4</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1</a:t>
                      </a:r>
                      <a:endParaRPr b="1" i="0" sz="1200" u="none" cap="none" strike="noStrike">
                        <a:solidFill>
                          <a:srgbClr val="000000"/>
                        </a:solidFill>
                        <a:latin typeface="Calibri"/>
                        <a:ea typeface="Calibri"/>
                        <a:cs typeface="Calibri"/>
                        <a:sym typeface="Calibri"/>
                      </a:endParaRPr>
                    </a:p>
                  </a:txBody>
                  <a:tcPr marT="4875" marB="0" marR="4875" marL="4875" anchor="ctr"/>
                </a:tc>
              </a:tr>
              <a:tr h="342450">
                <a:tc>
                  <a:txBody>
                    <a:bodyPr/>
                    <a:lstStyle/>
                    <a:p>
                      <a:pPr indent="0" lvl="0" marL="0" marR="0" rtl="0" algn="ctr">
                        <a:lnSpc>
                          <a:spcPct val="100000"/>
                        </a:lnSpc>
                        <a:spcBef>
                          <a:spcPts val="0"/>
                        </a:spcBef>
                        <a:spcAft>
                          <a:spcPts val="0"/>
                        </a:spcAft>
                        <a:buNone/>
                      </a:pPr>
                      <a:r>
                        <a:rPr lang="it-IT" sz="1200" u="none" cap="none" strike="noStrike"/>
                        <a:t>ATT 5</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Non-technical skill 2</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6</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Hybrid course</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7</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Feedback</a:t>
                      </a:r>
                      <a:endParaRPr b="1" i="0" sz="1200" u="none" cap="none" strike="noStrike">
                        <a:solidFill>
                          <a:srgbClr val="000000"/>
                        </a:solidFill>
                        <a:latin typeface="Calibri"/>
                        <a:ea typeface="Calibri"/>
                        <a:cs typeface="Calibri"/>
                        <a:sym typeface="Calibri"/>
                      </a:endParaRPr>
                    </a:p>
                  </a:txBody>
                  <a:tcPr marT="4875" marB="0" marR="4875" marL="4875" anchor="ctr"/>
                </a:tc>
              </a:tr>
              <a:tr h="229850">
                <a:tc>
                  <a:txBody>
                    <a:bodyPr/>
                    <a:lstStyle/>
                    <a:p>
                      <a:pPr indent="0" lvl="0" marL="0" marR="0" rtl="0" algn="ctr">
                        <a:lnSpc>
                          <a:spcPct val="100000"/>
                        </a:lnSpc>
                        <a:spcBef>
                          <a:spcPts val="0"/>
                        </a:spcBef>
                        <a:spcAft>
                          <a:spcPts val="0"/>
                        </a:spcAft>
                        <a:buNone/>
                      </a:pPr>
                      <a:r>
                        <a:rPr lang="it-IT" sz="1200" u="none" cap="none" strike="noStrike"/>
                        <a:t>ATT 8</a:t>
                      </a:r>
                      <a:endParaRPr b="1" i="0" sz="1200" u="none" cap="none" strike="noStrike">
                        <a:solidFill>
                          <a:srgbClr val="000000"/>
                        </a:solidFill>
                        <a:latin typeface="Calibri"/>
                        <a:ea typeface="Calibri"/>
                        <a:cs typeface="Calibri"/>
                        <a:sym typeface="Calibri"/>
                      </a:endParaRPr>
                    </a:p>
                  </a:txBody>
                  <a:tcPr marT="4875" marB="0" marR="4875" marL="4875" anchor="ctr"/>
                </a:tc>
                <a:tc>
                  <a:txBody>
                    <a:bodyPr/>
                    <a:lstStyle/>
                    <a:p>
                      <a:pPr indent="0" lvl="0" marL="0" marR="0" rtl="0" algn="ctr">
                        <a:lnSpc>
                          <a:spcPct val="100000"/>
                        </a:lnSpc>
                        <a:spcBef>
                          <a:spcPts val="0"/>
                        </a:spcBef>
                        <a:spcAft>
                          <a:spcPts val="0"/>
                        </a:spcAft>
                        <a:buNone/>
                      </a:pPr>
                      <a:r>
                        <a:rPr lang="it-IT" sz="1200" u="none" cap="none" strike="noStrike"/>
                        <a:t>Duration </a:t>
                      </a:r>
                      <a:endParaRPr b="1" i="0" sz="1200" u="none" cap="none" strike="noStrike">
                        <a:solidFill>
                          <a:srgbClr val="000000"/>
                        </a:solidFill>
                        <a:latin typeface="Calibri"/>
                        <a:ea typeface="Calibri"/>
                        <a:cs typeface="Calibri"/>
                        <a:sym typeface="Calibri"/>
                      </a:endParaRPr>
                    </a:p>
                  </a:txBody>
                  <a:tcPr marT="4875" marB="0" marR="4875" marL="4875" anchor="ctr"/>
                </a:tc>
              </a:tr>
            </a:tbl>
          </a:graphicData>
        </a:graphic>
      </p:graphicFrame>
      <p:pic>
        <p:nvPicPr>
          <p:cNvPr id="485" name="Google Shape;485;p33"/>
          <p:cNvPicPr preferRelativeResize="0"/>
          <p:nvPr/>
        </p:nvPicPr>
        <p:blipFill rotWithShape="1">
          <a:blip r:embed="rId5">
            <a:alphaModFix/>
          </a:blip>
          <a:srcRect b="48453" l="19360" r="39091" t="20452"/>
          <a:stretch/>
        </p:blipFill>
        <p:spPr>
          <a:xfrm>
            <a:off x="533398" y="1862413"/>
            <a:ext cx="5611093" cy="2799477"/>
          </a:xfrm>
          <a:prstGeom prst="rect">
            <a:avLst/>
          </a:prstGeom>
          <a:noFill/>
          <a:ln>
            <a:noFill/>
          </a:ln>
        </p:spPr>
      </p:pic>
      <p:sp>
        <p:nvSpPr>
          <p:cNvPr id="486" name="Google Shape;486;p33"/>
          <p:cNvSpPr txBox="1"/>
          <p:nvPr/>
        </p:nvSpPr>
        <p:spPr>
          <a:xfrm>
            <a:off x="6140231" y="1856712"/>
            <a:ext cx="4011893" cy="93871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Male vs Fem:		Less Tech Skills 2</a:t>
            </a:r>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Less Tech Skills 3</a:t>
            </a:r>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Less N-Tech Skills 2 </a:t>
            </a:r>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More e-learning courses</a:t>
            </a:r>
            <a:endParaRPr b="0" i="0" sz="1100" u="none" cap="none" strike="noStrike">
              <a:solidFill>
                <a:srgbClr val="000000"/>
              </a:solidFill>
              <a:latin typeface="Arial"/>
              <a:ea typeface="Arial"/>
              <a:cs typeface="Arial"/>
              <a:sym typeface="Arial"/>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a:t>
            </a:r>
            <a:endParaRPr/>
          </a:p>
        </p:txBody>
      </p:sp>
      <p:sp>
        <p:nvSpPr>
          <p:cNvPr id="487" name="Google Shape;487;p33"/>
          <p:cNvSpPr txBox="1"/>
          <p:nvPr/>
        </p:nvSpPr>
        <p:spPr>
          <a:xfrm>
            <a:off x="6140231" y="3283313"/>
            <a:ext cx="4011893" cy="76944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Year of enrolement:	More Tech Skills 2</a:t>
            </a:r>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Less N-Tech Skills 1 </a:t>
            </a:r>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More feedback</a:t>
            </a:r>
            <a:endParaRPr/>
          </a:p>
          <a:p>
            <a:pPr indent="0" lvl="4" marL="0" marR="0" rtl="0" algn="l">
              <a:lnSpc>
                <a:spcPct val="100000"/>
              </a:lnSpc>
              <a:spcBef>
                <a:spcPts val="0"/>
              </a:spcBef>
              <a:spcAft>
                <a:spcPts val="0"/>
              </a:spcAft>
              <a:buNone/>
            </a:pPr>
            <a:r>
              <a:rPr b="0" i="0" lang="it-IT" sz="1100" u="none" cap="none" strike="noStrike">
                <a:solidFill>
                  <a:srgbClr val="000000"/>
                </a:solidFill>
                <a:latin typeface="Arial"/>
                <a:ea typeface="Arial"/>
                <a:cs typeface="Arial"/>
                <a:sym typeface="Arial"/>
              </a:rPr>
              <a:t>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6"/>
                                        </p:tgtEl>
                                        <p:attrNameLst>
                                          <p:attrName>style.visibility</p:attrName>
                                        </p:attrNameLst>
                                      </p:cBhvr>
                                      <p:to>
                                        <p:strVal val="visible"/>
                                      </p:to>
                                    </p:set>
                                    <p:animEffect filter="fade" transition="in">
                                      <p:cBhvr>
                                        <p:cTn dur="500"/>
                                        <p:tgtEl>
                                          <p:spTgt spid="48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7"/>
                                        </p:tgtEl>
                                        <p:attrNameLst>
                                          <p:attrName>style.visibility</p:attrName>
                                        </p:attrNameLst>
                                      </p:cBhvr>
                                      <p:to>
                                        <p:strVal val="visible"/>
                                      </p:to>
                                    </p:set>
                                    <p:animEffect filter="fade" transition="in">
                                      <p:cBhvr>
                                        <p:cTn dur="500"/>
                                        <p:tgtEl>
                                          <p:spTgt spid="4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 name="Shape 492"/>
        <p:cNvGrpSpPr/>
        <p:nvPr/>
      </p:nvGrpSpPr>
      <p:grpSpPr>
        <a:xfrm>
          <a:off x="0" y="0"/>
          <a:ext cx="0" cy="0"/>
          <a:chOff x="0" y="0"/>
          <a:chExt cx="0" cy="0"/>
        </a:xfrm>
      </p:grpSpPr>
      <p:pic>
        <p:nvPicPr>
          <p:cNvPr id="493" name="Google Shape;493;gd746a2e6dd_0_98"/>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494" name="Google Shape;494;gd746a2e6dd_0_98"/>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grpSp>
        <p:nvGrpSpPr>
          <p:cNvPr id="495" name="Google Shape;495;gd746a2e6dd_0_98"/>
          <p:cNvGrpSpPr/>
          <p:nvPr/>
        </p:nvGrpSpPr>
        <p:grpSpPr>
          <a:xfrm>
            <a:off x="3052286" y="5989300"/>
            <a:ext cx="821118" cy="776534"/>
            <a:chOff x="4384447" y="5141095"/>
            <a:chExt cx="1297800" cy="1169127"/>
          </a:xfrm>
        </p:grpSpPr>
        <p:sp>
          <p:nvSpPr>
            <p:cNvPr id="496" name="Google Shape;496;gd746a2e6dd_0_98"/>
            <p:cNvSpPr/>
            <p:nvPr/>
          </p:nvSpPr>
          <p:spPr>
            <a:xfrm>
              <a:off x="4384447" y="5962822"/>
              <a:ext cx="1297800" cy="3474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rial"/>
                  <a:ea typeface="Arial"/>
                  <a:cs typeface="Arial"/>
                  <a:sym typeface="Arial"/>
                </a:rPr>
                <a:t>Partner logo</a:t>
              </a:r>
              <a:endParaRPr b="0" i="0" sz="1400" u="none" cap="none" strike="noStrike">
                <a:solidFill>
                  <a:srgbClr val="000000"/>
                </a:solidFill>
                <a:latin typeface="Arial"/>
                <a:ea typeface="Arial"/>
                <a:cs typeface="Arial"/>
                <a:sym typeface="Arial"/>
              </a:endParaRPr>
            </a:p>
          </p:txBody>
        </p:sp>
        <p:sp>
          <p:nvSpPr>
            <p:cNvPr id="497" name="Google Shape;497;gd746a2e6dd_0_98"/>
            <p:cNvSpPr/>
            <p:nvPr/>
          </p:nvSpPr>
          <p:spPr>
            <a:xfrm>
              <a:off x="4579864" y="5141095"/>
              <a:ext cx="821700" cy="821700"/>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grpSp>
      <p:sp>
        <p:nvSpPr>
          <p:cNvPr id="498" name="Google Shape;498;gd746a2e6dd_0_98"/>
          <p:cNvSpPr/>
          <p:nvPr/>
        </p:nvSpPr>
        <p:spPr>
          <a:xfrm>
            <a:off x="453074" y="849175"/>
            <a:ext cx="9528000" cy="584700"/>
          </a:xfrm>
          <a:prstGeom prst="rect">
            <a:avLst/>
          </a:prstGeom>
          <a:noFill/>
          <a:ln>
            <a:noFill/>
          </a:ln>
        </p:spPr>
        <p:txBody>
          <a:bodyPr anchorCtr="0" anchor="t" bIns="45700" lIns="91425" spcFirstLastPara="1" rIns="91425" wrap="square" tIns="45700">
            <a:noAutofit/>
          </a:bodyPr>
          <a:lstStyle/>
          <a:p>
            <a:pPr indent="-406400" lvl="0" marL="457200" marR="0" rtl="0" algn="l">
              <a:lnSpc>
                <a:spcPct val="100000"/>
              </a:lnSpc>
              <a:spcBef>
                <a:spcPts val="0"/>
              </a:spcBef>
              <a:spcAft>
                <a:spcPts val="0"/>
              </a:spcAft>
              <a:buClr>
                <a:srgbClr val="5C5B5B"/>
              </a:buClr>
              <a:buSzPts val="2800"/>
              <a:buFont typeface="Arial"/>
              <a:buChar char="❖"/>
            </a:pPr>
            <a:r>
              <a:rPr b="0" i="0" lang="it-IT" sz="2800" u="none" cap="none" strike="noStrike">
                <a:solidFill>
                  <a:srgbClr val="5C5B5B"/>
                </a:solidFill>
                <a:latin typeface="Arial"/>
                <a:ea typeface="Arial"/>
                <a:cs typeface="Arial"/>
                <a:sym typeface="Arial"/>
              </a:rPr>
              <a:t>Numbers to reach </a:t>
            </a:r>
            <a:r>
              <a:rPr b="1" i="0" lang="it-IT" sz="2800" u="none" cap="none" strike="noStrike">
                <a:solidFill>
                  <a:srgbClr val="5C5B5B"/>
                </a:solidFill>
                <a:latin typeface="Arial"/>
                <a:ea typeface="Arial"/>
                <a:cs typeface="Arial"/>
                <a:sym typeface="Arial"/>
              </a:rPr>
              <a:t>                  25-30 </a:t>
            </a:r>
            <a:r>
              <a:rPr b="0" i="0" lang="it-IT" sz="2800" u="none" cap="none" strike="noStrike">
                <a:solidFill>
                  <a:srgbClr val="5C5B5B"/>
                </a:solidFill>
                <a:latin typeface="Arial"/>
                <a:ea typeface="Arial"/>
                <a:cs typeface="Arial"/>
                <a:sym typeface="Arial"/>
              </a:rPr>
              <a:t>companies</a:t>
            </a:r>
            <a:endParaRPr b="0" i="0" sz="2800" u="none" cap="none" strike="noStrike">
              <a:solidFill>
                <a:srgbClr val="5C5B5B"/>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1" i="0" sz="3200" u="none" cap="none" strike="noStrike">
              <a:solidFill>
                <a:srgbClr val="5C5B5B"/>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    20 companies included in our list</a:t>
            </a:r>
            <a:endParaRPr b="1" i="0" sz="3200" u="none" cap="none" strike="noStrike">
              <a:solidFill>
                <a:srgbClr val="5C5B5B"/>
              </a:solidFill>
              <a:latin typeface="Arial"/>
              <a:ea typeface="Arial"/>
              <a:cs typeface="Arial"/>
              <a:sym typeface="Arial"/>
            </a:endParaRPr>
          </a:p>
        </p:txBody>
      </p:sp>
      <p:sp>
        <p:nvSpPr>
          <p:cNvPr id="499" name="Google Shape;499;gd746a2e6dd_0_98"/>
          <p:cNvSpPr txBox="1"/>
          <p:nvPr/>
        </p:nvSpPr>
        <p:spPr>
          <a:xfrm>
            <a:off x="1279182" y="1986290"/>
            <a:ext cx="10557300" cy="749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800"/>
              </a:spcBef>
              <a:spcAft>
                <a:spcPts val="0"/>
              </a:spcAft>
              <a:buClr>
                <a:srgbClr val="000000"/>
              </a:buClr>
              <a:buSzPts val="1800"/>
              <a:buFont typeface="Arial"/>
              <a:buNone/>
            </a:pPr>
            <a:r>
              <a:t/>
            </a:r>
            <a:endParaRPr b="0" i="0" sz="18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800"/>
              </a:spcBef>
              <a:spcAft>
                <a:spcPts val="0"/>
              </a:spcAft>
              <a:buClr>
                <a:srgbClr val="000000"/>
              </a:buClr>
              <a:buSzPts val="1800"/>
              <a:buFont typeface="Arial"/>
              <a:buNone/>
            </a:pPr>
            <a:r>
              <a:rPr b="0" i="0" lang="it-IT" sz="1800" u="none" cap="none" strike="noStrike">
                <a:solidFill>
                  <a:srgbClr val="000000"/>
                </a:solidFill>
                <a:latin typeface="Times New Roman"/>
                <a:ea typeface="Times New Roman"/>
                <a:cs typeface="Times New Roman"/>
                <a:sym typeface="Times New Roman"/>
              </a:rPr>
              <a:t>                                                                                </a:t>
            </a:r>
            <a:endParaRPr b="0" i="0" sz="1800" u="none" cap="none" strike="noStrike">
              <a:solidFill>
                <a:srgbClr val="000000"/>
              </a:solidFill>
              <a:latin typeface="Times New Roman"/>
              <a:ea typeface="Times New Roman"/>
              <a:cs typeface="Times New Roman"/>
              <a:sym typeface="Times New Roman"/>
            </a:endParaRPr>
          </a:p>
        </p:txBody>
      </p:sp>
      <p:pic>
        <p:nvPicPr>
          <p:cNvPr id="500" name="Google Shape;500;gd746a2e6dd_0_98"/>
          <p:cNvPicPr preferRelativeResize="0"/>
          <p:nvPr/>
        </p:nvPicPr>
        <p:blipFill rotWithShape="1">
          <a:blip r:embed="rId4">
            <a:alphaModFix/>
          </a:blip>
          <a:srcRect b="0" l="0" r="0" t="0"/>
          <a:stretch/>
        </p:blipFill>
        <p:spPr>
          <a:xfrm>
            <a:off x="3001850" y="5916600"/>
            <a:ext cx="821100" cy="821100"/>
          </a:xfrm>
          <a:prstGeom prst="rect">
            <a:avLst/>
          </a:prstGeom>
          <a:noFill/>
          <a:ln>
            <a:noFill/>
          </a:ln>
        </p:spPr>
      </p:pic>
      <p:sp>
        <p:nvSpPr>
          <p:cNvPr id="501" name="Google Shape;501;gd746a2e6dd_0_98"/>
          <p:cNvSpPr/>
          <p:nvPr/>
        </p:nvSpPr>
        <p:spPr>
          <a:xfrm>
            <a:off x="4128125" y="967825"/>
            <a:ext cx="1345500" cy="347400"/>
          </a:xfrm>
          <a:prstGeom prst="rightArrow">
            <a:avLst>
              <a:gd fmla="val 50000" name="adj1"/>
              <a:gd fmla="val 50000" name="adj2"/>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2" name="Google Shape;502;gd746a2e6dd_0_98"/>
          <p:cNvSpPr txBox="1"/>
          <p:nvPr/>
        </p:nvSpPr>
        <p:spPr>
          <a:xfrm>
            <a:off x="548032" y="3297490"/>
            <a:ext cx="10557300" cy="995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800"/>
              </a:spcBef>
              <a:spcAft>
                <a:spcPts val="0"/>
              </a:spcAft>
              <a:buClr>
                <a:srgbClr val="000000"/>
              </a:buClr>
              <a:buSzPts val="2100"/>
              <a:buFont typeface="Arial"/>
              <a:buNone/>
            </a:pPr>
            <a:r>
              <a:t/>
            </a:r>
            <a:endParaRPr b="0" i="0" sz="2100" u="none" cap="none" strike="noStrike">
              <a:solidFill>
                <a:srgbClr val="000000"/>
              </a:solidFill>
              <a:latin typeface="Arial"/>
              <a:ea typeface="Arial"/>
              <a:cs typeface="Arial"/>
              <a:sym typeface="Arial"/>
            </a:endParaRPr>
          </a:p>
          <a:p>
            <a:pPr indent="0" lvl="0" marL="0" marR="0" rtl="0" algn="l">
              <a:lnSpc>
                <a:spcPct val="100000"/>
              </a:lnSpc>
              <a:spcBef>
                <a:spcPts val="800"/>
              </a:spcBef>
              <a:spcAft>
                <a:spcPts val="0"/>
              </a:spcAft>
              <a:buClr>
                <a:srgbClr val="000000"/>
              </a:buClr>
              <a:buSzPts val="2400"/>
              <a:buFont typeface="Arial"/>
              <a:buNone/>
            </a:pPr>
            <a:r>
              <a:rPr b="1" i="0" lang="it-IT" sz="2400" u="none" cap="none" strike="noStrike">
                <a:solidFill>
                  <a:srgbClr val="000000"/>
                </a:solidFill>
                <a:latin typeface="Arial"/>
                <a:ea typeface="Arial"/>
                <a:cs typeface="Arial"/>
                <a:sym typeface="Arial"/>
              </a:rPr>
              <a:t>        </a:t>
            </a:r>
            <a:r>
              <a:rPr b="1" i="0" lang="it-IT" sz="3100" u="none" cap="none" strike="noStrike">
                <a:solidFill>
                  <a:srgbClr val="5C5B5B"/>
                </a:solidFill>
                <a:latin typeface="Arial"/>
                <a:ea typeface="Arial"/>
                <a:cs typeface="Arial"/>
                <a:sym typeface="Arial"/>
              </a:rPr>
              <a:t>Timing </a:t>
            </a:r>
            <a:endParaRPr b="1" i="0" sz="3100" u="none" cap="none" strike="noStrike">
              <a:solidFill>
                <a:srgbClr val="5C5B5B"/>
              </a:solidFill>
              <a:latin typeface="Arial"/>
              <a:ea typeface="Arial"/>
              <a:cs typeface="Arial"/>
              <a:sym typeface="Arial"/>
            </a:endParaRPr>
          </a:p>
        </p:txBody>
      </p:sp>
      <p:sp>
        <p:nvSpPr>
          <p:cNvPr id="503" name="Google Shape;503;gd746a2e6dd_0_98"/>
          <p:cNvSpPr/>
          <p:nvPr/>
        </p:nvSpPr>
        <p:spPr>
          <a:xfrm>
            <a:off x="576225" y="4035225"/>
            <a:ext cx="11481000" cy="1463100"/>
          </a:xfrm>
          <a:prstGeom prst="rightArrow">
            <a:avLst>
              <a:gd fmla="val 50000" name="adj1"/>
              <a:gd fmla="val 50000" name="adj2"/>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it-IT" sz="1400" u="none" cap="none" strike="noStrike">
                <a:solidFill>
                  <a:srgbClr val="000000"/>
                </a:solidFill>
                <a:latin typeface="Arial"/>
                <a:ea typeface="Arial"/>
                <a:cs typeface="Arial"/>
                <a:sym typeface="Arial"/>
              </a:rPr>
              <a:t>&lt;&lt;&lt;</a:t>
            </a:r>
            <a:endParaRPr b="0" i="0" sz="1400" u="none" cap="none" strike="noStrike">
              <a:solidFill>
                <a:srgbClr val="000000"/>
              </a:solidFill>
              <a:latin typeface="Arial"/>
              <a:ea typeface="Arial"/>
              <a:cs typeface="Arial"/>
              <a:sym typeface="Arial"/>
            </a:endParaRPr>
          </a:p>
        </p:txBody>
      </p:sp>
      <p:graphicFrame>
        <p:nvGraphicFramePr>
          <p:cNvPr id="504" name="Google Shape;504;gd746a2e6dd_0_98"/>
          <p:cNvGraphicFramePr/>
          <p:nvPr/>
        </p:nvGraphicFramePr>
        <p:xfrm>
          <a:off x="548075" y="4292900"/>
          <a:ext cx="3000000" cy="3000000"/>
        </p:xfrm>
        <a:graphic>
          <a:graphicData uri="http://schemas.openxmlformats.org/drawingml/2006/table">
            <a:tbl>
              <a:tblPr>
                <a:noFill/>
                <a:tableStyleId>{1CF2BEBD-24AC-40DD-8A6D-A0E44189208D}</a:tableStyleId>
              </a:tblPr>
              <a:tblGrid>
                <a:gridCol w="2176475"/>
                <a:gridCol w="2176475"/>
                <a:gridCol w="2176475"/>
                <a:gridCol w="2176475"/>
                <a:gridCol w="2176475"/>
              </a:tblGrid>
              <a:tr h="1676375">
                <a:tc>
                  <a:txBody>
                    <a:bodyPr/>
                    <a:lstStyle/>
                    <a:p>
                      <a:pPr indent="0" lvl="0" marL="0" marR="0" rtl="0" algn="l">
                        <a:lnSpc>
                          <a:spcPct val="100000"/>
                        </a:lnSpc>
                        <a:spcBef>
                          <a:spcPts val="0"/>
                        </a:spcBef>
                        <a:spcAft>
                          <a:spcPts val="0"/>
                        </a:spcAft>
                        <a:buClr>
                          <a:srgbClr val="000000"/>
                        </a:buClr>
                        <a:buSzPts val="1400"/>
                        <a:buFont typeface="Arial"/>
                        <a:buNone/>
                      </a:pPr>
                      <a:r>
                        <a:rPr lang="it-IT" sz="1400" u="none" cap="none" strike="noStrike"/>
                        <a:t>Questionnaire preparation and pilot test with partner companies</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it-IT" sz="1400" u="none" cap="none" strike="noStrike"/>
                        <a:t>   By end of March 2021</a:t>
                      </a:r>
                      <a:endParaRPr sz="14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1400"/>
                        <a:buFont typeface="Arial"/>
                        <a:buNone/>
                      </a:pPr>
                      <a:r>
                        <a:rPr lang="it-IT" sz="1400" u="none" cap="none" strike="noStrike"/>
                        <a:t>Perform the survey with companies and collect the data</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it-IT" sz="1400" u="none" cap="none" strike="noStrike"/>
                        <a:t>          </a:t>
                      </a:r>
                      <a:r>
                        <a:rPr lang="it-IT" sz="1400" u="none" cap="none" strike="noStrike">
                          <a:solidFill>
                            <a:schemeClr val="dk1"/>
                          </a:solidFill>
                        </a:rPr>
                        <a:t> April 2021</a:t>
                      </a:r>
                      <a:endParaRPr sz="14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1400"/>
                        <a:buFont typeface="Arial"/>
                        <a:buNone/>
                      </a:pPr>
                      <a:r>
                        <a:rPr lang="it-IT" sz="1400" u="none" cap="none" strike="noStrike">
                          <a:solidFill>
                            <a:schemeClr val="dk1"/>
                          </a:solidFill>
                        </a:rPr>
                        <a:t>Perform the survey with companies and collect the data</a:t>
                      </a:r>
                      <a:endParaRPr sz="1400" u="none" cap="none" strike="noStrike">
                        <a:solidFill>
                          <a:schemeClr val="dk1"/>
                        </a:solidFill>
                      </a:endParaRPr>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solidFill>
                          <a:schemeClr val="dk1"/>
                        </a:solidFill>
                      </a:endParaRPr>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it-IT" sz="1400" u="none" cap="none" strike="noStrike">
                          <a:solidFill>
                            <a:schemeClr val="dk1"/>
                          </a:solidFill>
                        </a:rPr>
                        <a:t>     May 2021</a:t>
                      </a:r>
                      <a:endParaRPr sz="1400" u="none" cap="none" strike="noStrike">
                        <a:solidFill>
                          <a:schemeClr val="dk1"/>
                        </a:solidFill>
                      </a:endParaRPr>
                    </a:p>
                  </a:txBody>
                  <a:tcPr marT="91425" marB="91425" marR="91425" marL="91425"/>
                </a:tc>
                <a:tc>
                  <a:txBody>
                    <a:bodyPr/>
                    <a:lstStyle/>
                    <a:p>
                      <a:pPr indent="0" lvl="0" marL="0" marR="0" rtl="0" algn="l">
                        <a:lnSpc>
                          <a:spcPct val="100000"/>
                        </a:lnSpc>
                        <a:spcBef>
                          <a:spcPts val="0"/>
                        </a:spcBef>
                        <a:spcAft>
                          <a:spcPts val="0"/>
                        </a:spcAft>
                        <a:buClr>
                          <a:srgbClr val="000000"/>
                        </a:buClr>
                        <a:buSzPts val="1400"/>
                        <a:buFont typeface="Arial"/>
                        <a:buNone/>
                      </a:pPr>
                      <a:r>
                        <a:rPr lang="it-IT" sz="1400" u="none" cap="none" strike="noStrike">
                          <a:solidFill>
                            <a:schemeClr val="dk1"/>
                          </a:solidFill>
                        </a:rPr>
                        <a:t>    Data analysis </a:t>
                      </a:r>
                      <a:endParaRPr sz="1400" u="none" cap="none" strike="noStrike">
                        <a:solidFill>
                          <a:schemeClr val="dk1"/>
                        </a:solidFill>
                      </a:endParaRPr>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solidFill>
                          <a:schemeClr val="dk1"/>
                        </a:solidFill>
                      </a:endParaRPr>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solidFill>
                          <a:schemeClr val="dk1"/>
                        </a:solidFill>
                      </a:endParaRPr>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solidFill>
                          <a:schemeClr val="dk1"/>
                        </a:solidFill>
                      </a:endParaRPr>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solidFill>
                          <a:schemeClr val="dk1"/>
                        </a:solidFill>
                      </a:endParaRPr>
                    </a:p>
                    <a:p>
                      <a:pPr indent="0" lvl="0" marL="0" marR="0" rtl="0" algn="l">
                        <a:lnSpc>
                          <a:spcPct val="100000"/>
                        </a:lnSpc>
                        <a:spcBef>
                          <a:spcPts val="0"/>
                        </a:spcBef>
                        <a:spcAft>
                          <a:spcPts val="0"/>
                        </a:spcAft>
                        <a:buClr>
                          <a:srgbClr val="000000"/>
                        </a:buClr>
                        <a:buSzPts val="1400"/>
                        <a:buFont typeface="Arial"/>
                        <a:buNone/>
                      </a:pPr>
                      <a:r>
                        <a:rPr lang="it-IT" sz="1400" u="none" cap="none" strike="noStrike">
                          <a:solidFill>
                            <a:schemeClr val="dk1"/>
                          </a:solidFill>
                        </a:rPr>
                        <a:t>    June - July 2021</a:t>
                      </a:r>
                      <a:endParaRPr sz="1400" u="none" cap="none" strike="noStrike">
                        <a:solidFill>
                          <a:schemeClr val="dk1"/>
                        </a:solidFill>
                      </a:endParaRPr>
                    </a:p>
                  </a:txBody>
                  <a:tcPr marT="91425" marB="91425" marR="91425" marL="91425"/>
                </a:tc>
                <a:tc>
                  <a:txBody>
                    <a:bodyPr/>
                    <a:lstStyle/>
                    <a:p>
                      <a:pPr indent="0" lvl="0" marL="0" marR="0" rtl="0" algn="l">
                        <a:lnSpc>
                          <a:spcPct val="100000"/>
                        </a:lnSpc>
                        <a:spcBef>
                          <a:spcPts val="0"/>
                        </a:spcBef>
                        <a:spcAft>
                          <a:spcPts val="0"/>
                        </a:spcAft>
                        <a:buClr>
                          <a:srgbClr val="000000"/>
                        </a:buClr>
                        <a:buSzPts val="1400"/>
                        <a:buFont typeface="Arial"/>
                        <a:buNone/>
                      </a:pPr>
                      <a:r>
                        <a:rPr lang="it-IT" sz="1400" u="none" cap="none" strike="noStrike">
                          <a:solidFill>
                            <a:schemeClr val="dk1"/>
                          </a:solidFill>
                        </a:rPr>
                        <a:t>Needs Analysis and</a:t>
                      </a:r>
                      <a:endParaRPr sz="1400" u="none" cap="none" strike="noStrike">
                        <a:solidFill>
                          <a:schemeClr val="dk1"/>
                        </a:solidFill>
                      </a:endParaRPr>
                    </a:p>
                    <a:p>
                      <a:pPr indent="0" lvl="0" marL="0" marR="0" rtl="0" algn="l">
                        <a:lnSpc>
                          <a:spcPct val="100000"/>
                        </a:lnSpc>
                        <a:spcBef>
                          <a:spcPts val="0"/>
                        </a:spcBef>
                        <a:spcAft>
                          <a:spcPts val="0"/>
                        </a:spcAft>
                        <a:buClr>
                          <a:srgbClr val="000000"/>
                        </a:buClr>
                        <a:buSzPts val="1400"/>
                        <a:buFont typeface="Arial"/>
                        <a:buNone/>
                      </a:pPr>
                      <a:r>
                        <a:rPr lang="it-IT" sz="1400" u="none" cap="none" strike="noStrike">
                          <a:solidFill>
                            <a:schemeClr val="dk1"/>
                          </a:solidFill>
                        </a:rPr>
                        <a:t>          BoK</a:t>
                      </a:r>
                      <a:endParaRPr sz="1400" u="none" cap="none" strike="noStrike">
                        <a:solidFill>
                          <a:schemeClr val="dk1"/>
                        </a:solidFill>
                      </a:endParaRPr>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solidFill>
                          <a:schemeClr val="dk1"/>
                        </a:solidFill>
                      </a:endParaRPr>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solidFill>
                          <a:schemeClr val="dk1"/>
                        </a:solidFill>
                      </a:endParaRPr>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solidFill>
                          <a:schemeClr val="dk1"/>
                        </a:solidFill>
                      </a:endParaRPr>
                    </a:p>
                    <a:p>
                      <a:pPr indent="0" lvl="0" marL="0" marR="0" rtl="0" algn="l">
                        <a:lnSpc>
                          <a:spcPct val="100000"/>
                        </a:lnSpc>
                        <a:spcBef>
                          <a:spcPts val="0"/>
                        </a:spcBef>
                        <a:spcAft>
                          <a:spcPts val="0"/>
                        </a:spcAft>
                        <a:buClr>
                          <a:srgbClr val="000000"/>
                        </a:buClr>
                        <a:buSzPts val="1400"/>
                        <a:buFont typeface="Arial"/>
                        <a:buNone/>
                      </a:pPr>
                      <a:r>
                        <a:rPr lang="it-IT" sz="1400" u="none" cap="none" strike="noStrike">
                          <a:solidFill>
                            <a:schemeClr val="dk1"/>
                          </a:solidFill>
                        </a:rPr>
                        <a:t>   Aug- Oct. 2021</a:t>
                      </a:r>
                      <a:endParaRPr sz="1400" u="none" cap="none" strike="noStrike">
                        <a:solidFill>
                          <a:schemeClr val="dk1"/>
                        </a:solidFill>
                      </a:endParaRPr>
                    </a:p>
                  </a:txBody>
                  <a:tcPr marT="91425" marB="91425" marR="91425" marL="91425"/>
                </a:tc>
              </a:tr>
            </a:tbl>
          </a:graphicData>
        </a:graphic>
      </p:graphicFrame>
      <p:sp>
        <p:nvSpPr>
          <p:cNvPr id="505" name="Google Shape;505;gd746a2e6dd_0_98"/>
          <p:cNvSpPr txBox="1"/>
          <p:nvPr/>
        </p:nvSpPr>
        <p:spPr>
          <a:xfrm>
            <a:off x="6120125" y="2412550"/>
            <a:ext cx="6071700" cy="954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800"/>
              </a:spcBef>
              <a:spcAft>
                <a:spcPts val="0"/>
              </a:spcAft>
              <a:buClr>
                <a:srgbClr val="000000"/>
              </a:buClr>
              <a:buSzPts val="2800"/>
              <a:buFont typeface="Arial"/>
              <a:buNone/>
            </a:pPr>
            <a:r>
              <a:rPr b="0" i="0" lang="it-IT" sz="2800" u="none" cap="none" strike="noStrike">
                <a:solidFill>
                  <a:srgbClr val="5C5B5B"/>
                </a:solidFill>
                <a:latin typeface="Arial"/>
                <a:ea typeface="Arial"/>
                <a:cs typeface="Arial"/>
                <a:sym typeface="Arial"/>
              </a:rPr>
              <a:t>google form (step 1) and/or emails/phone calls (step 2)</a:t>
            </a:r>
            <a:endParaRPr b="0" i="0" sz="2800" u="none" cap="none" strike="noStrike">
              <a:solidFill>
                <a:srgbClr val="5C5B5B"/>
              </a:solidFill>
              <a:latin typeface="Arial"/>
              <a:ea typeface="Arial"/>
              <a:cs typeface="Arial"/>
              <a:sym typeface="Arial"/>
            </a:endParaRPr>
          </a:p>
        </p:txBody>
      </p:sp>
      <p:sp>
        <p:nvSpPr>
          <p:cNvPr id="506" name="Google Shape;506;gd746a2e6dd_0_98"/>
          <p:cNvSpPr/>
          <p:nvPr/>
        </p:nvSpPr>
        <p:spPr>
          <a:xfrm>
            <a:off x="4345175" y="2754425"/>
            <a:ext cx="1345500" cy="347400"/>
          </a:xfrm>
          <a:prstGeom prst="rightArrow">
            <a:avLst>
              <a:gd fmla="val 50000" name="adj1"/>
              <a:gd fmla="val 50000" name="adj2"/>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7" name="Google Shape;507;gd746a2e6dd_0_98"/>
          <p:cNvSpPr txBox="1"/>
          <p:nvPr/>
        </p:nvSpPr>
        <p:spPr>
          <a:xfrm>
            <a:off x="355525" y="2412550"/>
            <a:ext cx="5299800" cy="954300"/>
          </a:xfrm>
          <a:prstGeom prst="rect">
            <a:avLst/>
          </a:prstGeom>
          <a:noFill/>
          <a:ln>
            <a:noFill/>
          </a:ln>
        </p:spPr>
        <p:txBody>
          <a:bodyPr anchorCtr="0" anchor="t" bIns="45700" lIns="91425" spcFirstLastPara="1" rIns="91425" wrap="square" tIns="45700">
            <a:spAutoFit/>
          </a:bodyPr>
          <a:lstStyle/>
          <a:p>
            <a:pPr indent="-406400" lvl="0" marL="457200" marR="0" rtl="0" algn="l">
              <a:lnSpc>
                <a:spcPct val="100000"/>
              </a:lnSpc>
              <a:spcBef>
                <a:spcPts val="800"/>
              </a:spcBef>
              <a:spcAft>
                <a:spcPts val="0"/>
              </a:spcAft>
              <a:buClr>
                <a:srgbClr val="000000"/>
              </a:buClr>
              <a:buSzPts val="2800"/>
              <a:buFont typeface="Times New Roman"/>
              <a:buChar char="❖"/>
            </a:pPr>
            <a:r>
              <a:rPr b="0" i="0" lang="it-IT" sz="2800" u="none" cap="none" strike="noStrike">
                <a:solidFill>
                  <a:srgbClr val="000000"/>
                </a:solidFill>
                <a:latin typeface="Times New Roman"/>
                <a:ea typeface="Times New Roman"/>
                <a:cs typeface="Times New Roman"/>
                <a:sym typeface="Times New Roman"/>
              </a:rPr>
              <a:t> </a:t>
            </a:r>
            <a:r>
              <a:rPr b="0" i="0" lang="it-IT" sz="2800" u="none" cap="none" strike="noStrike">
                <a:solidFill>
                  <a:srgbClr val="5C5B5B"/>
                </a:solidFill>
                <a:latin typeface="Arial"/>
                <a:ea typeface="Arial"/>
                <a:cs typeface="Arial"/>
                <a:sym typeface="Arial"/>
              </a:rPr>
              <a:t>distribution of the questionnaire   </a:t>
            </a:r>
            <a:endParaRPr b="0" i="0" sz="2800" u="none" cap="none" strike="noStrike">
              <a:solidFill>
                <a:srgbClr val="5C5B5B"/>
              </a:solidFill>
              <a:latin typeface="Arial"/>
              <a:ea typeface="Arial"/>
              <a:cs typeface="Arial"/>
              <a:sym typeface="Arial"/>
            </a:endParaRPr>
          </a:p>
        </p:txBody>
      </p:sp>
      <p:sp>
        <p:nvSpPr>
          <p:cNvPr id="508" name="Google Shape;508;gd746a2e6dd_0_98"/>
          <p:cNvSpPr/>
          <p:nvPr/>
        </p:nvSpPr>
        <p:spPr>
          <a:xfrm>
            <a:off x="4393325" y="3613725"/>
            <a:ext cx="967500" cy="713100"/>
          </a:xfrm>
          <a:prstGeom prst="downArrowCallout">
            <a:avLst>
              <a:gd fmla="val 25000" name="adj1"/>
              <a:gd fmla="val 25000" name="adj2"/>
              <a:gd fmla="val 25000" name="adj3"/>
              <a:gd fmla="val 64977" name="adj4"/>
            </a:avLst>
          </a:prstGeom>
          <a:solidFill>
            <a:srgbClr val="FF00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9" name="Google Shape;509;gd746a2e6dd_0_98"/>
          <p:cNvSpPr txBox="1"/>
          <p:nvPr/>
        </p:nvSpPr>
        <p:spPr>
          <a:xfrm>
            <a:off x="4317125" y="3554825"/>
            <a:ext cx="1043700" cy="554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i="0" lang="it-IT" sz="1200" u="none" cap="none" strike="noStrike">
                <a:solidFill>
                  <a:srgbClr val="000000"/>
                </a:solidFill>
                <a:latin typeface="Arial"/>
                <a:ea typeface="Arial"/>
                <a:cs typeface="Arial"/>
                <a:sym typeface="Arial"/>
              </a:rPr>
              <a:t>Intermediate check</a:t>
            </a:r>
            <a:endParaRPr b="1" i="0" sz="1200" u="none" cap="none" strike="noStrike">
              <a:solidFill>
                <a:srgbClr val="000000"/>
              </a:solidFill>
              <a:latin typeface="Arial"/>
              <a:ea typeface="Arial"/>
              <a:cs typeface="Arial"/>
              <a:sym typeface="Arial"/>
            </a:endParaRPr>
          </a:p>
        </p:txBody>
      </p:sp>
      <p:sp>
        <p:nvSpPr>
          <p:cNvPr id="510" name="Google Shape;510;gd746a2e6dd_0_98"/>
          <p:cNvSpPr/>
          <p:nvPr/>
        </p:nvSpPr>
        <p:spPr>
          <a:xfrm>
            <a:off x="2477450" y="5609975"/>
            <a:ext cx="2883300" cy="3474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1" name="Google Shape;511;gd746a2e6dd_0_98"/>
          <p:cNvSpPr txBox="1"/>
          <p:nvPr/>
        </p:nvSpPr>
        <p:spPr>
          <a:xfrm>
            <a:off x="2933475" y="5572725"/>
            <a:ext cx="97836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1" i="0" lang="it-IT" sz="1400" u="none" cap="none" strike="noStrike">
                <a:solidFill>
                  <a:srgbClr val="000000"/>
                </a:solidFill>
                <a:latin typeface="Arial"/>
                <a:ea typeface="Arial"/>
                <a:cs typeface="Arial"/>
                <a:sym typeface="Arial"/>
              </a:rPr>
              <a:t>Postponed</a:t>
            </a:r>
            <a:endParaRPr b="1" i="0" sz="1400" u="none" cap="none" strike="noStrike">
              <a:solidFill>
                <a:srgbClr val="000000"/>
              </a:solidFill>
              <a:latin typeface="Arial"/>
              <a:ea typeface="Arial"/>
              <a:cs typeface="Arial"/>
              <a:sym typeface="Arial"/>
            </a:endParaRPr>
          </a:p>
        </p:txBody>
      </p:sp>
      <p:sp>
        <p:nvSpPr>
          <p:cNvPr id="512" name="Google Shape;512;gd746a2e6dd_0_98"/>
          <p:cNvSpPr/>
          <p:nvPr/>
        </p:nvSpPr>
        <p:spPr>
          <a:xfrm>
            <a:off x="272657" y="177972"/>
            <a:ext cx="8143200" cy="584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Companies Survey</a:t>
            </a:r>
            <a:endParaRPr b="0" i="0" sz="3200" u="none" cap="none" strike="noStrike">
              <a:solidFill>
                <a:schemeClr val="dk1"/>
              </a:solidFill>
              <a:latin typeface="Arial"/>
              <a:ea typeface="Arial"/>
              <a:cs typeface="Arial"/>
              <a:sym typeface="Arial"/>
            </a:endParaRPr>
          </a:p>
        </p:txBody>
      </p:sp>
      <p:sp>
        <p:nvSpPr>
          <p:cNvPr id="513" name="Google Shape;513;gd746a2e6dd_0_98"/>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23</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pic>
        <p:nvPicPr>
          <p:cNvPr id="519" name="Google Shape;519;ge518924b91_0_24"/>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520" name="Google Shape;520;ge518924b91_0_24"/>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sp>
        <p:nvSpPr>
          <p:cNvPr id="521" name="Google Shape;521;ge518924b91_0_24"/>
          <p:cNvSpPr/>
          <p:nvPr/>
        </p:nvSpPr>
        <p:spPr>
          <a:xfrm>
            <a:off x="7913594" y="6177087"/>
            <a:ext cx="3922800" cy="713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24</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522" name="Google Shape;522;ge518924b91_0_24"/>
          <p:cNvPicPr preferRelativeResize="0"/>
          <p:nvPr/>
        </p:nvPicPr>
        <p:blipFill rotWithShape="1">
          <a:blip r:embed="rId4">
            <a:alphaModFix/>
          </a:blip>
          <a:srcRect b="0" l="0" r="0" t="0"/>
          <a:stretch/>
        </p:blipFill>
        <p:spPr>
          <a:xfrm>
            <a:off x="2719860" y="5961625"/>
            <a:ext cx="831905" cy="831905"/>
          </a:xfrm>
          <a:prstGeom prst="rect">
            <a:avLst/>
          </a:prstGeom>
          <a:noFill/>
          <a:ln>
            <a:noFill/>
          </a:ln>
        </p:spPr>
      </p:pic>
      <p:sp>
        <p:nvSpPr>
          <p:cNvPr id="523" name="Google Shape;523;ge518924b91_0_24"/>
          <p:cNvSpPr/>
          <p:nvPr/>
        </p:nvSpPr>
        <p:spPr>
          <a:xfrm>
            <a:off x="269850" y="232752"/>
            <a:ext cx="8143200" cy="1015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Companies Surveys</a:t>
            </a:r>
            <a:endParaRPr b="1" i="0" sz="3200" u="none" cap="none" strike="noStrike">
              <a:solidFill>
                <a:srgbClr val="5C5B5B"/>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rPr b="0" i="0" lang="it-IT" sz="3200" u="none" cap="none" strike="noStrike">
                <a:solidFill>
                  <a:srgbClr val="5C5B5B"/>
                </a:solidFill>
                <a:latin typeface="Arial"/>
                <a:ea typeface="Arial"/>
                <a:cs typeface="Arial"/>
                <a:sym typeface="Arial"/>
              </a:rPr>
              <a:t>tot companies step 1= </a:t>
            </a:r>
            <a:r>
              <a:rPr b="0" i="0" lang="it-IT" sz="3200" u="none" cap="none" strike="noStrike">
                <a:solidFill>
                  <a:srgbClr val="980000"/>
                </a:solidFill>
                <a:latin typeface="Arial"/>
                <a:ea typeface="Arial"/>
                <a:cs typeface="Arial"/>
                <a:sym typeface="Arial"/>
              </a:rPr>
              <a:t>23</a:t>
            </a:r>
            <a:endParaRPr b="0" i="0" sz="3200" u="none" cap="none" strike="noStrike">
              <a:solidFill>
                <a:srgbClr val="98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rPr b="0" i="0" lang="it-IT" sz="3200" u="none" cap="none" strike="noStrike">
                <a:solidFill>
                  <a:srgbClr val="5C5B5B"/>
                </a:solidFill>
                <a:latin typeface="Arial"/>
                <a:ea typeface="Arial"/>
                <a:cs typeface="Arial"/>
                <a:sym typeface="Arial"/>
              </a:rPr>
              <a:t>tot companies step 2= </a:t>
            </a:r>
            <a:r>
              <a:rPr b="0" i="0" lang="it-IT" sz="3200" u="none" cap="none" strike="noStrike">
                <a:solidFill>
                  <a:srgbClr val="980000"/>
                </a:solidFill>
                <a:latin typeface="Arial"/>
                <a:ea typeface="Arial"/>
                <a:cs typeface="Arial"/>
                <a:sym typeface="Arial"/>
              </a:rPr>
              <a:t>8</a:t>
            </a:r>
            <a:r>
              <a:rPr b="0" i="0" lang="it-IT" sz="3200" u="none" cap="none" strike="noStrike">
                <a:solidFill>
                  <a:srgbClr val="5C5B5B"/>
                </a:solidFill>
                <a:latin typeface="Arial"/>
                <a:ea typeface="Arial"/>
                <a:cs typeface="Arial"/>
                <a:sym typeface="Arial"/>
              </a:rPr>
              <a:t> </a:t>
            </a:r>
            <a:endParaRPr b="0" i="0" sz="3200" u="none" cap="none" strike="noStrike">
              <a:solidFill>
                <a:srgbClr val="5C5B5B"/>
              </a:solidFill>
              <a:latin typeface="Arial"/>
              <a:ea typeface="Arial"/>
              <a:cs typeface="Arial"/>
              <a:sym typeface="Arial"/>
            </a:endParaRPr>
          </a:p>
        </p:txBody>
      </p:sp>
      <p:pic>
        <p:nvPicPr>
          <p:cNvPr descr="Grafico delle risposte di Moduli. Titolo della domanda: Sector:. Numero di risposte: 23 risposte." id="524" name="Google Shape;524;ge518924b91_0_24"/>
          <p:cNvPicPr preferRelativeResize="0"/>
          <p:nvPr/>
        </p:nvPicPr>
        <p:blipFill rotWithShape="1">
          <a:blip r:embed="rId5">
            <a:alphaModFix/>
          </a:blip>
          <a:srcRect b="10074" l="0" r="8991" t="7673"/>
          <a:stretch/>
        </p:blipFill>
        <p:spPr>
          <a:xfrm>
            <a:off x="152400" y="1812950"/>
            <a:ext cx="9995850" cy="380382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9" name="Shape 529"/>
        <p:cNvGrpSpPr/>
        <p:nvPr/>
      </p:nvGrpSpPr>
      <p:grpSpPr>
        <a:xfrm>
          <a:off x="0" y="0"/>
          <a:ext cx="0" cy="0"/>
          <a:chOff x="0" y="0"/>
          <a:chExt cx="0" cy="0"/>
        </a:xfrm>
      </p:grpSpPr>
      <p:pic>
        <p:nvPicPr>
          <p:cNvPr id="530" name="Google Shape;530;ge518924b91_0_3"/>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531" name="Google Shape;531;ge518924b91_0_3"/>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sp>
        <p:nvSpPr>
          <p:cNvPr id="532" name="Google Shape;532;ge518924b91_0_3"/>
          <p:cNvSpPr/>
          <p:nvPr/>
        </p:nvSpPr>
        <p:spPr>
          <a:xfrm>
            <a:off x="7913594" y="6177087"/>
            <a:ext cx="3922800" cy="713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25</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533" name="Google Shape;533;ge518924b91_0_3"/>
          <p:cNvPicPr preferRelativeResize="0"/>
          <p:nvPr/>
        </p:nvPicPr>
        <p:blipFill rotWithShape="1">
          <a:blip r:embed="rId4">
            <a:alphaModFix/>
          </a:blip>
          <a:srcRect b="0" l="0" r="0" t="0"/>
          <a:stretch/>
        </p:blipFill>
        <p:spPr>
          <a:xfrm>
            <a:off x="2719860" y="5961625"/>
            <a:ext cx="831905" cy="831905"/>
          </a:xfrm>
          <a:prstGeom prst="rect">
            <a:avLst/>
          </a:prstGeom>
          <a:noFill/>
          <a:ln>
            <a:noFill/>
          </a:ln>
        </p:spPr>
      </p:pic>
      <p:sp>
        <p:nvSpPr>
          <p:cNvPr id="534" name="Google Shape;534;ge518924b91_0_3"/>
          <p:cNvSpPr/>
          <p:nvPr/>
        </p:nvSpPr>
        <p:spPr>
          <a:xfrm>
            <a:off x="606807" y="339997"/>
            <a:ext cx="8143200" cy="584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Companies Surveys</a:t>
            </a:r>
            <a:endParaRPr b="0" i="0" sz="3200" u="none" cap="none" strike="noStrike">
              <a:solidFill>
                <a:schemeClr val="dk1"/>
              </a:solidFill>
              <a:latin typeface="Arial"/>
              <a:ea typeface="Arial"/>
              <a:cs typeface="Arial"/>
              <a:sym typeface="Arial"/>
            </a:endParaRPr>
          </a:p>
        </p:txBody>
      </p:sp>
      <p:pic>
        <p:nvPicPr>
          <p:cNvPr descr="Grafico delle risposte di Moduli. Titolo della domanda: Size of the company (staff members number):. Numero di risposte: 23 risposte." id="535" name="Google Shape;535;ge518924b91_0_3"/>
          <p:cNvPicPr preferRelativeResize="0"/>
          <p:nvPr/>
        </p:nvPicPr>
        <p:blipFill rotWithShape="1">
          <a:blip r:embed="rId5">
            <a:alphaModFix/>
          </a:blip>
          <a:srcRect b="0" l="0" r="0" t="0"/>
          <a:stretch/>
        </p:blipFill>
        <p:spPr>
          <a:xfrm>
            <a:off x="152400" y="1077097"/>
            <a:ext cx="10982989" cy="4624868"/>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0" name="Shape 540"/>
        <p:cNvGrpSpPr/>
        <p:nvPr/>
      </p:nvGrpSpPr>
      <p:grpSpPr>
        <a:xfrm>
          <a:off x="0" y="0"/>
          <a:ext cx="0" cy="0"/>
          <a:chOff x="0" y="0"/>
          <a:chExt cx="0" cy="0"/>
        </a:xfrm>
      </p:grpSpPr>
      <p:pic>
        <p:nvPicPr>
          <p:cNvPr id="541" name="Google Shape;541;p34"/>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542" name="Google Shape;542;p34"/>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sp>
        <p:nvSpPr>
          <p:cNvPr id="543" name="Google Shape;543;p34"/>
          <p:cNvSpPr/>
          <p:nvPr/>
        </p:nvSpPr>
        <p:spPr>
          <a:xfrm>
            <a:off x="7913594" y="6177087"/>
            <a:ext cx="3922800" cy="713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25</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pic>
        <p:nvPicPr>
          <p:cNvPr descr="Immagine che contiene testo&#10;&#10;Descrizione generata automaticamente" id="544" name="Google Shape;544;p34"/>
          <p:cNvPicPr preferRelativeResize="0"/>
          <p:nvPr/>
        </p:nvPicPr>
        <p:blipFill rotWithShape="1">
          <a:blip r:embed="rId4">
            <a:alphaModFix/>
          </a:blip>
          <a:srcRect b="0" l="0" r="0" t="0"/>
          <a:stretch/>
        </p:blipFill>
        <p:spPr>
          <a:xfrm>
            <a:off x="2719860" y="5961625"/>
            <a:ext cx="831905" cy="831905"/>
          </a:xfrm>
          <a:prstGeom prst="rect">
            <a:avLst/>
          </a:prstGeom>
          <a:noFill/>
          <a:ln>
            <a:noFill/>
          </a:ln>
        </p:spPr>
      </p:pic>
      <p:sp>
        <p:nvSpPr>
          <p:cNvPr id="545" name="Google Shape;545;p34"/>
          <p:cNvSpPr/>
          <p:nvPr/>
        </p:nvSpPr>
        <p:spPr>
          <a:xfrm>
            <a:off x="606807" y="339997"/>
            <a:ext cx="9977110" cy="584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Logical framework of Body of Knowledge</a:t>
            </a:r>
            <a:endParaRPr b="0" i="0" sz="3200" u="none" cap="none" strike="noStrike">
              <a:solidFill>
                <a:schemeClr val="dk1"/>
              </a:solidFill>
              <a:latin typeface="Arial"/>
              <a:ea typeface="Arial"/>
              <a:cs typeface="Arial"/>
              <a:sym typeface="Arial"/>
            </a:endParaRPr>
          </a:p>
        </p:txBody>
      </p:sp>
      <p:grpSp>
        <p:nvGrpSpPr>
          <p:cNvPr id="546" name="Google Shape;546;p34"/>
          <p:cNvGrpSpPr/>
          <p:nvPr/>
        </p:nvGrpSpPr>
        <p:grpSpPr>
          <a:xfrm>
            <a:off x="2257405" y="1991016"/>
            <a:ext cx="7048109" cy="1432284"/>
            <a:chOff x="2137025" y="1479479"/>
            <a:chExt cx="6729960" cy="1222624"/>
          </a:xfrm>
        </p:grpSpPr>
        <p:sp>
          <p:nvSpPr>
            <p:cNvPr id="547" name="Google Shape;547;p34"/>
            <p:cNvSpPr/>
            <p:nvPr/>
          </p:nvSpPr>
          <p:spPr>
            <a:xfrm>
              <a:off x="2137025" y="1479479"/>
              <a:ext cx="4109663" cy="1222624"/>
            </a:xfrm>
            <a:prstGeom prst="ellipse">
              <a:avLst/>
            </a:prstGeom>
            <a:noFill/>
            <a:ln cap="flat" cmpd="sng" w="25400">
              <a:solidFill>
                <a:srgbClr val="C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rPr b="0" i="0" lang="it-IT" sz="2800" u="none" cap="none" strike="noStrike">
                  <a:solidFill>
                    <a:srgbClr val="FF0000"/>
                  </a:solidFill>
                  <a:latin typeface="Arial"/>
                  <a:ea typeface="Arial"/>
                  <a:cs typeface="Arial"/>
                  <a:sym typeface="Arial"/>
                </a:rPr>
                <a:t>WP1</a:t>
              </a:r>
              <a:endParaRPr b="0" i="0" sz="2800" u="none" cap="none" strike="noStrike">
                <a:solidFill>
                  <a:srgbClr val="FF0000"/>
                </a:solidFill>
                <a:latin typeface="Arial"/>
                <a:ea typeface="Arial"/>
                <a:cs typeface="Arial"/>
                <a:sym typeface="Arial"/>
              </a:endParaRPr>
            </a:p>
          </p:txBody>
        </p:sp>
        <p:sp>
          <p:nvSpPr>
            <p:cNvPr id="548" name="Google Shape;548;p34"/>
            <p:cNvSpPr/>
            <p:nvPr/>
          </p:nvSpPr>
          <p:spPr>
            <a:xfrm>
              <a:off x="4757322" y="1479479"/>
              <a:ext cx="4109663" cy="1222624"/>
            </a:xfrm>
            <a:prstGeom prst="ellipse">
              <a:avLst/>
            </a:prstGeom>
            <a:noFill/>
            <a:ln cap="flat" cmpd="sng" w="25400">
              <a:solidFill>
                <a:srgbClr val="31538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None/>
              </a:pPr>
              <a:r>
                <a:rPr b="0" i="0" lang="it-IT" sz="2800" u="none" cap="none" strike="noStrike">
                  <a:solidFill>
                    <a:srgbClr val="0070C0"/>
                  </a:solidFill>
                  <a:latin typeface="Arial"/>
                  <a:ea typeface="Arial"/>
                  <a:cs typeface="Arial"/>
                  <a:sym typeface="Arial"/>
                </a:rPr>
                <a:t>WP2</a:t>
              </a:r>
              <a:endParaRPr b="0" i="0" sz="1400" u="none" cap="none" strike="noStrike">
                <a:solidFill>
                  <a:srgbClr val="0070C0"/>
                </a:solidFill>
                <a:latin typeface="Arial"/>
                <a:ea typeface="Arial"/>
                <a:cs typeface="Arial"/>
                <a:sym typeface="Arial"/>
              </a:endParaRPr>
            </a:p>
          </p:txBody>
        </p:sp>
        <p:sp>
          <p:nvSpPr>
            <p:cNvPr id="549" name="Google Shape;549;p34"/>
            <p:cNvSpPr txBox="1"/>
            <p:nvPr/>
          </p:nvSpPr>
          <p:spPr>
            <a:xfrm>
              <a:off x="4757322" y="1805736"/>
              <a:ext cx="1401471" cy="3628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it-IT" sz="3200" u="none" cap="none" strike="noStrike">
                  <a:solidFill>
                    <a:srgbClr val="00B050"/>
                  </a:solidFill>
                  <a:latin typeface="Arial"/>
                  <a:ea typeface="Arial"/>
                  <a:cs typeface="Arial"/>
                  <a:sym typeface="Arial"/>
                </a:rPr>
                <a:t>BoK</a:t>
              </a:r>
              <a:endParaRPr b="1" i="0" sz="1400" u="none" cap="none" strike="noStrike">
                <a:solidFill>
                  <a:srgbClr val="00B050"/>
                </a:solidFill>
                <a:latin typeface="Arial"/>
                <a:ea typeface="Arial"/>
                <a:cs typeface="Arial"/>
                <a:sym typeface="Arial"/>
              </a:endParaRPr>
            </a:p>
          </p:txBody>
        </p:sp>
      </p:grpSp>
      <p:sp>
        <p:nvSpPr>
          <p:cNvPr id="550" name="Google Shape;550;p34"/>
          <p:cNvSpPr/>
          <p:nvPr/>
        </p:nvSpPr>
        <p:spPr>
          <a:xfrm>
            <a:off x="1864938" y="1341924"/>
            <a:ext cx="231229" cy="2730466"/>
          </a:xfrm>
          <a:prstGeom prst="rightBrace">
            <a:avLst>
              <a:gd fmla="val 8333" name="adj1"/>
              <a:gd fmla="val 50000" name="adj2"/>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551" name="Google Shape;551;p34"/>
          <p:cNvSpPr/>
          <p:nvPr/>
        </p:nvSpPr>
        <p:spPr>
          <a:xfrm>
            <a:off x="9359027" y="1277452"/>
            <a:ext cx="231229" cy="2859411"/>
          </a:xfrm>
          <a:prstGeom prst="leftBrace">
            <a:avLst>
              <a:gd fmla="val 8333" name="adj1"/>
              <a:gd fmla="val 50000" name="adj2"/>
            </a:avLst>
          </a:prstGeom>
          <a:noFill/>
          <a:ln cap="flat" cmpd="sng" w="9525">
            <a:solidFill>
              <a:srgbClr val="0070C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552" name="Google Shape;552;p34"/>
          <p:cNvSpPr/>
          <p:nvPr/>
        </p:nvSpPr>
        <p:spPr>
          <a:xfrm>
            <a:off x="4351284" y="3455722"/>
            <a:ext cx="3216165" cy="2312404"/>
          </a:xfrm>
          <a:prstGeom prst="bracePair">
            <a:avLst/>
          </a:prstGeom>
          <a:noFill/>
          <a:ln cap="flat" cmpd="sng" w="9525">
            <a:solidFill>
              <a:srgbClr val="00B050"/>
            </a:solidFill>
            <a:prstDash val="solid"/>
            <a:round/>
            <a:headEnd len="sm" w="sm" type="none"/>
            <a:tailEnd len="sm" w="sm" type="none"/>
          </a:ln>
        </p:spPr>
        <p:txBody>
          <a:bodyPr anchorCtr="0" anchor="ctr" bIns="45700" lIns="91425" spcFirstLastPara="1" rIns="91425" wrap="square" tIns="45700">
            <a:noAutofit/>
          </a:bodyPr>
          <a:lstStyle/>
          <a:p>
            <a:pPr indent="-285750" lvl="0" marL="285750" marR="0" rtl="0" algn="l">
              <a:lnSpc>
                <a:spcPct val="100000"/>
              </a:lnSpc>
              <a:spcBef>
                <a:spcPts val="0"/>
              </a:spcBef>
              <a:spcAft>
                <a:spcPts val="0"/>
              </a:spcAft>
              <a:buClr>
                <a:srgbClr val="000000"/>
              </a:buClr>
              <a:buSzPts val="1400"/>
              <a:buFont typeface="Arial"/>
              <a:buChar char="•"/>
            </a:pPr>
            <a:r>
              <a:rPr b="0" i="0" lang="it-IT" sz="1400" u="none" cap="none" strike="noStrike">
                <a:solidFill>
                  <a:srgbClr val="00B050"/>
                </a:solidFill>
                <a:latin typeface="Arial"/>
                <a:ea typeface="Arial"/>
                <a:cs typeface="Arial"/>
                <a:sym typeface="Arial"/>
              </a:rPr>
              <a:t>Method to merge WP1 and WP2 results (how good practices satisfy the needs emerged by WP2 results)</a:t>
            </a:r>
            <a:endParaRPr/>
          </a:p>
          <a:p>
            <a:pPr indent="-285750" lvl="0" marL="285750" marR="0" rtl="0" algn="l">
              <a:lnSpc>
                <a:spcPct val="100000"/>
              </a:lnSpc>
              <a:spcBef>
                <a:spcPts val="0"/>
              </a:spcBef>
              <a:spcAft>
                <a:spcPts val="0"/>
              </a:spcAft>
              <a:buClr>
                <a:srgbClr val="000000"/>
              </a:buClr>
              <a:buSzPts val="1400"/>
              <a:buFont typeface="Arial"/>
              <a:buChar char="•"/>
            </a:pPr>
            <a:r>
              <a:rPr b="0" i="0" lang="it-IT" sz="1400" u="none" cap="none" strike="noStrike">
                <a:solidFill>
                  <a:srgbClr val="00B050"/>
                </a:solidFill>
                <a:latin typeface="Arial"/>
                <a:ea typeface="Arial"/>
                <a:cs typeface="Arial"/>
                <a:sym typeface="Arial"/>
              </a:rPr>
              <a:t>Structure of the courses</a:t>
            </a:r>
            <a:endParaRPr/>
          </a:p>
          <a:p>
            <a:pPr indent="-285750" lvl="0" marL="285750" marR="0" rtl="0" algn="l">
              <a:lnSpc>
                <a:spcPct val="100000"/>
              </a:lnSpc>
              <a:spcBef>
                <a:spcPts val="0"/>
              </a:spcBef>
              <a:spcAft>
                <a:spcPts val="0"/>
              </a:spcAft>
              <a:buClr>
                <a:srgbClr val="000000"/>
              </a:buClr>
              <a:buSzPts val="1400"/>
              <a:buFont typeface="Arial"/>
              <a:buChar char="•"/>
            </a:pPr>
            <a:r>
              <a:rPr b="0" i="0" lang="it-IT" sz="1400" u="none" cap="none" strike="noStrike">
                <a:solidFill>
                  <a:srgbClr val="00B050"/>
                </a:solidFill>
                <a:latin typeface="Arial"/>
                <a:ea typeface="Arial"/>
                <a:cs typeface="Arial"/>
                <a:sym typeface="Arial"/>
              </a:rPr>
              <a:t>Target groups</a:t>
            </a:r>
            <a:endParaRPr/>
          </a:p>
          <a:p>
            <a:pPr indent="-285750" lvl="0" marL="285750" marR="0" rtl="0" algn="l">
              <a:lnSpc>
                <a:spcPct val="100000"/>
              </a:lnSpc>
              <a:spcBef>
                <a:spcPts val="0"/>
              </a:spcBef>
              <a:spcAft>
                <a:spcPts val="0"/>
              </a:spcAft>
              <a:buClr>
                <a:srgbClr val="000000"/>
              </a:buClr>
              <a:buSzPts val="1400"/>
              <a:buFont typeface="Arial"/>
              <a:buChar char="•"/>
            </a:pPr>
            <a:r>
              <a:rPr b="0" i="0" lang="it-IT" sz="1400" u="none" cap="none" strike="noStrike">
                <a:solidFill>
                  <a:srgbClr val="00B050"/>
                </a:solidFill>
                <a:latin typeface="Arial"/>
                <a:ea typeface="Arial"/>
                <a:cs typeface="Arial"/>
                <a:sym typeface="Arial"/>
              </a:rPr>
              <a:t>Tools </a:t>
            </a:r>
            <a:endParaRPr/>
          </a:p>
          <a:p>
            <a:pPr indent="-285750" lvl="0" marL="285750" marR="0" rtl="0" algn="l">
              <a:lnSpc>
                <a:spcPct val="100000"/>
              </a:lnSpc>
              <a:spcBef>
                <a:spcPts val="0"/>
              </a:spcBef>
              <a:spcAft>
                <a:spcPts val="0"/>
              </a:spcAft>
              <a:buClr>
                <a:srgbClr val="000000"/>
              </a:buClr>
              <a:buSzPts val="1400"/>
              <a:buFont typeface="Arial"/>
              <a:buChar char="•"/>
            </a:pPr>
            <a:r>
              <a:rPr b="0" i="0" lang="it-IT" sz="1400" u="none" cap="none" strike="noStrike">
                <a:solidFill>
                  <a:srgbClr val="00B050"/>
                </a:solidFill>
                <a:latin typeface="Arial"/>
                <a:ea typeface="Arial"/>
                <a:cs typeface="Arial"/>
                <a:sym typeface="Arial"/>
              </a:rPr>
              <a:t>Supply channels </a:t>
            </a:r>
            <a:endParaRPr/>
          </a:p>
          <a:p>
            <a:pPr indent="-285750" lvl="0" marL="285750" marR="0" rtl="0" algn="l">
              <a:lnSpc>
                <a:spcPct val="100000"/>
              </a:lnSpc>
              <a:spcBef>
                <a:spcPts val="0"/>
              </a:spcBef>
              <a:spcAft>
                <a:spcPts val="0"/>
              </a:spcAft>
              <a:buClr>
                <a:srgbClr val="000000"/>
              </a:buClr>
              <a:buSzPts val="1400"/>
              <a:buFont typeface="Arial"/>
              <a:buChar char="•"/>
            </a:pPr>
            <a:r>
              <a:rPr b="0" i="0" lang="it-IT" sz="1400" u="none" cap="none" strike="noStrike">
                <a:solidFill>
                  <a:srgbClr val="00B050"/>
                </a:solidFill>
                <a:latin typeface="Arial"/>
                <a:ea typeface="Arial"/>
                <a:cs typeface="Arial"/>
                <a:sym typeface="Arial"/>
              </a:rPr>
              <a:t>Annexes (WP1 and WP2 reports)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sp>
        <p:nvSpPr>
          <p:cNvPr id="558" name="Google Shape;558;p7"/>
          <p:cNvSpPr/>
          <p:nvPr/>
        </p:nvSpPr>
        <p:spPr>
          <a:xfrm>
            <a:off x="-160962" y="-79625"/>
            <a:ext cx="12513923" cy="7017248"/>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559" name="Google Shape;559;p7"/>
          <p:cNvSpPr txBox="1"/>
          <p:nvPr>
            <p:ph type="title"/>
          </p:nvPr>
        </p:nvSpPr>
        <p:spPr>
          <a:xfrm>
            <a:off x="2097257" y="2766218"/>
            <a:ext cx="7997485"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3600"/>
              <a:buFont typeface="Arial"/>
              <a:buNone/>
            </a:pPr>
            <a:r>
              <a:rPr b="1" lang="it-IT" sz="5400">
                <a:solidFill>
                  <a:schemeClr val="lt1"/>
                </a:solidFill>
                <a:latin typeface="Arial"/>
                <a:ea typeface="Arial"/>
                <a:cs typeface="Arial"/>
                <a:sym typeface="Arial"/>
              </a:rPr>
              <a:t>Thank you!</a:t>
            </a:r>
            <a:endParaRPr b="1" sz="5400">
              <a:solidFill>
                <a:schemeClr val="lt1"/>
              </a:solidFill>
              <a:latin typeface="Arial"/>
              <a:ea typeface="Arial"/>
              <a:cs typeface="Arial"/>
              <a:sym typeface="Arial"/>
            </a:endParaRPr>
          </a:p>
        </p:txBody>
      </p:sp>
      <p:pic>
        <p:nvPicPr>
          <p:cNvPr id="560" name="Google Shape;560;p7"/>
          <p:cNvPicPr preferRelativeResize="0"/>
          <p:nvPr/>
        </p:nvPicPr>
        <p:blipFill rotWithShape="1">
          <a:blip r:embed="rId3">
            <a:alphaModFix/>
          </a:blip>
          <a:srcRect b="0" l="0" r="0" t="0"/>
          <a:stretch/>
        </p:blipFill>
        <p:spPr>
          <a:xfrm>
            <a:off x="4219037" y="761938"/>
            <a:ext cx="3753924" cy="1162505"/>
          </a:xfrm>
          <a:prstGeom prst="rect">
            <a:avLst/>
          </a:prstGeom>
          <a:noFill/>
          <a:ln>
            <a:noFill/>
          </a:ln>
        </p:spPr>
      </p:pic>
      <p:sp>
        <p:nvSpPr>
          <p:cNvPr id="561" name="Google Shape;561;p7"/>
          <p:cNvSpPr txBox="1"/>
          <p:nvPr/>
        </p:nvSpPr>
        <p:spPr>
          <a:xfrm>
            <a:off x="399393" y="5318234"/>
            <a:ext cx="3415862" cy="95410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it-IT" sz="1400" u="sng" cap="none" strike="noStrike">
                <a:solidFill>
                  <a:schemeClr val="lt1"/>
                </a:solidFill>
                <a:latin typeface="Arial"/>
                <a:ea typeface="Arial"/>
                <a:cs typeface="Arial"/>
                <a:sym typeface="Arial"/>
                <a:hlinkClick r:id="rId4">
                  <a:extLst>
                    <a:ext uri="{A12FA001-AC4F-418D-AE19-62706E023703}">
                      <ahyp:hlinkClr val="tx"/>
                    </a:ext>
                  </a:extLst>
                </a:hlinkClick>
              </a:rPr>
              <a:t>fedele.colantuono@unifg.it</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None/>
            </a:pPr>
            <a:r>
              <a:rPr b="0" i="0" lang="it-IT" sz="1400" u="sng" cap="none" strike="noStrike">
                <a:solidFill>
                  <a:schemeClr val="lt1"/>
                </a:solidFill>
                <a:latin typeface="Arial"/>
                <a:ea typeface="Arial"/>
                <a:cs typeface="Arial"/>
                <a:sym typeface="Arial"/>
                <a:hlinkClick r:id="rId5">
                  <a:extLst>
                    <a:ext uri="{A12FA001-AC4F-418D-AE19-62706E023703}">
                      <ahyp:hlinkClr val="tx"/>
                    </a:ext>
                  </a:extLst>
                </a:hlinkClick>
              </a:rPr>
              <a:t>francesco.barberio@unifg.it</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None/>
            </a:pPr>
            <a:r>
              <a:rPr b="0" i="0" lang="it-IT" sz="1400" u="none" cap="none" strike="noStrike">
                <a:solidFill>
                  <a:schemeClr val="lt1"/>
                </a:solidFill>
                <a:latin typeface="Arial"/>
                <a:ea typeface="Arial"/>
                <a:cs typeface="Arial"/>
                <a:sym typeface="Arial"/>
              </a:rPr>
              <a:t>gianluigi.depascale@unifg.it</a:t>
            </a:r>
            <a:endParaRPr/>
          </a:p>
          <a:p>
            <a:pPr indent="0" lvl="0" marL="0" marR="0" rtl="0" algn="l">
              <a:lnSpc>
                <a:spcPct val="100000"/>
              </a:lnSpc>
              <a:spcBef>
                <a:spcPts val="0"/>
              </a:spcBef>
              <a:spcAft>
                <a:spcPts val="0"/>
              </a:spcAft>
              <a:buNone/>
            </a:pPr>
            <a:r>
              <a:rPr b="0" i="0" lang="it-IT" sz="1400" u="none" cap="none" strike="noStrike">
                <a:solidFill>
                  <a:schemeClr val="lt1"/>
                </a:solidFill>
                <a:latin typeface="Arial"/>
                <a:ea typeface="Arial"/>
                <a:cs typeface="Arial"/>
                <a:sym typeface="Arial"/>
              </a:rPr>
              <a:t>ruggiero.sardaro@unifg.it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Override1.xml><?xml version="1.0" encoding="utf-8"?>
<a:themeOverride xmlns:a="http://schemas.openxmlformats.org/drawingml/2006/main">
  <a:clrScheme name="Personalizzato 2">
    <a:dk1>
      <a:sysClr val="windowText" lastClr="000000"/>
    </a:dk1>
    <a:lt1>
      <a:sysClr val="window" lastClr="FFFFFF"/>
    </a:lt1>
    <a:dk2>
      <a:srgbClr val="373545"/>
    </a:dk2>
    <a:lt2>
      <a:srgbClr val="DCD8DC"/>
    </a:lt2>
    <a:accent1>
      <a:srgbClr val="864EA9"/>
    </a:accent1>
    <a:accent2>
      <a:srgbClr val="A89EA8"/>
    </a:accent2>
    <a:accent3>
      <a:srgbClr val="DECDE8"/>
    </a:accent3>
    <a:accent4>
      <a:srgbClr val="6997AF"/>
    </a:accent4>
    <a:accent5>
      <a:srgbClr val="593470"/>
    </a:accent5>
    <a:accent6>
      <a:srgbClr val="7F7B99"/>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Personalizzato 1">
    <a:dk1>
      <a:sysClr val="windowText" lastClr="000000"/>
    </a:dk1>
    <a:lt1>
      <a:sysClr val="window" lastClr="FFFFFF"/>
    </a:lt1>
    <a:dk2>
      <a:srgbClr val="373545"/>
    </a:dk2>
    <a:lt2>
      <a:srgbClr val="DCD8DC"/>
    </a:lt2>
    <a:accent1>
      <a:srgbClr val="864EA9"/>
    </a:accent1>
    <a:accent2>
      <a:srgbClr val="A89EA8"/>
    </a:accent2>
    <a:accent3>
      <a:srgbClr val="DECDE8"/>
    </a:accent3>
    <a:accent4>
      <a:srgbClr val="6997AF"/>
    </a:accent4>
    <a:accent5>
      <a:srgbClr val="593470"/>
    </a:accent5>
    <a:accent6>
      <a:srgbClr val="7F7B99"/>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Personalizzato 2">
    <a:dk1>
      <a:sysClr val="windowText" lastClr="000000"/>
    </a:dk1>
    <a:lt1>
      <a:sysClr val="window" lastClr="FFFFFF"/>
    </a:lt1>
    <a:dk2>
      <a:srgbClr val="373545"/>
    </a:dk2>
    <a:lt2>
      <a:srgbClr val="DCD8DC"/>
    </a:lt2>
    <a:accent1>
      <a:srgbClr val="864EA9"/>
    </a:accent1>
    <a:accent2>
      <a:srgbClr val="A89EA8"/>
    </a:accent2>
    <a:accent3>
      <a:srgbClr val="DECDE8"/>
    </a:accent3>
    <a:accent4>
      <a:srgbClr val="6997AF"/>
    </a:accent4>
    <a:accent5>
      <a:srgbClr val="593470"/>
    </a:accent5>
    <a:accent6>
      <a:srgbClr val="7F7B99"/>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Personalizzato 2">
    <a:dk1>
      <a:sysClr val="windowText" lastClr="000000"/>
    </a:dk1>
    <a:lt1>
      <a:sysClr val="window" lastClr="FFFFFF"/>
    </a:lt1>
    <a:dk2>
      <a:srgbClr val="373545"/>
    </a:dk2>
    <a:lt2>
      <a:srgbClr val="DCD8DC"/>
    </a:lt2>
    <a:accent1>
      <a:srgbClr val="864EA9"/>
    </a:accent1>
    <a:accent2>
      <a:srgbClr val="A89EA8"/>
    </a:accent2>
    <a:accent3>
      <a:srgbClr val="DECDE8"/>
    </a:accent3>
    <a:accent4>
      <a:srgbClr val="6997AF"/>
    </a:accent4>
    <a:accent5>
      <a:srgbClr val="593470"/>
    </a:accent5>
    <a:accent6>
      <a:srgbClr val="7F7B99"/>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Personalizzato 2">
    <a:dk1>
      <a:sysClr val="windowText" lastClr="000000"/>
    </a:dk1>
    <a:lt1>
      <a:sysClr val="window" lastClr="FFFFFF"/>
    </a:lt1>
    <a:dk2>
      <a:srgbClr val="373545"/>
    </a:dk2>
    <a:lt2>
      <a:srgbClr val="DCD8DC"/>
    </a:lt2>
    <a:accent1>
      <a:srgbClr val="864EA9"/>
    </a:accent1>
    <a:accent2>
      <a:srgbClr val="A89EA8"/>
    </a:accent2>
    <a:accent3>
      <a:srgbClr val="DECDE8"/>
    </a:accent3>
    <a:accent4>
      <a:srgbClr val="6997AF"/>
    </a:accent4>
    <a:accent5>
      <a:srgbClr val="593470"/>
    </a:accent5>
    <a:accent6>
      <a:srgbClr val="7F7B99"/>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Personalizzato 1">
    <a:dk1>
      <a:sysClr val="windowText" lastClr="000000"/>
    </a:dk1>
    <a:lt1>
      <a:sysClr val="window" lastClr="FFFFFF"/>
    </a:lt1>
    <a:dk2>
      <a:srgbClr val="373545"/>
    </a:dk2>
    <a:lt2>
      <a:srgbClr val="DCD8DC"/>
    </a:lt2>
    <a:accent1>
      <a:srgbClr val="864EA9"/>
    </a:accent1>
    <a:accent2>
      <a:srgbClr val="A89EA8"/>
    </a:accent2>
    <a:accent3>
      <a:srgbClr val="DECDE8"/>
    </a:accent3>
    <a:accent4>
      <a:srgbClr val="6997AF"/>
    </a:accent4>
    <a:accent5>
      <a:srgbClr val="593470"/>
    </a:accent5>
    <a:accent6>
      <a:srgbClr val="7F7B99"/>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Personalizzato 1">
    <a:dk1>
      <a:sysClr val="windowText" lastClr="000000"/>
    </a:dk1>
    <a:lt1>
      <a:sysClr val="window" lastClr="FFFFFF"/>
    </a:lt1>
    <a:dk2>
      <a:srgbClr val="373545"/>
    </a:dk2>
    <a:lt2>
      <a:srgbClr val="DCD8DC"/>
    </a:lt2>
    <a:accent1>
      <a:srgbClr val="864EA9"/>
    </a:accent1>
    <a:accent2>
      <a:srgbClr val="A89EA8"/>
    </a:accent2>
    <a:accent3>
      <a:srgbClr val="DECDE8"/>
    </a:accent3>
    <a:accent4>
      <a:srgbClr val="6997AF"/>
    </a:accent4>
    <a:accent5>
      <a:srgbClr val="593470"/>
    </a:accent5>
    <a:accent6>
      <a:srgbClr val="7F7B99"/>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Personalizzato 1">
    <a:dk1>
      <a:sysClr val="windowText" lastClr="000000"/>
    </a:dk1>
    <a:lt1>
      <a:sysClr val="window" lastClr="FFFFFF"/>
    </a:lt1>
    <a:dk2>
      <a:srgbClr val="373545"/>
    </a:dk2>
    <a:lt2>
      <a:srgbClr val="DCD8DC"/>
    </a:lt2>
    <a:accent1>
      <a:srgbClr val="864EA9"/>
    </a:accent1>
    <a:accent2>
      <a:srgbClr val="A89EA8"/>
    </a:accent2>
    <a:accent3>
      <a:srgbClr val="DECDE8"/>
    </a:accent3>
    <a:accent4>
      <a:srgbClr val="6997AF"/>
    </a:accent4>
    <a:accent5>
      <a:srgbClr val="593470"/>
    </a:accent5>
    <a:accent6>
      <a:srgbClr val="7F7B99"/>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2020-10-23T16:36:39Z</dcterms:created>
  <dc:creator>Microsoft Office User</dc:creator>
</cp:coreProperties>
</file>