
<file path=[Content_Types].xml><?xml version="1.0" encoding="utf-8"?>
<Types xmlns="http://schemas.openxmlformats.org/package/2006/content-types">
  <Default ContentType="application/vnd.openxmlformats-officedocument.spreadsheetml.sheet" Extension="xlsx"/>
  <Default ContentType="application/xml" Extension="xml"/>
  <Default ContentType="image/png" Extension="png"/>
  <Default ContentType="application/vnd.openxmlformats-package.relationships+xml" Extension="rels"/>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package.core-properties+xml" PartName="/docProps/core.xml"/>
  <Override ContentType="application/vnd.openxmlformats-officedocument.presentationml.presentation.main+xml" PartName="/ppt/presentation.xml"/>
  <Override ContentType="application/vnd.ms-office.chartcolorstyle+xml" PartName="/ppt/charts/colors4.xml"/>
  <Override ContentType="application/vnd.ms-office.chartcolorstyle+xml" PartName="/ppt/charts/colors1.xml"/>
  <Override ContentType="application/vnd.ms-office.chartcolorstyle+xml" PartName="/ppt/charts/colors2.xml"/>
  <Override ContentType="application/vnd.ms-office.chartcolorstyle+xml" PartName="/ppt/charts/colors3.xml"/>
  <Override ContentType="application/vnd.openxmlformats-officedocument.theme+xml" PartName="/ppt/theme/theme1.xml"/>
  <Override ContentType="application/vnd.openxmlformats-officedocument.theme+xml" PartName="/ppt/theme/theme2.xml"/>
  <Override ContentType="application/vnd.openxmlformats-officedocument.drawingml.chart+xml" PartName="/ppt/charts/chart3.xml"/>
  <Override ContentType="application/vnd.openxmlformats-officedocument.drawingml.chart+xml" PartName="/ppt/charts/chart2.xml"/>
  <Override ContentType="application/vnd.openxmlformats-officedocument.drawingml.chart+xml" PartName="/ppt/charts/chart4.xml"/>
  <Override ContentType="application/vnd.openxmlformats-officedocument.drawingml.chart+xml" PartName="/ppt/charts/chart1.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binary" PartName="/ppt/metadata"/>
  <Override ContentType="application/vnd.openxmlformats-officedocument.presentationml.notesMaster+xml" PartName="/ppt/notesMasters/notesMaster1.xml"/>
  <Override ContentType="application/vnd.ms-office.chartstyle+xml" PartName="/ppt/charts/style3.xml"/>
  <Override ContentType="application/vnd.ms-office.chartstyle+xml" PartName="/ppt/charts/style4.xml"/>
  <Override ContentType="application/vnd.ms-office.chartstyle+xml" PartName="/ppt/charts/style1.xml"/>
  <Override ContentType="application/vnd.ms-office.chartstyle+xml" PartName="/ppt/charts/style2.xml"/>
  <Override ContentType="application/vnd.openxmlformats-officedocument.presentationml.presProps+xml" PartName="/ppt/pres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23" roundtripDataSignature="AMtx7mi9pqHdWfwzxQiohjdexOverDM1e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11" Type="http://schemas.openxmlformats.org/officeDocument/2006/relationships/slide" Target="slides/slide7.xml"/><Relationship Id="rId22" Type="http://schemas.openxmlformats.org/officeDocument/2006/relationships/slide" Target="slides/slide18.xml"/><Relationship Id="rId10" Type="http://schemas.openxmlformats.org/officeDocument/2006/relationships/slide" Target="slides/slide6.xml"/><Relationship Id="rId21" Type="http://schemas.openxmlformats.org/officeDocument/2006/relationships/slide" Target="slides/slide17.xml"/><Relationship Id="rId13" Type="http://schemas.openxmlformats.org/officeDocument/2006/relationships/slide" Target="slides/slide9.xml"/><Relationship Id="rId12" Type="http://schemas.openxmlformats.org/officeDocument/2006/relationships/slide" Target="slides/slide8.xml"/><Relationship Id="rId23" Type="http://customschemas.google.com/relationships/presentationmetadata" Target="meta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5" Type="http://schemas.openxmlformats.org/officeDocument/2006/relationships/slide" Target="slides/slide1.xml"/><Relationship Id="rId19" Type="http://schemas.openxmlformats.org/officeDocument/2006/relationships/slide" Target="slides/slide15.xml"/><Relationship Id="rId6" Type="http://schemas.openxmlformats.org/officeDocument/2006/relationships/slide" Target="slides/slide2.xml"/><Relationship Id="rId18" Type="http://schemas.openxmlformats.org/officeDocument/2006/relationships/slide" Target="slides/slide14.xml"/><Relationship Id="rId7" Type="http://schemas.openxmlformats.org/officeDocument/2006/relationships/slide" Target="slides/slide3.xml"/><Relationship Id="rId8" Type="http://schemas.openxmlformats.org/officeDocument/2006/relationships/slide" Target="slides/slide4.xml"/></Relationships>
</file>

<file path=ppt/charts/_rels/chart1.xml.rels><?xml version="1.0" encoding="UTF-8" standalone="yes"?><Relationships xmlns="http://schemas.openxmlformats.org/package/2006/relationships"><Relationship Id="rId1" Type="http://schemas.microsoft.com/office/2011/relationships/chartStyle" Target="style1.xml"/><Relationship Id="rId2" Type="http://schemas.microsoft.com/office/2011/relationships/chartColorStyle" Target="colors1.xml"/><Relationship Id="rId3" Type="http://schemas.openxmlformats.org/officeDocument/2006/relationships/package" Target="../embeddings/Microsoft_Excel_Sheet1.xlsx"/></Relationships>
</file>

<file path=ppt/charts/_rels/chart2.xml.rels><?xml version="1.0" encoding="UTF-8" standalone="yes"?><Relationships xmlns="http://schemas.openxmlformats.org/package/2006/relationships"><Relationship Id="rId1" Type="http://schemas.microsoft.com/office/2011/relationships/chartStyle" Target="style2.xml"/><Relationship Id="rId2" Type="http://schemas.microsoft.com/office/2011/relationships/chartColorStyle" Target="colors2.xml"/><Relationship Id="rId3" Type="http://schemas.openxmlformats.org/officeDocument/2006/relationships/package" Target="../embeddings/Microsoft_Excel_Sheet2.xlsx"/></Relationships>
</file>

<file path=ppt/charts/_rels/chart3.xml.rels><?xml version="1.0" encoding="UTF-8" standalone="yes"?><Relationships xmlns="http://schemas.openxmlformats.org/package/2006/relationships"><Relationship Id="rId1" Type="http://schemas.microsoft.com/office/2011/relationships/chartStyle" Target="style3.xml"/><Relationship Id="rId2" Type="http://schemas.microsoft.com/office/2011/relationships/chartColorStyle" Target="colors3.xml"/><Relationship Id="rId3" Type="http://schemas.openxmlformats.org/officeDocument/2006/relationships/package" Target="../embeddings/Microsoft_Excel_Sheet3.xlsx"/></Relationships>
</file>

<file path=ppt/charts/_rels/chart4.xml.rels><?xml version="1.0" encoding="UTF-8" standalone="yes"?><Relationships xmlns="http://schemas.openxmlformats.org/package/2006/relationships"><Relationship Id="rId1" Type="http://schemas.microsoft.com/office/2011/relationships/chartStyle" Target="style4.xml"/><Relationship Id="rId2" Type="http://schemas.microsoft.com/office/2011/relationships/chartColorStyle" Target="colors4.xml"/><Relationship Id="rId3" Type="http://schemas.openxmlformats.org/officeDocument/2006/relationships/package" Target="../embeddings/Microsoft_Excel_Sheet4.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endParaRPr lang="it-IT"/>
        </a:p>
      </c:txPr>
    </c:title>
    <c:autoTitleDeleted val="0"/>
    <c:view3D>
      <c:rotX val="5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tx>
            <c:strRef>
              <c:f>Foglio1!$B$1</c:f>
              <c:strCache>
                <c:ptCount val="1"/>
                <c:pt idx="0">
                  <c:v>Language </c:v>
                </c:pt>
              </c:strCache>
            </c:strRef>
          </c:tx>
          <c:dPt>
            <c:idx val="0"/>
            <c:bubble3D val="0"/>
            <c:spPr>
              <a:solidFill>
                <a:srgbClr val="775CA4"/>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4-F1E1-4348-844A-FA2E5E138ED0}"/>
              </c:ext>
            </c:extLst>
          </c:dPt>
          <c:dPt>
            <c:idx val="1"/>
            <c:bubble3D val="0"/>
            <c:spPr>
              <a:solidFill>
                <a:srgbClr val="F30FF9"/>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2-F1E1-4348-844A-FA2E5E138ED0}"/>
              </c:ext>
            </c:extLst>
          </c:dPt>
          <c:dPt>
            <c:idx val="2"/>
            <c:bubble3D val="0"/>
            <c:spPr>
              <a:solidFill>
                <a:srgbClr val="C783C2"/>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3-F1E1-4348-844A-FA2E5E138ED0}"/>
              </c:ext>
            </c:extLst>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330" b="1" i="0" u="none" strike="noStrike" kern="1200" baseline="0">
                    <a:solidFill>
                      <a:schemeClr val="lt1"/>
                    </a:solidFill>
                    <a:latin typeface="+mn-lt"/>
                    <a:ea typeface="+mn-ea"/>
                    <a:cs typeface="+mn-cs"/>
                  </a:defRPr>
                </a:pPr>
                <a:endParaRPr lang="it-IT"/>
              </a:p>
            </c:txPr>
            <c:dLblPos val="ctr"/>
            <c:showLegendKey val="0"/>
            <c:showVal val="0"/>
            <c:showCatName val="1"/>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Foglio1!$A$2:$A$4</c:f>
              <c:strCache>
                <c:ptCount val="3"/>
                <c:pt idx="0">
                  <c:v>Native</c:v>
                </c:pt>
                <c:pt idx="1">
                  <c:v>English</c:v>
                </c:pt>
                <c:pt idx="2">
                  <c:v>Indifferent</c:v>
                </c:pt>
              </c:strCache>
            </c:strRef>
          </c:cat>
          <c:val>
            <c:numRef>
              <c:f>Foglio1!$B$2:$B$4</c:f>
              <c:numCache>
                <c:formatCode>General</c:formatCode>
                <c:ptCount val="3"/>
                <c:pt idx="0">
                  <c:v>4</c:v>
                </c:pt>
                <c:pt idx="1">
                  <c:v>5</c:v>
                </c:pt>
                <c:pt idx="2">
                  <c:v>2</c:v>
                </c:pt>
              </c:numCache>
            </c:numRef>
          </c:val>
          <c:extLst>
            <c:ext xmlns:c16="http://schemas.microsoft.com/office/drawing/2014/chart" uri="{C3380CC4-5D6E-409C-BE32-E72D297353CC}">
              <c16:uniqueId val="{00000000-F1E1-4348-844A-FA2E5E138ED0}"/>
            </c:ext>
          </c:extLst>
        </c:ser>
        <c:dLbls>
          <c:dLblPos val="ctr"/>
          <c:showLegendKey val="0"/>
          <c:showVal val="0"/>
          <c:showCatName val="1"/>
          <c:showSerName val="0"/>
          <c:showPercent val="0"/>
          <c:showBubbleSize val="0"/>
          <c:showLeaderLines val="1"/>
        </c:dLbls>
      </c:pie3DChart>
      <c:spPr>
        <a:noFill/>
        <a:ln>
          <a:noFill/>
        </a:ln>
        <a:effectLst/>
      </c:spPr>
    </c:plotArea>
    <c:legend>
      <c:legendPos val="r"/>
      <c:overlay val="0"/>
      <c:spPr>
        <a:solidFill>
          <a:schemeClr val="lt1">
            <a:lumMod val="95000"/>
            <a:alpha val="39000"/>
          </a:schemeClr>
        </a:solidFill>
        <a:ln>
          <a:noFill/>
        </a:ln>
        <a:effectLst/>
      </c:spPr>
      <c:txPr>
        <a:bodyPr rot="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it-IT"/>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it-IT"/>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endParaRPr lang="it-IT"/>
        </a:p>
      </c:txPr>
    </c:title>
    <c:autoTitleDeleted val="0"/>
    <c:view3D>
      <c:rotX val="5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tx>
            <c:strRef>
              <c:f>Foglio1!$B$1</c:f>
              <c:strCache>
                <c:ptCount val="1"/>
                <c:pt idx="0">
                  <c:v>Language </c:v>
                </c:pt>
              </c:strCache>
            </c:strRef>
          </c:tx>
          <c:dPt>
            <c:idx val="0"/>
            <c:bubble3D val="0"/>
            <c:spPr>
              <a:solidFill>
                <a:srgbClr val="775CA4"/>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1-6C11-4840-AD0F-0E8E4D87CD2B}"/>
              </c:ext>
            </c:extLst>
          </c:dPt>
          <c:dPt>
            <c:idx val="1"/>
            <c:bubble3D val="0"/>
            <c:spPr>
              <a:solidFill>
                <a:srgbClr val="F30FF9"/>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3-6C11-4840-AD0F-0E8E4D87CD2B}"/>
              </c:ext>
            </c:extLst>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330" b="1" i="0" u="none" strike="noStrike" kern="1200" baseline="0">
                    <a:solidFill>
                      <a:schemeClr val="lt1"/>
                    </a:solidFill>
                    <a:latin typeface="+mn-lt"/>
                    <a:ea typeface="+mn-ea"/>
                    <a:cs typeface="+mn-cs"/>
                  </a:defRPr>
                </a:pPr>
                <a:endParaRPr lang="it-IT"/>
              </a:p>
            </c:txPr>
            <c:dLblPos val="ctr"/>
            <c:showLegendKey val="0"/>
            <c:showVal val="0"/>
            <c:showCatName val="1"/>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Foglio1!$A$2:$A$3</c:f>
              <c:strCache>
                <c:ptCount val="2"/>
                <c:pt idx="0">
                  <c:v>&lt;15</c:v>
                </c:pt>
                <c:pt idx="1">
                  <c:v>&gt;15</c:v>
                </c:pt>
              </c:strCache>
            </c:strRef>
          </c:cat>
          <c:val>
            <c:numRef>
              <c:f>Foglio1!$B$2:$B$3</c:f>
              <c:numCache>
                <c:formatCode>General</c:formatCode>
                <c:ptCount val="2"/>
                <c:pt idx="0">
                  <c:v>9</c:v>
                </c:pt>
                <c:pt idx="1">
                  <c:v>2</c:v>
                </c:pt>
              </c:numCache>
            </c:numRef>
          </c:val>
          <c:extLst>
            <c:ext xmlns:c16="http://schemas.microsoft.com/office/drawing/2014/chart" uri="{C3380CC4-5D6E-409C-BE32-E72D297353CC}">
              <c16:uniqueId val="{00000006-6C11-4840-AD0F-0E8E4D87CD2B}"/>
            </c:ext>
          </c:extLst>
        </c:ser>
        <c:dLbls>
          <c:dLblPos val="ctr"/>
          <c:showLegendKey val="0"/>
          <c:showVal val="0"/>
          <c:showCatName val="1"/>
          <c:showSerName val="0"/>
          <c:showPercent val="0"/>
          <c:showBubbleSize val="0"/>
          <c:showLeaderLines val="1"/>
        </c:dLbls>
      </c:pie3DChart>
      <c:spPr>
        <a:noFill/>
        <a:ln>
          <a:noFill/>
        </a:ln>
        <a:effectLst/>
      </c:spPr>
    </c:plotArea>
    <c:legend>
      <c:legendPos val="r"/>
      <c:overlay val="0"/>
      <c:spPr>
        <a:solidFill>
          <a:schemeClr val="lt1">
            <a:lumMod val="95000"/>
            <a:alpha val="39000"/>
          </a:schemeClr>
        </a:solidFill>
        <a:ln>
          <a:noFill/>
        </a:ln>
        <a:effectLst/>
      </c:spPr>
      <c:txPr>
        <a:bodyPr rot="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it-IT"/>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it-IT"/>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endParaRPr lang="it-IT"/>
        </a:p>
      </c:txPr>
    </c:title>
    <c:autoTitleDeleted val="0"/>
    <c:view3D>
      <c:rotX val="5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tx>
            <c:strRef>
              <c:f>Foglio1!$B$1</c:f>
              <c:strCache>
                <c:ptCount val="1"/>
                <c:pt idx="0">
                  <c:v>Language </c:v>
                </c:pt>
              </c:strCache>
            </c:strRef>
          </c:tx>
          <c:dPt>
            <c:idx val="0"/>
            <c:bubble3D val="0"/>
            <c:spPr>
              <a:solidFill>
                <a:srgbClr val="775CA4"/>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4-F1E1-4348-844A-FA2E5E138ED0}"/>
              </c:ext>
            </c:extLst>
          </c:dPt>
          <c:dPt>
            <c:idx val="1"/>
            <c:bubble3D val="0"/>
            <c:spPr>
              <a:solidFill>
                <a:srgbClr val="F30FF9"/>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2-F1E1-4348-844A-FA2E5E138ED0}"/>
              </c:ext>
            </c:extLst>
          </c:dPt>
          <c:dPt>
            <c:idx val="2"/>
            <c:bubble3D val="0"/>
            <c:spPr>
              <a:solidFill>
                <a:srgbClr val="C783C2"/>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3-F1E1-4348-844A-FA2E5E138ED0}"/>
              </c:ext>
            </c:extLst>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330" b="1" i="0" u="none" strike="noStrike" kern="1200" baseline="0">
                    <a:solidFill>
                      <a:schemeClr val="lt1"/>
                    </a:solidFill>
                    <a:latin typeface="+mn-lt"/>
                    <a:ea typeface="+mn-ea"/>
                    <a:cs typeface="+mn-cs"/>
                  </a:defRPr>
                </a:pPr>
                <a:endParaRPr lang="it-IT"/>
              </a:p>
            </c:txPr>
            <c:dLblPos val="ctr"/>
            <c:showLegendKey val="0"/>
            <c:showVal val="0"/>
            <c:showCatName val="1"/>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Foglio1!$A$2:$A$4</c:f>
              <c:strCache>
                <c:ptCount val="3"/>
                <c:pt idx="0">
                  <c:v>Native</c:v>
                </c:pt>
                <c:pt idx="1">
                  <c:v>English</c:v>
                </c:pt>
                <c:pt idx="2">
                  <c:v>Indifferent</c:v>
                </c:pt>
              </c:strCache>
            </c:strRef>
          </c:cat>
          <c:val>
            <c:numRef>
              <c:f>Foglio1!$B$2:$B$4</c:f>
              <c:numCache>
                <c:formatCode>General</c:formatCode>
                <c:ptCount val="3"/>
                <c:pt idx="0">
                  <c:v>8</c:v>
                </c:pt>
                <c:pt idx="1">
                  <c:v>3</c:v>
                </c:pt>
                <c:pt idx="2">
                  <c:v>2</c:v>
                </c:pt>
              </c:numCache>
            </c:numRef>
          </c:val>
          <c:extLst>
            <c:ext xmlns:c16="http://schemas.microsoft.com/office/drawing/2014/chart" uri="{C3380CC4-5D6E-409C-BE32-E72D297353CC}">
              <c16:uniqueId val="{00000000-F1E1-4348-844A-FA2E5E138ED0}"/>
            </c:ext>
          </c:extLst>
        </c:ser>
        <c:dLbls>
          <c:dLblPos val="ctr"/>
          <c:showLegendKey val="0"/>
          <c:showVal val="0"/>
          <c:showCatName val="1"/>
          <c:showSerName val="0"/>
          <c:showPercent val="0"/>
          <c:showBubbleSize val="0"/>
          <c:showLeaderLines val="1"/>
        </c:dLbls>
      </c:pie3DChart>
      <c:spPr>
        <a:noFill/>
        <a:ln>
          <a:noFill/>
        </a:ln>
        <a:effectLst/>
      </c:spPr>
    </c:plotArea>
    <c:legend>
      <c:legendPos val="r"/>
      <c:overlay val="0"/>
      <c:spPr>
        <a:solidFill>
          <a:schemeClr val="lt1">
            <a:lumMod val="95000"/>
            <a:alpha val="39000"/>
          </a:schemeClr>
        </a:solidFill>
        <a:ln>
          <a:noFill/>
        </a:ln>
        <a:effectLst/>
      </c:spPr>
      <c:txPr>
        <a:bodyPr rot="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it-IT"/>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it-IT"/>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endParaRPr lang="it-IT"/>
        </a:p>
      </c:txPr>
    </c:title>
    <c:autoTitleDeleted val="0"/>
    <c:view3D>
      <c:rotX val="5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tx>
            <c:strRef>
              <c:f>Foglio1!$B$1</c:f>
              <c:strCache>
                <c:ptCount val="1"/>
                <c:pt idx="0">
                  <c:v>Language </c:v>
                </c:pt>
              </c:strCache>
            </c:strRef>
          </c:tx>
          <c:dPt>
            <c:idx val="0"/>
            <c:bubble3D val="0"/>
            <c:spPr>
              <a:solidFill>
                <a:srgbClr val="775CA4"/>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1-6C11-4840-AD0F-0E8E4D87CD2B}"/>
              </c:ext>
            </c:extLst>
          </c:dPt>
          <c:dPt>
            <c:idx val="1"/>
            <c:bubble3D val="0"/>
            <c:spPr>
              <a:solidFill>
                <a:srgbClr val="F30FF9"/>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3-6C11-4840-AD0F-0E8E4D87CD2B}"/>
              </c:ext>
            </c:extLst>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330" b="1" i="0" u="none" strike="noStrike" kern="1200" baseline="0">
                    <a:solidFill>
                      <a:schemeClr val="lt1"/>
                    </a:solidFill>
                    <a:latin typeface="+mn-lt"/>
                    <a:ea typeface="+mn-ea"/>
                    <a:cs typeface="+mn-cs"/>
                  </a:defRPr>
                </a:pPr>
                <a:endParaRPr lang="it-IT"/>
              </a:p>
            </c:txPr>
            <c:dLblPos val="ctr"/>
            <c:showLegendKey val="0"/>
            <c:showVal val="0"/>
            <c:showCatName val="1"/>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Foglio1!$A$2:$A$3</c:f>
              <c:strCache>
                <c:ptCount val="2"/>
                <c:pt idx="0">
                  <c:v>&lt;15</c:v>
                </c:pt>
                <c:pt idx="1">
                  <c:v>&gt;15</c:v>
                </c:pt>
              </c:strCache>
            </c:strRef>
          </c:cat>
          <c:val>
            <c:numRef>
              <c:f>Foglio1!$B$2:$B$3</c:f>
              <c:numCache>
                <c:formatCode>General</c:formatCode>
                <c:ptCount val="2"/>
                <c:pt idx="0">
                  <c:v>13</c:v>
                </c:pt>
                <c:pt idx="1">
                  <c:v>2</c:v>
                </c:pt>
              </c:numCache>
            </c:numRef>
          </c:val>
          <c:extLst>
            <c:ext xmlns:c16="http://schemas.microsoft.com/office/drawing/2014/chart" uri="{C3380CC4-5D6E-409C-BE32-E72D297353CC}">
              <c16:uniqueId val="{00000006-6C11-4840-AD0F-0E8E4D87CD2B}"/>
            </c:ext>
          </c:extLst>
        </c:ser>
        <c:dLbls>
          <c:dLblPos val="ctr"/>
          <c:showLegendKey val="0"/>
          <c:showVal val="0"/>
          <c:showCatName val="1"/>
          <c:showSerName val="0"/>
          <c:showPercent val="0"/>
          <c:showBubbleSize val="0"/>
          <c:showLeaderLines val="1"/>
        </c:dLbls>
      </c:pie3DChart>
      <c:spPr>
        <a:noFill/>
        <a:ln>
          <a:noFill/>
        </a:ln>
        <a:effectLst/>
      </c:spPr>
    </c:plotArea>
    <c:legend>
      <c:legendPos val="r"/>
      <c:overlay val="0"/>
      <c:spPr>
        <a:solidFill>
          <a:schemeClr val="lt1">
            <a:lumMod val="95000"/>
            <a:alpha val="39000"/>
          </a:schemeClr>
        </a:solidFill>
        <a:ln>
          <a:noFill/>
        </a:ln>
        <a:effectLst/>
      </c:spPr>
      <c:txPr>
        <a:bodyPr rot="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it-IT"/>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it-IT"/>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64">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64">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3.xml><?xml version="1.0" encoding="utf-8"?>
<cs:chartStyle xmlns:cs="http://schemas.microsoft.com/office/drawing/2012/chartStyle" xmlns:a="http://schemas.openxmlformats.org/drawingml/2006/main" id="264">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4.xml><?xml version="1.0" encoding="utf-8"?>
<cs:chartStyle xmlns:cs="http://schemas.microsoft.com/office/drawing/2012/chartStyle" xmlns:a="http://schemas.openxmlformats.org/drawingml/2006/main" id="264">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it-IT"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 name="Google Shape;86;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 name="Google Shape;87;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8" name="Google Shape;98;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9" name="Google Shape;99;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7" name="Google Shape;107;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8" name="Google Shape;108;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9" name="Google Shape;119;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0" name="Google Shape;120;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9" name="Google Shape;129;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0" name="Google Shape;130;p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9" name="Google Shape;139;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0" name="Google Shape;140;p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9" name="Google Shape;149;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0" name="Google Shape;150;p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0" name="Google Shape;160;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1" name="Google Shape;161;p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0" name="Google Shape;170;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1" name="Google Shape;171;p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2" name="Google Shape;182;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3" name="Google Shape;183;p1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3" name="Google Shape;193;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4" name="Google Shape;194;p1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3" name="Google Shape;203;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4" name="Google Shape;204;p1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4" name="Google Shape;214;p1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5" name="Google Shape;215;p1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5" name="Google Shape;225;p1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6" name="Google Shape;226;p1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5" name="Google Shape;235;p1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6" name="Google Shape;236;p1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gc8761d7dca_0_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244" name="Google Shape;244;gc8761d7dca_0_18: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5" name="Google Shape;245;gc8761d7dca_0_18: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it-IT"/>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4" name="Google Shape;254;p1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5" name="Google Shape;255;p1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9" name="Google Shape;269;p1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0" name="Google Shape;270;p1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iapositiva titolo" type="title">
  <p:cSld name="TITLE">
    <p:spTree>
      <p:nvGrpSpPr>
        <p:cNvPr id="15" name="Shape 15"/>
        <p:cNvGrpSpPr/>
        <p:nvPr/>
      </p:nvGrpSpPr>
      <p:grpSpPr>
        <a:xfrm>
          <a:off x="0" y="0"/>
          <a:ext cx="0" cy="0"/>
          <a:chOff x="0" y="0"/>
          <a:chExt cx="0" cy="0"/>
        </a:xfrm>
      </p:grpSpPr>
      <p:sp>
        <p:nvSpPr>
          <p:cNvPr id="16" name="Google Shape;16;p19"/>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19"/>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olo e contenuto" type="obj">
  <p:cSld name="OBJECT">
    <p:spTree>
      <p:nvGrpSpPr>
        <p:cNvPr id="21" name="Shape 21"/>
        <p:cNvGrpSpPr/>
        <p:nvPr/>
      </p:nvGrpSpPr>
      <p:grpSpPr>
        <a:xfrm>
          <a:off x="0" y="0"/>
          <a:ext cx="0" cy="0"/>
          <a:chOff x="0" y="0"/>
          <a:chExt cx="0" cy="0"/>
        </a:xfrm>
      </p:grpSpPr>
      <p:sp>
        <p:nvSpPr>
          <p:cNvPr id="22" name="Google Shape;22;p2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2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testazione sezione" type="secHead">
  <p:cSld name="SECTION_HEADER">
    <p:spTree>
      <p:nvGrpSpPr>
        <p:cNvPr id="27" name="Shape 27"/>
        <p:cNvGrpSpPr/>
        <p:nvPr/>
      </p:nvGrpSpPr>
      <p:grpSpPr>
        <a:xfrm>
          <a:off x="0" y="0"/>
          <a:ext cx="0" cy="0"/>
          <a:chOff x="0" y="0"/>
          <a:chExt cx="0" cy="0"/>
        </a:xfrm>
      </p:grpSpPr>
      <p:sp>
        <p:nvSpPr>
          <p:cNvPr id="28" name="Google Shape;28;p21"/>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21"/>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ue contenuti" type="twoObj">
  <p:cSld name="TWO_OBJECTS">
    <p:spTree>
      <p:nvGrpSpPr>
        <p:cNvPr id="33" name="Shape 33"/>
        <p:cNvGrpSpPr/>
        <p:nvPr/>
      </p:nvGrpSpPr>
      <p:grpSpPr>
        <a:xfrm>
          <a:off x="0" y="0"/>
          <a:ext cx="0" cy="0"/>
          <a:chOff x="0" y="0"/>
          <a:chExt cx="0" cy="0"/>
        </a:xfrm>
      </p:grpSpPr>
      <p:sp>
        <p:nvSpPr>
          <p:cNvPr id="34" name="Google Shape;34;p2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22"/>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22"/>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fronto" type="twoTxTwoObj">
  <p:cSld name="TWO_OBJECTS_WITH_TEXT">
    <p:spTree>
      <p:nvGrpSpPr>
        <p:cNvPr id="40" name="Shape 40"/>
        <p:cNvGrpSpPr/>
        <p:nvPr/>
      </p:nvGrpSpPr>
      <p:grpSpPr>
        <a:xfrm>
          <a:off x="0" y="0"/>
          <a:ext cx="0" cy="0"/>
          <a:chOff x="0" y="0"/>
          <a:chExt cx="0" cy="0"/>
        </a:xfrm>
      </p:grpSpPr>
      <p:sp>
        <p:nvSpPr>
          <p:cNvPr id="41" name="Google Shape;41;p23"/>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23"/>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23"/>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23"/>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23"/>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olo titolo" type="titleOnly">
  <p:cSld name="TITLE_ONLY">
    <p:spTree>
      <p:nvGrpSpPr>
        <p:cNvPr id="49" name="Shape 49"/>
        <p:cNvGrpSpPr/>
        <p:nvPr/>
      </p:nvGrpSpPr>
      <p:grpSpPr>
        <a:xfrm>
          <a:off x="0" y="0"/>
          <a:ext cx="0" cy="0"/>
          <a:chOff x="0" y="0"/>
          <a:chExt cx="0" cy="0"/>
        </a:xfrm>
      </p:grpSpPr>
      <p:sp>
        <p:nvSpPr>
          <p:cNvPr id="50" name="Google Shape;50;p2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uota" type="blank">
  <p:cSld name="BLANK">
    <p:spTree>
      <p:nvGrpSpPr>
        <p:cNvPr id="54" name="Shape 54"/>
        <p:cNvGrpSpPr/>
        <p:nvPr/>
      </p:nvGrpSpPr>
      <p:grpSpPr>
        <a:xfrm>
          <a:off x="0" y="0"/>
          <a:ext cx="0" cy="0"/>
          <a:chOff x="0" y="0"/>
          <a:chExt cx="0" cy="0"/>
        </a:xfrm>
      </p:grpSpPr>
      <p:sp>
        <p:nvSpPr>
          <p:cNvPr id="55" name="Google Shape;55;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uto con didascalia" type="objTx">
  <p:cSld name="OBJECT_WITH_CAPTION_TEXT">
    <p:spTree>
      <p:nvGrpSpPr>
        <p:cNvPr id="58" name="Shape 58"/>
        <p:cNvGrpSpPr/>
        <p:nvPr/>
      </p:nvGrpSpPr>
      <p:grpSpPr>
        <a:xfrm>
          <a:off x="0" y="0"/>
          <a:ext cx="0" cy="0"/>
          <a:chOff x="0" y="0"/>
          <a:chExt cx="0" cy="0"/>
        </a:xfrm>
      </p:grpSpPr>
      <p:sp>
        <p:nvSpPr>
          <p:cNvPr id="59" name="Google Shape;59;p2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26"/>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26"/>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mmagine con didascalia" type="picTx">
  <p:cSld name="PICTURE_WITH_CAPTION_TEXT">
    <p:spTree>
      <p:nvGrpSpPr>
        <p:cNvPr id="65" name="Shape 65"/>
        <p:cNvGrpSpPr/>
        <p:nvPr/>
      </p:nvGrpSpPr>
      <p:grpSpPr>
        <a:xfrm>
          <a:off x="0" y="0"/>
          <a:ext cx="0" cy="0"/>
          <a:chOff x="0" y="0"/>
          <a:chExt cx="0" cy="0"/>
        </a:xfrm>
      </p:grpSpPr>
      <p:sp>
        <p:nvSpPr>
          <p:cNvPr id="66" name="Google Shape;66;p2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27"/>
          <p:cNvSpPr/>
          <p:nvPr>
            <p:ph idx="2" type="pic"/>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lvl="0" marR="0" rtl="0" algn="l">
              <a:lnSpc>
                <a:spcPct val="90000"/>
              </a:lnSpc>
              <a:spcBef>
                <a:spcPts val="100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68" name="Google Shape;68;p27"/>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olo e testo verticale" type="vertTx">
  <p:cSld name="VERTICAL_TEXT">
    <p:spTree>
      <p:nvGrpSpPr>
        <p:cNvPr id="72" name="Shape 72"/>
        <p:cNvGrpSpPr/>
        <p:nvPr/>
      </p:nvGrpSpPr>
      <p:grpSpPr>
        <a:xfrm>
          <a:off x="0" y="0"/>
          <a:ext cx="0" cy="0"/>
          <a:chOff x="0" y="0"/>
          <a:chExt cx="0" cy="0"/>
        </a:xfrm>
      </p:grpSpPr>
      <p:sp>
        <p:nvSpPr>
          <p:cNvPr id="73" name="Google Shape;73;p2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28"/>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2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olo e testo verticale" type="vertTitleAndTx">
  <p:cSld name="VERTICAL_TITLE_AND_VERTICAL_TEXT">
    <p:spTree>
      <p:nvGrpSpPr>
        <p:cNvPr id="78" name="Shape 78"/>
        <p:cNvGrpSpPr/>
        <p:nvPr/>
      </p:nvGrpSpPr>
      <p:grpSpPr>
        <a:xfrm>
          <a:off x="0" y="0"/>
          <a:ext cx="0" cy="0"/>
          <a:chOff x="0" y="0"/>
          <a:chExt cx="0" cy="0"/>
        </a:xfrm>
      </p:grpSpPr>
      <p:sp>
        <p:nvSpPr>
          <p:cNvPr id="79" name="Google Shape;79;p29"/>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29"/>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2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1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it-IT"/>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5.png"/><Relationship Id="rId4" Type="http://schemas.openxmlformats.org/officeDocument/2006/relationships/image" Target="../media/image13.png"/><Relationship Id="rId5" Type="http://schemas.openxmlformats.org/officeDocument/2006/relationships/image" Target="../media/image8.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3.png"/><Relationship Id="rId6" Type="http://schemas.openxmlformats.org/officeDocument/2006/relationships/image" Target="../media/image9.png"/><Relationship Id="rId7"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7.png"/><Relationship Id="rId4" Type="http://schemas.openxmlformats.org/officeDocument/2006/relationships/image" Target="../media/image11.png"/><Relationship Id="rId5"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7.png"/><Relationship Id="rId4" Type="http://schemas.openxmlformats.org/officeDocument/2006/relationships/chart" Target="../charts/char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7.png"/><Relationship Id="rId4" Type="http://schemas.openxmlformats.org/officeDocument/2006/relationships/chart" Target="../charts/char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7.png"/><Relationship Id="rId4" Type="http://schemas.openxmlformats.org/officeDocument/2006/relationships/image" Target="../media/image2.png"/><Relationship Id="rId5" Type="http://schemas.openxmlformats.org/officeDocument/2006/relationships/image" Target="../media/image6.png"/><Relationship Id="rId6" Type="http://schemas.openxmlformats.org/officeDocument/2006/relationships/image" Target="../media/image12.png"/><Relationship Id="rId7" Type="http://schemas.openxmlformats.org/officeDocument/2006/relationships/image" Target="../media/image1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7.png"/><Relationship Id="rId4" Type="http://schemas.openxmlformats.org/officeDocument/2006/relationships/image" Target="../media/image18.png"/><Relationship Id="rId5" Type="http://schemas.openxmlformats.org/officeDocument/2006/relationships/image" Target="../media/image14.png"/><Relationship Id="rId6" Type="http://schemas.openxmlformats.org/officeDocument/2006/relationships/image" Target="../media/image1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7.png"/><Relationship Id="rId4" Type="http://schemas.openxmlformats.org/officeDocument/2006/relationships/chart" Target="../charts/char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7.png"/><Relationship Id="rId4" Type="http://schemas.openxmlformats.org/officeDocument/2006/relationships/chart" Target="../charts/char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7.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7.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hyperlink" Target="https://safetymedsim.eu/contact/" TargetMode="External"/><Relationship Id="rId4" Type="http://schemas.openxmlformats.org/officeDocument/2006/relationships/hyperlink" Target="https://safetymedsim.eu/news/" TargetMode="External"/><Relationship Id="rId5" Type="http://schemas.openxmlformats.org/officeDocument/2006/relationships/image" Target="../media/image16.png"/><Relationship Id="rId6" Type="http://schemas.openxmlformats.org/officeDocument/2006/relationships/image" Target="../media/image2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7.png"/><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
          <p:cNvSpPr/>
          <p:nvPr/>
        </p:nvSpPr>
        <p:spPr>
          <a:xfrm>
            <a:off x="-71919" y="1422971"/>
            <a:ext cx="12339263" cy="4012058"/>
          </a:xfrm>
          <a:prstGeom prst="rect">
            <a:avLst/>
          </a:prstGeom>
          <a:solidFill>
            <a:srgbClr val="775CA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descr="C:\Users\Fedele Colantuono\Downloads\safety-logo01(1).png" id="90" name="Google Shape;90;p1"/>
          <p:cNvPicPr preferRelativeResize="0"/>
          <p:nvPr/>
        </p:nvPicPr>
        <p:blipFill rotWithShape="1">
          <a:blip r:embed="rId3">
            <a:alphaModFix/>
          </a:blip>
          <a:srcRect b="0" l="0" r="0" t="0"/>
          <a:stretch/>
        </p:blipFill>
        <p:spPr>
          <a:xfrm>
            <a:off x="429150" y="0"/>
            <a:ext cx="6070759" cy="1513895"/>
          </a:xfrm>
          <a:prstGeom prst="rect">
            <a:avLst/>
          </a:prstGeom>
          <a:noFill/>
          <a:ln>
            <a:noFill/>
          </a:ln>
        </p:spPr>
      </p:pic>
      <p:pic>
        <p:nvPicPr>
          <p:cNvPr id="91" name="Google Shape;91;p1"/>
          <p:cNvPicPr preferRelativeResize="0"/>
          <p:nvPr/>
        </p:nvPicPr>
        <p:blipFill rotWithShape="1">
          <a:blip r:embed="rId4">
            <a:alphaModFix/>
          </a:blip>
          <a:srcRect b="0" l="0" r="0" t="0"/>
          <a:stretch/>
        </p:blipFill>
        <p:spPr>
          <a:xfrm>
            <a:off x="4582756" y="1509578"/>
            <a:ext cx="6842873" cy="3882014"/>
          </a:xfrm>
          <a:prstGeom prst="rect">
            <a:avLst/>
          </a:prstGeom>
          <a:noFill/>
          <a:ln>
            <a:noFill/>
          </a:ln>
        </p:spPr>
      </p:pic>
      <p:sp>
        <p:nvSpPr>
          <p:cNvPr id="92" name="Google Shape;92;p1"/>
          <p:cNvSpPr/>
          <p:nvPr/>
        </p:nvSpPr>
        <p:spPr>
          <a:xfrm>
            <a:off x="499363" y="2598742"/>
            <a:ext cx="6000546" cy="135421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it-IT" sz="3200" u="none" cap="none" strike="noStrike">
                <a:solidFill>
                  <a:schemeClr val="lt1"/>
                </a:solidFill>
                <a:latin typeface="Avenir"/>
                <a:ea typeface="Avenir"/>
                <a:cs typeface="Avenir"/>
                <a:sym typeface="Avenir"/>
              </a:rPr>
              <a:t>WP2 Pilot test results</a:t>
            </a:r>
            <a:endParaRPr sz="3200">
              <a:solidFill>
                <a:schemeClr val="lt1"/>
              </a:solidFill>
              <a:latin typeface="Avenir"/>
              <a:ea typeface="Avenir"/>
              <a:cs typeface="Avenir"/>
              <a:sym typeface="Avenir"/>
            </a:endParaRPr>
          </a:p>
          <a:p>
            <a:pPr indent="0" lvl="0" marL="0" marR="0" rtl="0" algn="l">
              <a:spcBef>
                <a:spcPts val="0"/>
              </a:spcBef>
              <a:spcAft>
                <a:spcPts val="0"/>
              </a:spcAft>
              <a:buNone/>
            </a:pPr>
            <a:br>
              <a:rPr i="1" lang="it-IT" sz="1800">
                <a:solidFill>
                  <a:schemeClr val="lt1"/>
                </a:solidFill>
                <a:latin typeface="Avenir"/>
                <a:ea typeface="Avenir"/>
                <a:cs typeface="Avenir"/>
                <a:sym typeface="Avenir"/>
              </a:rPr>
            </a:br>
            <a:endParaRPr sz="3200">
              <a:solidFill>
                <a:schemeClr val="lt1"/>
              </a:solidFill>
              <a:latin typeface="Avenir"/>
              <a:ea typeface="Avenir"/>
              <a:cs typeface="Avenir"/>
              <a:sym typeface="Avenir"/>
            </a:endParaRPr>
          </a:p>
        </p:txBody>
      </p:sp>
      <p:grpSp>
        <p:nvGrpSpPr>
          <p:cNvPr id="93" name="Google Shape;93;p1"/>
          <p:cNvGrpSpPr/>
          <p:nvPr/>
        </p:nvGrpSpPr>
        <p:grpSpPr>
          <a:xfrm>
            <a:off x="499363" y="5893941"/>
            <a:ext cx="2886388" cy="646290"/>
            <a:chOff x="63500" y="5989560"/>
            <a:chExt cx="2849033" cy="707840"/>
          </a:xfrm>
        </p:grpSpPr>
        <p:sp>
          <p:nvSpPr>
            <p:cNvPr id="94" name="Google Shape;94;p1"/>
            <p:cNvSpPr/>
            <p:nvPr/>
          </p:nvSpPr>
          <p:spPr>
            <a:xfrm>
              <a:off x="711200" y="5989560"/>
              <a:ext cx="2201333" cy="70784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0" lang="it-IT" sz="600" u="none" strike="noStrike">
                  <a:solidFill>
                    <a:srgbClr val="000000"/>
                  </a:solidFill>
                  <a:latin typeface="Verdana"/>
                  <a:ea typeface="Verdana"/>
                  <a:cs typeface="Verdana"/>
                  <a:sym typeface="Verdana"/>
                </a:rPr>
                <a:t>The European Commission's support for the production of this publication does not constitute an endorsement of the contents, which reflect the views only of the authors, and the Commission cannot be held responsible for any use which may be made of the information contained therein.</a:t>
              </a:r>
              <a:endParaRPr/>
            </a:p>
          </p:txBody>
        </p:sp>
        <p:pic>
          <p:nvPicPr>
            <p:cNvPr id="95" name="Google Shape;95;p1"/>
            <p:cNvPicPr preferRelativeResize="0"/>
            <p:nvPr/>
          </p:nvPicPr>
          <p:blipFill rotWithShape="1">
            <a:blip r:embed="rId5">
              <a:alphaModFix/>
            </a:blip>
            <a:srcRect b="0" l="0" r="0" t="0"/>
            <a:stretch/>
          </p:blipFill>
          <p:spPr>
            <a:xfrm>
              <a:off x="63500" y="6121229"/>
              <a:ext cx="647700" cy="444500"/>
            </a:xfrm>
            <a:prstGeom prst="rect">
              <a:avLst/>
            </a:prstGeom>
            <a:noFill/>
            <a:ln>
              <a:noFill/>
            </a:ln>
          </p:spPr>
        </p:pic>
      </p:gr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pic>
        <p:nvPicPr>
          <p:cNvPr id="101" name="Google Shape;101;p2"/>
          <p:cNvPicPr preferRelativeResize="0"/>
          <p:nvPr/>
        </p:nvPicPr>
        <p:blipFill rotWithShape="1">
          <a:blip r:embed="rId3">
            <a:alphaModFix/>
          </a:blip>
          <a:srcRect b="0" l="0" r="0" t="0"/>
          <a:stretch/>
        </p:blipFill>
        <p:spPr>
          <a:xfrm>
            <a:off x="393875" y="6073990"/>
            <a:ext cx="1980163" cy="607177"/>
          </a:xfrm>
          <a:prstGeom prst="rect">
            <a:avLst/>
          </a:prstGeom>
          <a:noFill/>
          <a:ln>
            <a:noFill/>
          </a:ln>
        </p:spPr>
      </p:pic>
      <p:cxnSp>
        <p:nvCxnSpPr>
          <p:cNvPr id="102" name="Google Shape;102;p2"/>
          <p:cNvCxnSpPr/>
          <p:nvPr/>
        </p:nvCxnSpPr>
        <p:spPr>
          <a:xfrm flipH="1" rot="10800000">
            <a:off x="355516" y="5854365"/>
            <a:ext cx="11480968" cy="5700"/>
          </a:xfrm>
          <a:prstGeom prst="straightConnector1">
            <a:avLst/>
          </a:prstGeom>
          <a:noFill/>
          <a:ln cap="flat" cmpd="sng" w="12700">
            <a:solidFill>
              <a:srgbClr val="775CA4"/>
            </a:solidFill>
            <a:prstDash val="solid"/>
            <a:miter lim="800000"/>
            <a:headEnd len="sm" w="sm" type="none"/>
            <a:tailEnd len="sm" w="sm" type="none"/>
          </a:ln>
        </p:spPr>
      </p:cxnSp>
      <p:sp>
        <p:nvSpPr>
          <p:cNvPr id="103" name="Google Shape;103;p2"/>
          <p:cNvSpPr/>
          <p:nvPr/>
        </p:nvSpPr>
        <p:spPr>
          <a:xfrm>
            <a:off x="588579" y="2148892"/>
            <a:ext cx="5139559" cy="193899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it-IT" sz="3200">
                <a:solidFill>
                  <a:srgbClr val="5C5B5B"/>
                </a:solidFill>
                <a:latin typeface="Avenir"/>
                <a:ea typeface="Avenir"/>
                <a:cs typeface="Avenir"/>
                <a:sym typeface="Avenir"/>
              </a:rPr>
              <a:t>Academics/Experts</a:t>
            </a:r>
            <a:endParaRPr b="1" sz="3200">
              <a:solidFill>
                <a:srgbClr val="5C5B5B"/>
              </a:solidFill>
              <a:latin typeface="Avenir"/>
              <a:ea typeface="Avenir"/>
              <a:cs typeface="Avenir"/>
              <a:sym typeface="Avenir"/>
            </a:endParaRPr>
          </a:p>
          <a:p>
            <a:pPr indent="0" lvl="0" marL="0" marR="0" rtl="0" algn="l">
              <a:spcBef>
                <a:spcPts val="0"/>
              </a:spcBef>
              <a:spcAft>
                <a:spcPts val="0"/>
              </a:spcAft>
              <a:buNone/>
            </a:pPr>
            <a:r>
              <a:t/>
            </a:r>
            <a:endParaRPr b="1" sz="3200">
              <a:solidFill>
                <a:srgbClr val="5C5B5B"/>
              </a:solidFill>
              <a:latin typeface="Avenir"/>
              <a:ea typeface="Avenir"/>
              <a:cs typeface="Avenir"/>
              <a:sym typeface="Avenir"/>
            </a:endParaRPr>
          </a:p>
          <a:p>
            <a:pPr indent="0" lvl="0" marL="0" marR="0" rtl="0" algn="l">
              <a:spcBef>
                <a:spcPts val="0"/>
              </a:spcBef>
              <a:spcAft>
                <a:spcPts val="0"/>
              </a:spcAft>
              <a:buNone/>
            </a:pPr>
            <a:r>
              <a:rPr lang="it-IT" sz="2400">
                <a:solidFill>
                  <a:srgbClr val="5C5B5B"/>
                </a:solidFill>
                <a:latin typeface="Avenir"/>
                <a:ea typeface="Avenir"/>
                <a:cs typeface="Avenir"/>
                <a:sym typeface="Avenir"/>
              </a:rPr>
              <a:t>Feedback expected: 12</a:t>
            </a:r>
            <a:endParaRPr/>
          </a:p>
          <a:p>
            <a:pPr indent="0" lvl="0" marL="0" marR="0" rtl="0" algn="l">
              <a:spcBef>
                <a:spcPts val="0"/>
              </a:spcBef>
              <a:spcAft>
                <a:spcPts val="0"/>
              </a:spcAft>
              <a:buNone/>
            </a:pPr>
            <a:r>
              <a:rPr lang="it-IT" sz="2400">
                <a:solidFill>
                  <a:srgbClr val="5C5B5B"/>
                </a:solidFill>
                <a:latin typeface="Avenir"/>
                <a:ea typeface="Avenir"/>
                <a:cs typeface="Avenir"/>
                <a:sym typeface="Avenir"/>
              </a:rPr>
              <a:t>Feedback received: 11</a:t>
            </a:r>
            <a:r>
              <a:rPr b="1" lang="it-IT" sz="3200">
                <a:solidFill>
                  <a:srgbClr val="5C5B5B"/>
                </a:solidFill>
                <a:latin typeface="Avenir"/>
                <a:ea typeface="Avenir"/>
                <a:cs typeface="Avenir"/>
                <a:sym typeface="Avenir"/>
              </a:rPr>
              <a:t> </a:t>
            </a:r>
            <a:endParaRPr sz="3200">
              <a:solidFill>
                <a:schemeClr val="dk1"/>
              </a:solidFill>
              <a:latin typeface="Calibri"/>
              <a:ea typeface="Calibri"/>
              <a:cs typeface="Calibri"/>
              <a:sym typeface="Calibri"/>
            </a:endParaRPr>
          </a:p>
        </p:txBody>
      </p:sp>
      <p:sp>
        <p:nvSpPr>
          <p:cNvPr id="104" name="Google Shape;104;p2"/>
          <p:cNvSpPr/>
          <p:nvPr/>
        </p:nvSpPr>
        <p:spPr>
          <a:xfrm>
            <a:off x="6463864" y="2170880"/>
            <a:ext cx="5139559" cy="181588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it-IT" sz="3200">
                <a:solidFill>
                  <a:srgbClr val="5C5B5B"/>
                </a:solidFill>
                <a:latin typeface="Avenir"/>
                <a:ea typeface="Avenir"/>
                <a:cs typeface="Avenir"/>
                <a:sym typeface="Avenir"/>
              </a:rPr>
              <a:t>Students</a:t>
            </a:r>
            <a:endParaRPr/>
          </a:p>
          <a:p>
            <a:pPr indent="0" lvl="0" marL="0" marR="0" rtl="0" algn="l">
              <a:spcBef>
                <a:spcPts val="0"/>
              </a:spcBef>
              <a:spcAft>
                <a:spcPts val="0"/>
              </a:spcAft>
              <a:buNone/>
            </a:pPr>
            <a:r>
              <a:t/>
            </a:r>
            <a:endParaRPr b="1" sz="3200">
              <a:solidFill>
                <a:srgbClr val="5C5B5B"/>
              </a:solidFill>
              <a:latin typeface="Avenir"/>
              <a:ea typeface="Avenir"/>
              <a:cs typeface="Avenir"/>
              <a:sym typeface="Avenir"/>
            </a:endParaRPr>
          </a:p>
          <a:p>
            <a:pPr indent="0" lvl="0" marL="0" marR="0" rtl="0" algn="l">
              <a:spcBef>
                <a:spcPts val="0"/>
              </a:spcBef>
              <a:spcAft>
                <a:spcPts val="0"/>
              </a:spcAft>
              <a:buNone/>
            </a:pPr>
            <a:r>
              <a:rPr lang="it-IT" sz="2400">
                <a:solidFill>
                  <a:srgbClr val="5C5B5B"/>
                </a:solidFill>
                <a:latin typeface="Avenir"/>
                <a:ea typeface="Avenir"/>
                <a:cs typeface="Avenir"/>
                <a:sym typeface="Avenir"/>
              </a:rPr>
              <a:t>Feedback expected: 30</a:t>
            </a:r>
            <a:endParaRPr/>
          </a:p>
          <a:p>
            <a:pPr indent="0" lvl="0" marL="0" marR="0" rtl="0" algn="l">
              <a:spcBef>
                <a:spcPts val="0"/>
              </a:spcBef>
              <a:spcAft>
                <a:spcPts val="0"/>
              </a:spcAft>
              <a:buNone/>
            </a:pPr>
            <a:r>
              <a:rPr lang="it-IT" sz="2400">
                <a:solidFill>
                  <a:srgbClr val="5C5B5B"/>
                </a:solidFill>
                <a:latin typeface="Avenir"/>
                <a:ea typeface="Avenir"/>
                <a:cs typeface="Avenir"/>
                <a:sym typeface="Avenir"/>
              </a:rPr>
              <a:t>Feedback received: 17</a:t>
            </a:r>
            <a:endParaRPr sz="3200">
              <a:solidFill>
                <a:schemeClr val="dk1"/>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pic>
        <p:nvPicPr>
          <p:cNvPr id="110" name="Google Shape;110;p3"/>
          <p:cNvPicPr preferRelativeResize="0"/>
          <p:nvPr/>
        </p:nvPicPr>
        <p:blipFill rotWithShape="1">
          <a:blip r:embed="rId3">
            <a:alphaModFix/>
          </a:blip>
          <a:srcRect b="0" l="0" r="0" t="0"/>
          <a:stretch/>
        </p:blipFill>
        <p:spPr>
          <a:xfrm>
            <a:off x="393875" y="6073990"/>
            <a:ext cx="1980163" cy="607177"/>
          </a:xfrm>
          <a:prstGeom prst="rect">
            <a:avLst/>
          </a:prstGeom>
          <a:noFill/>
          <a:ln>
            <a:noFill/>
          </a:ln>
        </p:spPr>
      </p:pic>
      <p:cxnSp>
        <p:nvCxnSpPr>
          <p:cNvPr id="111" name="Google Shape;111;p3"/>
          <p:cNvCxnSpPr/>
          <p:nvPr/>
        </p:nvCxnSpPr>
        <p:spPr>
          <a:xfrm flipH="1" rot="10800000">
            <a:off x="355516" y="5854365"/>
            <a:ext cx="11480968" cy="5700"/>
          </a:xfrm>
          <a:prstGeom prst="straightConnector1">
            <a:avLst/>
          </a:prstGeom>
          <a:noFill/>
          <a:ln cap="flat" cmpd="sng" w="12700">
            <a:solidFill>
              <a:srgbClr val="775CA4"/>
            </a:solidFill>
            <a:prstDash val="solid"/>
            <a:miter lim="800000"/>
            <a:headEnd len="sm" w="sm" type="none"/>
            <a:tailEnd len="sm" w="sm" type="none"/>
          </a:ln>
        </p:spPr>
      </p:cxnSp>
      <p:sp>
        <p:nvSpPr>
          <p:cNvPr id="112" name="Google Shape;112;p3"/>
          <p:cNvSpPr/>
          <p:nvPr/>
        </p:nvSpPr>
        <p:spPr>
          <a:xfrm>
            <a:off x="1062682" y="311022"/>
            <a:ext cx="8143103"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it-IT" sz="3200">
                <a:solidFill>
                  <a:srgbClr val="5C5B5B"/>
                </a:solidFill>
                <a:latin typeface="Avenir"/>
                <a:ea typeface="Avenir"/>
                <a:cs typeface="Avenir"/>
                <a:sym typeface="Avenir"/>
              </a:rPr>
              <a:t>Academics/Experts - Demographic</a:t>
            </a:r>
            <a:endParaRPr sz="3200">
              <a:solidFill>
                <a:schemeClr val="dk1"/>
              </a:solidFill>
              <a:latin typeface="Calibri"/>
              <a:ea typeface="Calibri"/>
              <a:cs typeface="Calibri"/>
              <a:sym typeface="Calibri"/>
            </a:endParaRPr>
          </a:p>
        </p:txBody>
      </p:sp>
      <p:pic>
        <p:nvPicPr>
          <p:cNvPr descr="Grafico delle risposte di Moduli. Titolo della domanda: Gender. Numero di risposte: 11 risposte." id="113" name="Google Shape;113;p3"/>
          <p:cNvPicPr preferRelativeResize="0"/>
          <p:nvPr/>
        </p:nvPicPr>
        <p:blipFill rotWithShape="1">
          <a:blip r:embed="rId4">
            <a:alphaModFix/>
          </a:blip>
          <a:srcRect b="0" l="0" r="0" t="0"/>
          <a:stretch/>
        </p:blipFill>
        <p:spPr>
          <a:xfrm>
            <a:off x="3847" y="816561"/>
            <a:ext cx="5760418" cy="2738449"/>
          </a:xfrm>
          <a:prstGeom prst="rect">
            <a:avLst/>
          </a:prstGeom>
          <a:noFill/>
          <a:ln>
            <a:noFill/>
          </a:ln>
        </p:spPr>
      </p:pic>
      <p:pic>
        <p:nvPicPr>
          <p:cNvPr descr="Grafico delle risposte di Moduli. Titolo della domanda: Age. Numero di risposte: 11 risposte." id="114" name="Google Shape;114;p3"/>
          <p:cNvPicPr preferRelativeResize="0"/>
          <p:nvPr/>
        </p:nvPicPr>
        <p:blipFill rotWithShape="1">
          <a:blip r:embed="rId5">
            <a:alphaModFix/>
          </a:blip>
          <a:srcRect b="0" l="0" r="0" t="0"/>
          <a:stretch/>
        </p:blipFill>
        <p:spPr>
          <a:xfrm>
            <a:off x="5882654" y="895797"/>
            <a:ext cx="5593743" cy="2659213"/>
          </a:xfrm>
          <a:prstGeom prst="rect">
            <a:avLst/>
          </a:prstGeom>
          <a:noFill/>
          <a:ln>
            <a:noFill/>
          </a:ln>
        </p:spPr>
      </p:pic>
      <p:pic>
        <p:nvPicPr>
          <p:cNvPr descr="Grafico delle risposte di Moduli. Titolo della domanda: Country where you work/study. Numero di risposte: 11 risposte." id="115" name="Google Shape;115;p3"/>
          <p:cNvPicPr preferRelativeResize="0"/>
          <p:nvPr/>
        </p:nvPicPr>
        <p:blipFill rotWithShape="1">
          <a:blip r:embed="rId6">
            <a:alphaModFix/>
          </a:blip>
          <a:srcRect b="0" l="0" r="0" t="0"/>
          <a:stretch/>
        </p:blipFill>
        <p:spPr>
          <a:xfrm>
            <a:off x="5793300" y="3087416"/>
            <a:ext cx="5820367" cy="2766949"/>
          </a:xfrm>
          <a:prstGeom prst="rect">
            <a:avLst/>
          </a:prstGeom>
          <a:noFill/>
          <a:ln>
            <a:noFill/>
          </a:ln>
        </p:spPr>
      </p:pic>
      <p:pic>
        <p:nvPicPr>
          <p:cNvPr descr="Grafico delle risposte di Moduli. Titolo della domanda: Nationality. Numero di risposte: 11 risposte." id="116" name="Google Shape;116;p3"/>
          <p:cNvPicPr preferRelativeResize="0"/>
          <p:nvPr/>
        </p:nvPicPr>
        <p:blipFill rotWithShape="1">
          <a:blip r:embed="rId7">
            <a:alphaModFix/>
          </a:blip>
          <a:srcRect b="0" l="0" r="0" t="0"/>
          <a:stretch/>
        </p:blipFill>
        <p:spPr>
          <a:xfrm>
            <a:off x="147145" y="3276160"/>
            <a:ext cx="5423338" cy="257820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pic>
        <p:nvPicPr>
          <p:cNvPr id="122" name="Google Shape;122;p4"/>
          <p:cNvPicPr preferRelativeResize="0"/>
          <p:nvPr/>
        </p:nvPicPr>
        <p:blipFill rotWithShape="1">
          <a:blip r:embed="rId3">
            <a:alphaModFix/>
          </a:blip>
          <a:srcRect b="0" l="0" r="0" t="0"/>
          <a:stretch/>
        </p:blipFill>
        <p:spPr>
          <a:xfrm>
            <a:off x="393875" y="6073990"/>
            <a:ext cx="1980163" cy="607177"/>
          </a:xfrm>
          <a:prstGeom prst="rect">
            <a:avLst/>
          </a:prstGeom>
          <a:noFill/>
          <a:ln>
            <a:noFill/>
          </a:ln>
        </p:spPr>
      </p:pic>
      <p:cxnSp>
        <p:nvCxnSpPr>
          <p:cNvPr id="123" name="Google Shape;123;p4"/>
          <p:cNvCxnSpPr/>
          <p:nvPr/>
        </p:nvCxnSpPr>
        <p:spPr>
          <a:xfrm flipH="1" rot="10800000">
            <a:off x="355516" y="5854365"/>
            <a:ext cx="11480968" cy="5700"/>
          </a:xfrm>
          <a:prstGeom prst="straightConnector1">
            <a:avLst/>
          </a:prstGeom>
          <a:noFill/>
          <a:ln cap="flat" cmpd="sng" w="12700">
            <a:solidFill>
              <a:srgbClr val="775CA4"/>
            </a:solidFill>
            <a:prstDash val="solid"/>
            <a:miter lim="800000"/>
            <a:headEnd len="sm" w="sm" type="none"/>
            <a:tailEnd len="sm" w="sm" type="none"/>
          </a:ln>
        </p:spPr>
      </p:cxnSp>
      <p:pic>
        <p:nvPicPr>
          <p:cNvPr descr="Grafico delle risposte di Moduli. Titolo della domanda: You are. Numero di risposte: 11 risposte." id="124" name="Google Shape;124;p4"/>
          <p:cNvPicPr preferRelativeResize="0"/>
          <p:nvPr/>
        </p:nvPicPr>
        <p:blipFill rotWithShape="1">
          <a:blip r:embed="rId4">
            <a:alphaModFix/>
          </a:blip>
          <a:srcRect b="0" l="0" r="0" t="0"/>
          <a:stretch/>
        </p:blipFill>
        <p:spPr>
          <a:xfrm>
            <a:off x="130962" y="1109722"/>
            <a:ext cx="6114574" cy="2906811"/>
          </a:xfrm>
          <a:prstGeom prst="rect">
            <a:avLst/>
          </a:prstGeom>
          <a:noFill/>
          <a:ln>
            <a:noFill/>
          </a:ln>
        </p:spPr>
      </p:pic>
      <p:sp>
        <p:nvSpPr>
          <p:cNvPr id="125" name="Google Shape;125;p4"/>
          <p:cNvSpPr/>
          <p:nvPr/>
        </p:nvSpPr>
        <p:spPr>
          <a:xfrm>
            <a:off x="1062682" y="311022"/>
            <a:ext cx="8143103"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it-IT" sz="3200">
                <a:solidFill>
                  <a:srgbClr val="5C5B5B"/>
                </a:solidFill>
                <a:latin typeface="Avenir"/>
                <a:ea typeface="Avenir"/>
                <a:cs typeface="Avenir"/>
                <a:sym typeface="Avenir"/>
              </a:rPr>
              <a:t>Academics/Experts - Demographic</a:t>
            </a:r>
            <a:endParaRPr sz="3200">
              <a:solidFill>
                <a:schemeClr val="dk1"/>
              </a:solidFill>
              <a:latin typeface="Calibri"/>
              <a:ea typeface="Calibri"/>
              <a:cs typeface="Calibri"/>
              <a:sym typeface="Calibri"/>
            </a:endParaRPr>
          </a:p>
        </p:txBody>
      </p:sp>
      <p:pic>
        <p:nvPicPr>
          <p:cNvPr descr="Grafico delle risposte di Moduli. Titolo della domanda: Main specialty. Numero di risposte: 11 risposte." id="126" name="Google Shape;126;p4"/>
          <p:cNvPicPr preferRelativeResize="0"/>
          <p:nvPr/>
        </p:nvPicPr>
        <p:blipFill rotWithShape="1">
          <a:blip r:embed="rId5">
            <a:alphaModFix/>
          </a:blip>
          <a:srcRect b="0" l="0" r="0" t="0"/>
          <a:stretch/>
        </p:blipFill>
        <p:spPr>
          <a:xfrm>
            <a:off x="5105014" y="2409697"/>
            <a:ext cx="7022816" cy="3338581"/>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pic>
        <p:nvPicPr>
          <p:cNvPr id="132" name="Google Shape;132;p5"/>
          <p:cNvPicPr preferRelativeResize="0"/>
          <p:nvPr/>
        </p:nvPicPr>
        <p:blipFill rotWithShape="1">
          <a:blip r:embed="rId3">
            <a:alphaModFix/>
          </a:blip>
          <a:srcRect b="0" l="0" r="0" t="0"/>
          <a:stretch/>
        </p:blipFill>
        <p:spPr>
          <a:xfrm>
            <a:off x="393875" y="6073990"/>
            <a:ext cx="1980163" cy="607177"/>
          </a:xfrm>
          <a:prstGeom prst="rect">
            <a:avLst/>
          </a:prstGeom>
          <a:noFill/>
          <a:ln>
            <a:noFill/>
          </a:ln>
        </p:spPr>
      </p:pic>
      <p:cxnSp>
        <p:nvCxnSpPr>
          <p:cNvPr id="133" name="Google Shape;133;p5"/>
          <p:cNvCxnSpPr/>
          <p:nvPr/>
        </p:nvCxnSpPr>
        <p:spPr>
          <a:xfrm flipH="1" rot="10800000">
            <a:off x="355516" y="5854365"/>
            <a:ext cx="11480968" cy="5700"/>
          </a:xfrm>
          <a:prstGeom prst="straightConnector1">
            <a:avLst/>
          </a:prstGeom>
          <a:noFill/>
          <a:ln cap="flat" cmpd="sng" w="12700">
            <a:solidFill>
              <a:srgbClr val="775CA4"/>
            </a:solidFill>
            <a:prstDash val="solid"/>
            <a:miter lim="800000"/>
            <a:headEnd len="sm" w="sm" type="none"/>
            <a:tailEnd len="sm" w="sm" type="none"/>
          </a:ln>
        </p:spPr>
      </p:cxnSp>
      <p:sp>
        <p:nvSpPr>
          <p:cNvPr id="134" name="Google Shape;134;p5"/>
          <p:cNvSpPr/>
          <p:nvPr/>
        </p:nvSpPr>
        <p:spPr>
          <a:xfrm>
            <a:off x="393875" y="281273"/>
            <a:ext cx="11251587"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it-IT" sz="2400">
                <a:solidFill>
                  <a:srgbClr val="775CA4"/>
                </a:solidFill>
                <a:latin typeface="Arial"/>
                <a:ea typeface="Arial"/>
                <a:cs typeface="Arial"/>
                <a:sym typeface="Arial"/>
              </a:rPr>
              <a:t>Do you think that the questions in the survey are easy to understand? Could you tell us any unclear questions?</a:t>
            </a:r>
            <a:endParaRPr b="1" sz="2400">
              <a:solidFill>
                <a:srgbClr val="775CA4"/>
              </a:solidFill>
              <a:latin typeface="Calibri"/>
              <a:ea typeface="Calibri"/>
              <a:cs typeface="Calibri"/>
              <a:sym typeface="Calibri"/>
            </a:endParaRPr>
          </a:p>
        </p:txBody>
      </p:sp>
      <p:sp>
        <p:nvSpPr>
          <p:cNvPr id="135" name="Google Shape;135;p5"/>
          <p:cNvSpPr txBox="1"/>
          <p:nvPr/>
        </p:nvSpPr>
        <p:spPr>
          <a:xfrm>
            <a:off x="567559" y="1450428"/>
            <a:ext cx="10857186" cy="1754326"/>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1800"/>
              <a:buFont typeface="Arial"/>
              <a:buChar char="-"/>
            </a:pPr>
            <a:r>
              <a:rPr lang="it-IT" sz="1800">
                <a:solidFill>
                  <a:schemeClr val="dk1"/>
                </a:solidFill>
                <a:latin typeface="Arial"/>
                <a:ea typeface="Arial"/>
                <a:cs typeface="Arial"/>
                <a:sym typeface="Arial"/>
              </a:rPr>
              <a:t>6 replied -&gt; Everything Ok</a:t>
            </a:r>
            <a:endParaRPr/>
          </a:p>
          <a:p>
            <a:pPr indent="-285750" lvl="0" marL="285750" marR="0" rtl="0" algn="l">
              <a:spcBef>
                <a:spcPts val="0"/>
              </a:spcBef>
              <a:spcAft>
                <a:spcPts val="0"/>
              </a:spcAft>
              <a:buClr>
                <a:srgbClr val="000000"/>
              </a:buClr>
              <a:buSzPts val="1800"/>
              <a:buFont typeface="Arial"/>
              <a:buChar char="-"/>
            </a:pPr>
            <a:r>
              <a:rPr b="0" i="0" lang="it-IT" sz="1800" u="none" strike="noStrike">
                <a:solidFill>
                  <a:srgbClr val="000000"/>
                </a:solidFill>
                <a:latin typeface="Arial"/>
                <a:ea typeface="Arial"/>
                <a:cs typeface="Arial"/>
                <a:sym typeface="Arial"/>
              </a:rPr>
              <a:t>1 suggested translation in native language</a:t>
            </a:r>
            <a:endParaRPr/>
          </a:p>
          <a:p>
            <a:pPr indent="-285750" lvl="0" marL="285750" marR="0" rtl="0" algn="l">
              <a:spcBef>
                <a:spcPts val="0"/>
              </a:spcBef>
              <a:spcAft>
                <a:spcPts val="0"/>
              </a:spcAft>
              <a:buClr>
                <a:srgbClr val="000000"/>
              </a:buClr>
              <a:buSzPts val="1800"/>
              <a:buFont typeface="Arial"/>
              <a:buChar char="-"/>
            </a:pPr>
            <a:r>
              <a:rPr b="0" i="0" lang="it-IT" sz="1800" u="none" strike="noStrike">
                <a:solidFill>
                  <a:srgbClr val="000000"/>
                </a:solidFill>
                <a:latin typeface="Arial"/>
                <a:ea typeface="Arial"/>
                <a:cs typeface="Arial"/>
                <a:sym typeface="Arial"/>
              </a:rPr>
              <a:t>4 difficulty in reading part II</a:t>
            </a:r>
            <a:endParaRPr/>
          </a:p>
          <a:p>
            <a:pPr indent="-285750" lvl="0" marL="285750" marR="0" rtl="0" algn="l">
              <a:spcBef>
                <a:spcPts val="0"/>
              </a:spcBef>
              <a:spcAft>
                <a:spcPts val="0"/>
              </a:spcAft>
              <a:buClr>
                <a:srgbClr val="000000"/>
              </a:buClr>
              <a:buSzPts val="1800"/>
              <a:buFont typeface="Arial"/>
              <a:buChar char="-"/>
            </a:pPr>
            <a:r>
              <a:rPr b="0" i="0" lang="it-IT" sz="1800" u="none" strike="noStrike">
                <a:solidFill>
                  <a:srgbClr val="000000"/>
                </a:solidFill>
                <a:latin typeface="Arial"/>
                <a:ea typeface="Arial"/>
                <a:cs typeface="Arial"/>
                <a:sym typeface="Arial"/>
              </a:rPr>
              <a:t>Sometimes it's difficult to understand whether the questions refers to your local university environment or are more general.</a:t>
            </a:r>
            <a:br>
              <a:rPr b="0" i="0" lang="it-IT" sz="1800" u="none" strike="noStrike">
                <a:solidFill>
                  <a:srgbClr val="000000"/>
                </a:solidFill>
                <a:latin typeface="Arial"/>
                <a:ea typeface="Arial"/>
                <a:cs typeface="Arial"/>
                <a:sym typeface="Arial"/>
              </a:rPr>
            </a:br>
            <a:endParaRPr sz="1800">
              <a:solidFill>
                <a:schemeClr val="dk1"/>
              </a:solidFill>
              <a:latin typeface="Calibri"/>
              <a:ea typeface="Calibri"/>
              <a:cs typeface="Calibri"/>
              <a:sym typeface="Calibri"/>
            </a:endParaRPr>
          </a:p>
        </p:txBody>
      </p:sp>
      <p:sp>
        <p:nvSpPr>
          <p:cNvPr id="136" name="Google Shape;136;p5"/>
          <p:cNvSpPr/>
          <p:nvPr/>
        </p:nvSpPr>
        <p:spPr>
          <a:xfrm>
            <a:off x="7517426" y="5983175"/>
            <a:ext cx="4128000" cy="584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it-IT" sz="3200">
                <a:solidFill>
                  <a:srgbClr val="5C5B5B"/>
                </a:solidFill>
                <a:latin typeface="Avenir"/>
                <a:ea typeface="Avenir"/>
                <a:cs typeface="Avenir"/>
                <a:sym typeface="Avenir"/>
              </a:rPr>
              <a:t>Academics/Experts </a:t>
            </a:r>
            <a:endParaRPr sz="3200">
              <a:solidFill>
                <a:schemeClr val="dk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pic>
        <p:nvPicPr>
          <p:cNvPr id="142" name="Google Shape;142;p6"/>
          <p:cNvPicPr preferRelativeResize="0"/>
          <p:nvPr/>
        </p:nvPicPr>
        <p:blipFill rotWithShape="1">
          <a:blip r:embed="rId3">
            <a:alphaModFix/>
          </a:blip>
          <a:srcRect b="0" l="0" r="0" t="0"/>
          <a:stretch/>
        </p:blipFill>
        <p:spPr>
          <a:xfrm>
            <a:off x="393875" y="6073990"/>
            <a:ext cx="1980163" cy="607177"/>
          </a:xfrm>
          <a:prstGeom prst="rect">
            <a:avLst/>
          </a:prstGeom>
          <a:noFill/>
          <a:ln>
            <a:noFill/>
          </a:ln>
        </p:spPr>
      </p:pic>
      <p:cxnSp>
        <p:nvCxnSpPr>
          <p:cNvPr id="143" name="Google Shape;143;p6"/>
          <p:cNvCxnSpPr/>
          <p:nvPr/>
        </p:nvCxnSpPr>
        <p:spPr>
          <a:xfrm flipH="1" rot="10800000">
            <a:off x="355516" y="5854365"/>
            <a:ext cx="11480968" cy="5700"/>
          </a:xfrm>
          <a:prstGeom prst="straightConnector1">
            <a:avLst/>
          </a:prstGeom>
          <a:noFill/>
          <a:ln cap="flat" cmpd="sng" w="12700">
            <a:solidFill>
              <a:srgbClr val="775CA4"/>
            </a:solidFill>
            <a:prstDash val="solid"/>
            <a:miter lim="800000"/>
            <a:headEnd len="sm" w="sm" type="none"/>
            <a:tailEnd len="sm" w="sm" type="none"/>
          </a:ln>
        </p:spPr>
      </p:cxnSp>
      <p:sp>
        <p:nvSpPr>
          <p:cNvPr id="144" name="Google Shape;144;p6"/>
          <p:cNvSpPr/>
          <p:nvPr/>
        </p:nvSpPr>
        <p:spPr>
          <a:xfrm>
            <a:off x="393875" y="281273"/>
            <a:ext cx="11251587"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it-IT" sz="1800" u="none" strike="noStrike">
                <a:solidFill>
                  <a:srgbClr val="775CA4"/>
                </a:solidFill>
                <a:latin typeface="Arial"/>
                <a:ea typeface="Arial"/>
                <a:cs typeface="Arial"/>
                <a:sym typeface="Arial"/>
              </a:rPr>
              <a:t>Would you prefer to receive this survey in English or in your native language?</a:t>
            </a:r>
            <a:r>
              <a:rPr b="1" lang="it-IT" sz="2400">
                <a:solidFill>
                  <a:srgbClr val="775CA4"/>
                </a:solidFill>
                <a:latin typeface="Calibri"/>
                <a:ea typeface="Calibri"/>
                <a:cs typeface="Calibri"/>
                <a:sym typeface="Calibri"/>
              </a:rPr>
              <a:t> </a:t>
            </a:r>
            <a:endParaRPr b="1" sz="2400">
              <a:solidFill>
                <a:srgbClr val="775CA4"/>
              </a:solidFill>
              <a:latin typeface="Calibri"/>
              <a:ea typeface="Calibri"/>
              <a:cs typeface="Calibri"/>
              <a:sym typeface="Calibri"/>
            </a:endParaRPr>
          </a:p>
        </p:txBody>
      </p:sp>
      <p:graphicFrame>
        <p:nvGraphicFramePr>
          <p:cNvPr id="145" name="Google Shape;145;p6"/>
          <p:cNvGraphicFramePr/>
          <p:nvPr/>
        </p:nvGraphicFramePr>
        <p:xfrm>
          <a:off x="2692400" y="1580731"/>
          <a:ext cx="6807200" cy="3435841"/>
        </p:xfrm>
        <a:graphic>
          <a:graphicData uri="http://schemas.openxmlformats.org/drawingml/2006/chart">
            <c:chart r:id="rId4"/>
          </a:graphicData>
        </a:graphic>
      </p:graphicFrame>
      <p:sp>
        <p:nvSpPr>
          <p:cNvPr id="146" name="Google Shape;146;p6"/>
          <p:cNvSpPr/>
          <p:nvPr/>
        </p:nvSpPr>
        <p:spPr>
          <a:xfrm>
            <a:off x="7856542" y="5983175"/>
            <a:ext cx="3789000" cy="584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it-IT" sz="3200">
                <a:solidFill>
                  <a:srgbClr val="5C5B5B"/>
                </a:solidFill>
                <a:latin typeface="Avenir"/>
                <a:ea typeface="Avenir"/>
                <a:cs typeface="Avenir"/>
                <a:sym typeface="Avenir"/>
              </a:rPr>
              <a:t>Academics/Experts </a:t>
            </a:r>
            <a:endParaRPr sz="3200">
              <a:solidFill>
                <a:schemeClr val="dk1"/>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pic>
        <p:nvPicPr>
          <p:cNvPr id="152" name="Google Shape;152;p7"/>
          <p:cNvPicPr preferRelativeResize="0"/>
          <p:nvPr/>
        </p:nvPicPr>
        <p:blipFill rotWithShape="1">
          <a:blip r:embed="rId3">
            <a:alphaModFix/>
          </a:blip>
          <a:srcRect b="0" l="0" r="0" t="0"/>
          <a:stretch/>
        </p:blipFill>
        <p:spPr>
          <a:xfrm>
            <a:off x="393875" y="6073990"/>
            <a:ext cx="1980163" cy="607177"/>
          </a:xfrm>
          <a:prstGeom prst="rect">
            <a:avLst/>
          </a:prstGeom>
          <a:noFill/>
          <a:ln>
            <a:noFill/>
          </a:ln>
        </p:spPr>
      </p:pic>
      <p:cxnSp>
        <p:nvCxnSpPr>
          <p:cNvPr id="153" name="Google Shape;153;p7"/>
          <p:cNvCxnSpPr/>
          <p:nvPr/>
        </p:nvCxnSpPr>
        <p:spPr>
          <a:xfrm flipH="1" rot="10800000">
            <a:off x="355516" y="5854365"/>
            <a:ext cx="11480968" cy="5700"/>
          </a:xfrm>
          <a:prstGeom prst="straightConnector1">
            <a:avLst/>
          </a:prstGeom>
          <a:noFill/>
          <a:ln cap="flat" cmpd="sng" w="12700">
            <a:solidFill>
              <a:srgbClr val="775CA4"/>
            </a:solidFill>
            <a:prstDash val="solid"/>
            <a:miter lim="800000"/>
            <a:headEnd len="sm" w="sm" type="none"/>
            <a:tailEnd len="sm" w="sm" type="none"/>
          </a:ln>
        </p:spPr>
      </p:cxnSp>
      <p:sp>
        <p:nvSpPr>
          <p:cNvPr id="154" name="Google Shape;154;p7"/>
          <p:cNvSpPr/>
          <p:nvPr/>
        </p:nvSpPr>
        <p:spPr>
          <a:xfrm>
            <a:off x="393875" y="281273"/>
            <a:ext cx="11251587"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it-IT" sz="2400">
                <a:solidFill>
                  <a:srgbClr val="775CA4"/>
                </a:solidFill>
                <a:latin typeface="Arial"/>
                <a:ea typeface="Arial"/>
                <a:cs typeface="Arial"/>
                <a:sym typeface="Arial"/>
              </a:rPr>
              <a:t>How much time did you spent to complete this survey?</a:t>
            </a:r>
            <a:endParaRPr/>
          </a:p>
        </p:txBody>
      </p:sp>
      <p:graphicFrame>
        <p:nvGraphicFramePr>
          <p:cNvPr id="155" name="Google Shape;155;p7"/>
          <p:cNvGraphicFramePr/>
          <p:nvPr/>
        </p:nvGraphicFramePr>
        <p:xfrm>
          <a:off x="2692400" y="1580731"/>
          <a:ext cx="6807200" cy="3435841"/>
        </p:xfrm>
        <a:graphic>
          <a:graphicData uri="http://schemas.openxmlformats.org/drawingml/2006/chart">
            <c:chart r:id="rId4"/>
          </a:graphicData>
        </a:graphic>
      </p:graphicFrame>
      <p:sp>
        <p:nvSpPr>
          <p:cNvPr id="156" name="Google Shape;156;p7"/>
          <p:cNvSpPr/>
          <p:nvPr/>
        </p:nvSpPr>
        <p:spPr>
          <a:xfrm>
            <a:off x="7404364" y="5983175"/>
            <a:ext cx="4241100" cy="584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it-IT" sz="3200">
                <a:solidFill>
                  <a:srgbClr val="5C5B5B"/>
                </a:solidFill>
                <a:latin typeface="Avenir"/>
                <a:ea typeface="Avenir"/>
                <a:cs typeface="Avenir"/>
                <a:sym typeface="Avenir"/>
              </a:rPr>
              <a:t>Academics/Experts </a:t>
            </a:r>
            <a:endParaRPr sz="3200">
              <a:solidFill>
                <a:schemeClr val="dk1"/>
              </a:solidFill>
              <a:latin typeface="Calibri"/>
              <a:ea typeface="Calibri"/>
              <a:cs typeface="Calibri"/>
              <a:sym typeface="Calibri"/>
            </a:endParaRPr>
          </a:p>
        </p:txBody>
      </p:sp>
      <p:sp>
        <p:nvSpPr>
          <p:cNvPr id="157" name="Google Shape;157;p7"/>
          <p:cNvSpPr txBox="1"/>
          <p:nvPr/>
        </p:nvSpPr>
        <p:spPr>
          <a:xfrm>
            <a:off x="5254078" y="1580725"/>
            <a:ext cx="1356600" cy="461700"/>
          </a:xfrm>
          <a:prstGeom prst="rect">
            <a:avLst/>
          </a:prstGeom>
          <a:solidFill>
            <a:srgbClr val="F6F4F4"/>
          </a:solid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it-IT" sz="1800">
                <a:latin typeface="Calibri"/>
                <a:ea typeface="Calibri"/>
                <a:cs typeface="Calibri"/>
                <a:sym typeface="Calibri"/>
              </a:rPr>
              <a:t>Time</a:t>
            </a:r>
            <a:endParaRPr b="1" sz="1800">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pic>
        <p:nvPicPr>
          <p:cNvPr id="163" name="Google Shape;163;p8"/>
          <p:cNvPicPr preferRelativeResize="0"/>
          <p:nvPr/>
        </p:nvPicPr>
        <p:blipFill rotWithShape="1">
          <a:blip r:embed="rId3">
            <a:alphaModFix/>
          </a:blip>
          <a:srcRect b="0" l="0" r="0" t="0"/>
          <a:stretch/>
        </p:blipFill>
        <p:spPr>
          <a:xfrm>
            <a:off x="393875" y="6073990"/>
            <a:ext cx="1980163" cy="607177"/>
          </a:xfrm>
          <a:prstGeom prst="rect">
            <a:avLst/>
          </a:prstGeom>
          <a:noFill/>
          <a:ln>
            <a:noFill/>
          </a:ln>
        </p:spPr>
      </p:pic>
      <p:cxnSp>
        <p:nvCxnSpPr>
          <p:cNvPr id="164" name="Google Shape;164;p8"/>
          <p:cNvCxnSpPr/>
          <p:nvPr/>
        </p:nvCxnSpPr>
        <p:spPr>
          <a:xfrm flipH="1" rot="10800000">
            <a:off x="355516" y="5854365"/>
            <a:ext cx="11480968" cy="5700"/>
          </a:xfrm>
          <a:prstGeom prst="straightConnector1">
            <a:avLst/>
          </a:prstGeom>
          <a:noFill/>
          <a:ln cap="flat" cmpd="sng" w="12700">
            <a:solidFill>
              <a:srgbClr val="775CA4"/>
            </a:solidFill>
            <a:prstDash val="solid"/>
            <a:miter lim="800000"/>
            <a:headEnd len="sm" w="sm" type="none"/>
            <a:tailEnd len="sm" w="sm" type="none"/>
          </a:ln>
        </p:spPr>
      </p:cxnSp>
      <p:sp>
        <p:nvSpPr>
          <p:cNvPr id="165" name="Google Shape;165;p8"/>
          <p:cNvSpPr/>
          <p:nvPr/>
        </p:nvSpPr>
        <p:spPr>
          <a:xfrm>
            <a:off x="393875" y="281273"/>
            <a:ext cx="11251587"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it-IT" sz="2400">
                <a:solidFill>
                  <a:srgbClr val="775CA4"/>
                </a:solidFill>
                <a:latin typeface="Arial"/>
                <a:ea typeface="Arial"/>
                <a:cs typeface="Arial"/>
                <a:sym typeface="Arial"/>
              </a:rPr>
              <a:t>Do you have any suggestion to provide us?</a:t>
            </a:r>
            <a:endParaRPr/>
          </a:p>
        </p:txBody>
      </p:sp>
      <p:sp>
        <p:nvSpPr>
          <p:cNvPr id="166" name="Google Shape;166;p8"/>
          <p:cNvSpPr txBox="1"/>
          <p:nvPr/>
        </p:nvSpPr>
        <p:spPr>
          <a:xfrm>
            <a:off x="667407" y="1074909"/>
            <a:ext cx="10857186" cy="5078313"/>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1800"/>
              <a:buFont typeface="Arial"/>
              <a:buChar char="-"/>
            </a:pPr>
            <a:r>
              <a:rPr lang="it-IT" sz="1800">
                <a:solidFill>
                  <a:schemeClr val="dk1"/>
                </a:solidFill>
                <a:latin typeface="Arial"/>
                <a:ea typeface="Arial"/>
                <a:cs typeface="Arial"/>
                <a:sym typeface="Arial"/>
              </a:rPr>
              <a:t>7 replied -&gt; No</a:t>
            </a:r>
            <a:endParaRPr/>
          </a:p>
          <a:p>
            <a:pPr indent="-285750" lvl="0" marL="285750" marR="0" rtl="0" algn="l">
              <a:spcBef>
                <a:spcPts val="0"/>
              </a:spcBef>
              <a:spcAft>
                <a:spcPts val="0"/>
              </a:spcAft>
              <a:buClr>
                <a:srgbClr val="000000"/>
              </a:buClr>
              <a:buSzPts val="1800"/>
              <a:buFont typeface="Arial"/>
              <a:buChar char="-"/>
            </a:pPr>
            <a:r>
              <a:rPr b="0" i="0" lang="it-IT" sz="1800" u="none" strike="noStrike">
                <a:solidFill>
                  <a:srgbClr val="000000"/>
                </a:solidFill>
                <a:latin typeface="Arial"/>
                <a:ea typeface="Arial"/>
                <a:cs typeface="Arial"/>
                <a:sym typeface="Arial"/>
              </a:rPr>
              <a:t>Mainly easy to understand. There were some inconsistencies in section 1, Q4g - suddenly, it says well prepared instead of confident. Also, the question about courses for CRM is rated on 5 point scale, whereas I would only see a yes or no answer possible, maybe a don't know. But I can't halfways agree that a course is taking place. Some questions are a bit difficult to understand, especially the first "I am confident about the skills acquired by the students during their university career and during emergency courses attended" - took me a while to understand I am being asked how much I believe students learn. Also, course selection - maybe the question should highlight if I need to answer as myself or imagine being a student.</a:t>
            </a:r>
            <a:r>
              <a:rPr lang="it-IT" sz="1800">
                <a:solidFill>
                  <a:schemeClr val="dk1"/>
                </a:solidFill>
                <a:latin typeface="Calibri"/>
                <a:ea typeface="Calibri"/>
                <a:cs typeface="Calibri"/>
                <a:sym typeface="Calibri"/>
              </a:rPr>
              <a:t> </a:t>
            </a:r>
            <a:endParaRPr/>
          </a:p>
          <a:p>
            <a:pPr indent="-285750" lvl="0" marL="285750" marR="0" rtl="0" algn="l">
              <a:spcBef>
                <a:spcPts val="0"/>
              </a:spcBef>
              <a:spcAft>
                <a:spcPts val="0"/>
              </a:spcAft>
              <a:buClr>
                <a:srgbClr val="000000"/>
              </a:buClr>
              <a:buSzPts val="1800"/>
              <a:buFont typeface="Arial"/>
              <a:buChar char="-"/>
            </a:pPr>
            <a:r>
              <a:rPr b="0" i="0" lang="it-IT" sz="1800" u="none" strike="noStrike">
                <a:solidFill>
                  <a:srgbClr val="000000"/>
                </a:solidFill>
                <a:latin typeface="Arial"/>
                <a:ea typeface="Arial"/>
                <a:cs typeface="Arial"/>
                <a:sym typeface="Arial"/>
              </a:rPr>
              <a:t>It was a bit unclear if this was for med students, or nursing, or paramedic, or all? I am happy to answer as a test person, but do not work in the university now - however, I work in the hospital system and have develope an IPE teamwork day for med-nurse-paramedics, so my answers on the students abilities will be low considering. that being said </a:t>
            </a:r>
            <a:endParaRPr/>
          </a:p>
          <a:p>
            <a:pPr indent="-285750" lvl="0" marL="285750" marR="0" rtl="0" algn="l">
              <a:spcBef>
                <a:spcPts val="0"/>
              </a:spcBef>
              <a:spcAft>
                <a:spcPts val="0"/>
              </a:spcAft>
              <a:buClr>
                <a:srgbClr val="000000"/>
              </a:buClr>
              <a:buSzPts val="1800"/>
              <a:buFont typeface="Arial"/>
              <a:buChar char="-"/>
            </a:pPr>
            <a:r>
              <a:rPr b="0" i="0" lang="it-IT" sz="1800" u="sng" strike="noStrike">
                <a:solidFill>
                  <a:srgbClr val="000000"/>
                </a:solidFill>
                <a:latin typeface="Arial"/>
                <a:ea typeface="Arial"/>
                <a:cs typeface="Arial"/>
                <a:sym typeface="Arial"/>
              </a:rPr>
              <a:t>Having seen the students in simulations, and FY1 med students, and worked with newly graduated nurses, they have A LOT to learn about the emergency situations you asked us to review. Maybe a dilemma for the bachelor educators who themselves may not be very competent in teaching up-to-date emergency care. </a:t>
            </a:r>
            <a:br>
              <a:rPr b="0" i="0" lang="it-IT" sz="1800" u="sng" strike="noStrike">
                <a:solidFill>
                  <a:srgbClr val="000000"/>
                </a:solidFill>
                <a:latin typeface="Arial"/>
                <a:ea typeface="Arial"/>
                <a:cs typeface="Arial"/>
                <a:sym typeface="Arial"/>
              </a:rPr>
            </a:br>
            <a:endParaRPr sz="1800" u="sng">
              <a:solidFill>
                <a:schemeClr val="dk1"/>
              </a:solidFill>
              <a:latin typeface="Calibri"/>
              <a:ea typeface="Calibri"/>
              <a:cs typeface="Calibri"/>
              <a:sym typeface="Calibri"/>
            </a:endParaRPr>
          </a:p>
        </p:txBody>
      </p:sp>
      <p:sp>
        <p:nvSpPr>
          <p:cNvPr id="167" name="Google Shape;167;p8"/>
          <p:cNvSpPr/>
          <p:nvPr/>
        </p:nvSpPr>
        <p:spPr>
          <a:xfrm>
            <a:off x="7630465" y="5983175"/>
            <a:ext cx="4014900" cy="584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it-IT" sz="3200">
                <a:solidFill>
                  <a:srgbClr val="5C5B5B"/>
                </a:solidFill>
                <a:latin typeface="Avenir"/>
                <a:ea typeface="Avenir"/>
                <a:cs typeface="Avenir"/>
                <a:sym typeface="Avenir"/>
              </a:rPr>
              <a:t>Academics/Experts </a:t>
            </a:r>
            <a:endParaRPr sz="3200">
              <a:solidFill>
                <a:schemeClr val="dk1"/>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pic>
        <p:nvPicPr>
          <p:cNvPr id="173" name="Google Shape;173;p9"/>
          <p:cNvPicPr preferRelativeResize="0"/>
          <p:nvPr/>
        </p:nvPicPr>
        <p:blipFill rotWithShape="1">
          <a:blip r:embed="rId3">
            <a:alphaModFix/>
          </a:blip>
          <a:srcRect b="0" l="0" r="0" t="0"/>
          <a:stretch/>
        </p:blipFill>
        <p:spPr>
          <a:xfrm>
            <a:off x="393875" y="6073990"/>
            <a:ext cx="1980163" cy="607177"/>
          </a:xfrm>
          <a:prstGeom prst="rect">
            <a:avLst/>
          </a:prstGeom>
          <a:noFill/>
          <a:ln>
            <a:noFill/>
          </a:ln>
        </p:spPr>
      </p:pic>
      <p:cxnSp>
        <p:nvCxnSpPr>
          <p:cNvPr id="174" name="Google Shape;174;p9"/>
          <p:cNvCxnSpPr/>
          <p:nvPr/>
        </p:nvCxnSpPr>
        <p:spPr>
          <a:xfrm flipH="1" rot="10800000">
            <a:off x="355516" y="5854365"/>
            <a:ext cx="11480968" cy="5700"/>
          </a:xfrm>
          <a:prstGeom prst="straightConnector1">
            <a:avLst/>
          </a:prstGeom>
          <a:noFill/>
          <a:ln cap="flat" cmpd="sng" w="12700">
            <a:solidFill>
              <a:srgbClr val="775CA4"/>
            </a:solidFill>
            <a:prstDash val="solid"/>
            <a:miter lim="800000"/>
            <a:headEnd len="sm" w="sm" type="none"/>
            <a:tailEnd len="sm" w="sm" type="none"/>
          </a:ln>
        </p:spPr>
      </p:cxnSp>
      <p:sp>
        <p:nvSpPr>
          <p:cNvPr id="175" name="Google Shape;175;p9"/>
          <p:cNvSpPr/>
          <p:nvPr/>
        </p:nvSpPr>
        <p:spPr>
          <a:xfrm>
            <a:off x="1062682" y="311022"/>
            <a:ext cx="8143103"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it-IT" sz="3200">
                <a:solidFill>
                  <a:srgbClr val="5C5B5B"/>
                </a:solidFill>
                <a:latin typeface="Avenir"/>
                <a:ea typeface="Avenir"/>
                <a:cs typeface="Avenir"/>
                <a:sym typeface="Avenir"/>
              </a:rPr>
              <a:t>Students - Demographic</a:t>
            </a:r>
            <a:endParaRPr sz="3200">
              <a:solidFill>
                <a:schemeClr val="dk1"/>
              </a:solidFill>
              <a:latin typeface="Calibri"/>
              <a:ea typeface="Calibri"/>
              <a:cs typeface="Calibri"/>
              <a:sym typeface="Calibri"/>
            </a:endParaRPr>
          </a:p>
        </p:txBody>
      </p:sp>
      <p:pic>
        <p:nvPicPr>
          <p:cNvPr descr="Grafico delle risposte di Moduli. Titolo della domanda: Gender. Numero di risposte: 17 risposte." id="176" name="Google Shape;176;p9"/>
          <p:cNvPicPr preferRelativeResize="0"/>
          <p:nvPr/>
        </p:nvPicPr>
        <p:blipFill rotWithShape="1">
          <a:blip r:embed="rId4">
            <a:alphaModFix/>
          </a:blip>
          <a:srcRect b="0" l="0" r="0" t="0"/>
          <a:stretch/>
        </p:blipFill>
        <p:spPr>
          <a:xfrm>
            <a:off x="228517" y="997935"/>
            <a:ext cx="5234149" cy="2488266"/>
          </a:xfrm>
          <a:prstGeom prst="rect">
            <a:avLst/>
          </a:prstGeom>
          <a:noFill/>
          <a:ln>
            <a:noFill/>
          </a:ln>
        </p:spPr>
      </p:pic>
      <p:pic>
        <p:nvPicPr>
          <p:cNvPr descr="Grafico delle risposte di Moduli. Titolo della domanda: Age. Numero di risposte: 17 risposte." id="177" name="Google Shape;177;p9"/>
          <p:cNvPicPr preferRelativeResize="0"/>
          <p:nvPr/>
        </p:nvPicPr>
        <p:blipFill rotWithShape="1">
          <a:blip r:embed="rId5">
            <a:alphaModFix/>
          </a:blip>
          <a:srcRect b="0" l="0" r="0" t="0"/>
          <a:stretch/>
        </p:blipFill>
        <p:spPr>
          <a:xfrm>
            <a:off x="5686098" y="997935"/>
            <a:ext cx="5234150" cy="2488266"/>
          </a:xfrm>
          <a:prstGeom prst="rect">
            <a:avLst/>
          </a:prstGeom>
          <a:noFill/>
          <a:ln>
            <a:noFill/>
          </a:ln>
        </p:spPr>
      </p:pic>
      <p:pic>
        <p:nvPicPr>
          <p:cNvPr descr="Grafico delle risposte di Moduli. Titolo della domanda: Nationality. Numero di risposte: 17 risposte." id="178" name="Google Shape;178;p9"/>
          <p:cNvPicPr preferRelativeResize="0"/>
          <p:nvPr/>
        </p:nvPicPr>
        <p:blipFill rotWithShape="1">
          <a:blip r:embed="rId6">
            <a:alphaModFix/>
          </a:blip>
          <a:srcRect b="0" l="0" r="0" t="0"/>
          <a:stretch/>
        </p:blipFill>
        <p:spPr>
          <a:xfrm>
            <a:off x="44691" y="3257150"/>
            <a:ext cx="5291769" cy="2515657"/>
          </a:xfrm>
          <a:prstGeom prst="rect">
            <a:avLst/>
          </a:prstGeom>
          <a:noFill/>
          <a:ln>
            <a:noFill/>
          </a:ln>
        </p:spPr>
      </p:pic>
      <p:pic>
        <p:nvPicPr>
          <p:cNvPr descr="Grafico delle risposte di Moduli. Titolo della domanda: Country where you work/study. Numero di risposte: 17 risposte." id="179" name="Google Shape;179;p9"/>
          <p:cNvPicPr preferRelativeResize="0"/>
          <p:nvPr/>
        </p:nvPicPr>
        <p:blipFill rotWithShape="1">
          <a:blip r:embed="rId7">
            <a:alphaModFix/>
          </a:blip>
          <a:srcRect b="0" l="0" r="0" t="0"/>
          <a:stretch/>
        </p:blipFill>
        <p:spPr>
          <a:xfrm>
            <a:off x="5740485" y="3257150"/>
            <a:ext cx="5291769" cy="2515657"/>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pic>
        <p:nvPicPr>
          <p:cNvPr id="185" name="Google Shape;185;p10"/>
          <p:cNvPicPr preferRelativeResize="0"/>
          <p:nvPr/>
        </p:nvPicPr>
        <p:blipFill rotWithShape="1">
          <a:blip r:embed="rId3">
            <a:alphaModFix/>
          </a:blip>
          <a:srcRect b="0" l="0" r="0" t="0"/>
          <a:stretch/>
        </p:blipFill>
        <p:spPr>
          <a:xfrm>
            <a:off x="393875" y="6073990"/>
            <a:ext cx="1980163" cy="607177"/>
          </a:xfrm>
          <a:prstGeom prst="rect">
            <a:avLst/>
          </a:prstGeom>
          <a:noFill/>
          <a:ln>
            <a:noFill/>
          </a:ln>
        </p:spPr>
      </p:pic>
      <p:cxnSp>
        <p:nvCxnSpPr>
          <p:cNvPr id="186" name="Google Shape;186;p10"/>
          <p:cNvCxnSpPr/>
          <p:nvPr/>
        </p:nvCxnSpPr>
        <p:spPr>
          <a:xfrm flipH="1" rot="10800000">
            <a:off x="355516" y="5854365"/>
            <a:ext cx="11480968" cy="5700"/>
          </a:xfrm>
          <a:prstGeom prst="straightConnector1">
            <a:avLst/>
          </a:prstGeom>
          <a:noFill/>
          <a:ln cap="flat" cmpd="sng" w="12700">
            <a:solidFill>
              <a:srgbClr val="775CA4"/>
            </a:solidFill>
            <a:prstDash val="solid"/>
            <a:miter lim="800000"/>
            <a:headEnd len="sm" w="sm" type="none"/>
            <a:tailEnd len="sm" w="sm" type="none"/>
          </a:ln>
        </p:spPr>
      </p:cxnSp>
      <p:pic>
        <p:nvPicPr>
          <p:cNvPr descr="Grafico delle risposte di Moduli. Titolo della domanda: You are. Numero di risposte: 17 risposte." id="187" name="Google Shape;187;p10"/>
          <p:cNvPicPr preferRelativeResize="0"/>
          <p:nvPr/>
        </p:nvPicPr>
        <p:blipFill rotWithShape="1">
          <a:blip r:embed="rId4">
            <a:alphaModFix/>
          </a:blip>
          <a:srcRect b="0" l="0" r="0" t="0"/>
          <a:stretch/>
        </p:blipFill>
        <p:spPr>
          <a:xfrm>
            <a:off x="355516" y="895798"/>
            <a:ext cx="5422230" cy="2577677"/>
          </a:xfrm>
          <a:prstGeom prst="rect">
            <a:avLst/>
          </a:prstGeom>
          <a:noFill/>
          <a:ln>
            <a:noFill/>
          </a:ln>
        </p:spPr>
      </p:pic>
      <p:pic>
        <p:nvPicPr>
          <p:cNvPr descr="Grafico delle risposte di Moduli. Titolo della domanda: Year of enrollment. Numero di risposte: 17 risposte." id="188" name="Google Shape;188;p10"/>
          <p:cNvPicPr preferRelativeResize="0"/>
          <p:nvPr/>
        </p:nvPicPr>
        <p:blipFill rotWithShape="1">
          <a:blip r:embed="rId5">
            <a:alphaModFix/>
          </a:blip>
          <a:srcRect b="0" l="0" r="0" t="0"/>
          <a:stretch/>
        </p:blipFill>
        <p:spPr>
          <a:xfrm>
            <a:off x="6029995" y="895797"/>
            <a:ext cx="5422230" cy="2577678"/>
          </a:xfrm>
          <a:prstGeom prst="rect">
            <a:avLst/>
          </a:prstGeom>
          <a:noFill/>
          <a:ln>
            <a:noFill/>
          </a:ln>
        </p:spPr>
      </p:pic>
      <p:sp>
        <p:nvSpPr>
          <p:cNvPr id="189" name="Google Shape;189;p10"/>
          <p:cNvSpPr/>
          <p:nvPr/>
        </p:nvSpPr>
        <p:spPr>
          <a:xfrm>
            <a:off x="1062682" y="311022"/>
            <a:ext cx="8143103"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it-IT" sz="3200">
                <a:solidFill>
                  <a:srgbClr val="5C5B5B"/>
                </a:solidFill>
                <a:latin typeface="Avenir"/>
                <a:ea typeface="Avenir"/>
                <a:cs typeface="Avenir"/>
                <a:sym typeface="Avenir"/>
              </a:rPr>
              <a:t>Students - Demographic</a:t>
            </a:r>
            <a:endParaRPr sz="3200">
              <a:solidFill>
                <a:schemeClr val="dk1"/>
              </a:solidFill>
              <a:latin typeface="Calibri"/>
              <a:ea typeface="Calibri"/>
              <a:cs typeface="Calibri"/>
              <a:sym typeface="Calibri"/>
            </a:endParaRPr>
          </a:p>
        </p:txBody>
      </p:sp>
      <p:pic>
        <p:nvPicPr>
          <p:cNvPr descr="Grafico delle risposte di Moduli. Titolo della domanda: Main specialty. Numero di risposte: 17 risposte." id="190" name="Google Shape;190;p10"/>
          <p:cNvPicPr preferRelativeResize="0"/>
          <p:nvPr/>
        </p:nvPicPr>
        <p:blipFill rotWithShape="1">
          <a:blip r:embed="rId6">
            <a:alphaModFix/>
          </a:blip>
          <a:srcRect b="0" l="0" r="0" t="0"/>
          <a:stretch/>
        </p:blipFill>
        <p:spPr>
          <a:xfrm>
            <a:off x="2775285" y="3196216"/>
            <a:ext cx="5591504" cy="2658149"/>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pic>
        <p:nvPicPr>
          <p:cNvPr id="196" name="Google Shape;196;p11"/>
          <p:cNvPicPr preferRelativeResize="0"/>
          <p:nvPr/>
        </p:nvPicPr>
        <p:blipFill rotWithShape="1">
          <a:blip r:embed="rId3">
            <a:alphaModFix/>
          </a:blip>
          <a:srcRect b="0" l="0" r="0" t="0"/>
          <a:stretch/>
        </p:blipFill>
        <p:spPr>
          <a:xfrm>
            <a:off x="393875" y="6073990"/>
            <a:ext cx="1980163" cy="607177"/>
          </a:xfrm>
          <a:prstGeom prst="rect">
            <a:avLst/>
          </a:prstGeom>
          <a:noFill/>
          <a:ln>
            <a:noFill/>
          </a:ln>
        </p:spPr>
      </p:pic>
      <p:cxnSp>
        <p:nvCxnSpPr>
          <p:cNvPr id="197" name="Google Shape;197;p11"/>
          <p:cNvCxnSpPr/>
          <p:nvPr/>
        </p:nvCxnSpPr>
        <p:spPr>
          <a:xfrm flipH="1" rot="10800000">
            <a:off x="355516" y="5854365"/>
            <a:ext cx="11480968" cy="5700"/>
          </a:xfrm>
          <a:prstGeom prst="straightConnector1">
            <a:avLst/>
          </a:prstGeom>
          <a:noFill/>
          <a:ln cap="flat" cmpd="sng" w="12700">
            <a:solidFill>
              <a:srgbClr val="775CA4"/>
            </a:solidFill>
            <a:prstDash val="solid"/>
            <a:miter lim="800000"/>
            <a:headEnd len="sm" w="sm" type="none"/>
            <a:tailEnd len="sm" w="sm" type="none"/>
          </a:ln>
        </p:spPr>
      </p:cxnSp>
      <p:sp>
        <p:nvSpPr>
          <p:cNvPr id="198" name="Google Shape;198;p11"/>
          <p:cNvSpPr/>
          <p:nvPr/>
        </p:nvSpPr>
        <p:spPr>
          <a:xfrm>
            <a:off x="393875" y="281273"/>
            <a:ext cx="11251587"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it-IT" sz="2400">
                <a:solidFill>
                  <a:srgbClr val="775CA4"/>
                </a:solidFill>
                <a:latin typeface="Arial"/>
                <a:ea typeface="Arial"/>
                <a:cs typeface="Arial"/>
                <a:sym typeface="Arial"/>
              </a:rPr>
              <a:t>Do you think that the questions in the survey are easy to understand? Could you tell us any unclear questions?</a:t>
            </a:r>
            <a:endParaRPr b="1" sz="2400">
              <a:solidFill>
                <a:srgbClr val="775CA4"/>
              </a:solidFill>
              <a:latin typeface="Calibri"/>
              <a:ea typeface="Calibri"/>
              <a:cs typeface="Calibri"/>
              <a:sym typeface="Calibri"/>
            </a:endParaRPr>
          </a:p>
        </p:txBody>
      </p:sp>
      <p:sp>
        <p:nvSpPr>
          <p:cNvPr id="199" name="Google Shape;199;p11"/>
          <p:cNvSpPr txBox="1"/>
          <p:nvPr/>
        </p:nvSpPr>
        <p:spPr>
          <a:xfrm>
            <a:off x="567559" y="1450428"/>
            <a:ext cx="10857186" cy="1754326"/>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1800"/>
              <a:buFont typeface="Arial"/>
              <a:buChar char="-"/>
            </a:pPr>
            <a:r>
              <a:rPr lang="it-IT" sz="1800">
                <a:solidFill>
                  <a:schemeClr val="dk1"/>
                </a:solidFill>
                <a:latin typeface="Arial"/>
                <a:ea typeface="Arial"/>
                <a:cs typeface="Arial"/>
                <a:sym typeface="Arial"/>
              </a:rPr>
              <a:t>14 replied -&gt; Everything Ok</a:t>
            </a:r>
            <a:endParaRPr/>
          </a:p>
          <a:p>
            <a:pPr indent="-285750" lvl="0" marL="285750" marR="0" rtl="0" algn="l">
              <a:spcBef>
                <a:spcPts val="0"/>
              </a:spcBef>
              <a:spcAft>
                <a:spcPts val="0"/>
              </a:spcAft>
              <a:buClr>
                <a:srgbClr val="000000"/>
              </a:buClr>
              <a:buSzPts val="1800"/>
              <a:buFont typeface="Arial"/>
              <a:buChar char="-"/>
            </a:pPr>
            <a:r>
              <a:rPr b="0" i="0" lang="it-IT" sz="1800" u="none" strike="noStrike">
                <a:solidFill>
                  <a:srgbClr val="000000"/>
                </a:solidFill>
                <a:latin typeface="Arial"/>
                <a:ea typeface="Arial"/>
                <a:cs typeface="Arial"/>
                <a:sym typeface="Arial"/>
              </a:rPr>
              <a:t>It is not clear if you area asking about med carrer at university or it includes trainee formation aswell</a:t>
            </a:r>
            <a:endParaRPr sz="1800">
              <a:solidFill>
                <a:srgbClr val="000000"/>
              </a:solidFill>
              <a:latin typeface="Arial"/>
              <a:ea typeface="Arial"/>
              <a:cs typeface="Arial"/>
              <a:sym typeface="Arial"/>
            </a:endParaRPr>
          </a:p>
          <a:p>
            <a:pPr indent="-285750" lvl="0" marL="285750" marR="0" rtl="0" algn="l">
              <a:spcBef>
                <a:spcPts val="0"/>
              </a:spcBef>
              <a:spcAft>
                <a:spcPts val="0"/>
              </a:spcAft>
              <a:buClr>
                <a:srgbClr val="000000"/>
              </a:buClr>
              <a:buSzPts val="1800"/>
              <a:buFont typeface="Arial"/>
              <a:buChar char="-"/>
            </a:pPr>
            <a:r>
              <a:rPr b="0" i="0" lang="it-IT" sz="1800" u="none" strike="noStrike">
                <a:solidFill>
                  <a:srgbClr val="000000"/>
                </a:solidFill>
                <a:latin typeface="Arial"/>
                <a:ea typeface="Arial"/>
                <a:cs typeface="Arial"/>
                <a:sym typeface="Arial"/>
              </a:rPr>
              <a:t>Be more spesific what the different treatment/disease are. Since english is not my main language, it takes more time for me to answer, because I have to google what it means in my language. If its explained after the questions, its easier to answer it correctly.</a:t>
            </a:r>
            <a:r>
              <a:rPr lang="it-IT" sz="1800">
                <a:solidFill>
                  <a:schemeClr val="dk1"/>
                </a:solidFill>
                <a:latin typeface="Calibri"/>
                <a:ea typeface="Calibri"/>
                <a:cs typeface="Calibri"/>
                <a:sym typeface="Calibri"/>
              </a:rPr>
              <a:t>  </a:t>
            </a:r>
            <a:br>
              <a:rPr b="0" i="0" lang="it-IT" sz="1800" u="none" strike="noStrike">
                <a:solidFill>
                  <a:srgbClr val="000000"/>
                </a:solidFill>
                <a:latin typeface="Arial"/>
                <a:ea typeface="Arial"/>
                <a:cs typeface="Arial"/>
                <a:sym typeface="Arial"/>
              </a:rPr>
            </a:br>
            <a:endParaRPr sz="1800">
              <a:solidFill>
                <a:schemeClr val="dk1"/>
              </a:solidFill>
              <a:latin typeface="Calibri"/>
              <a:ea typeface="Calibri"/>
              <a:cs typeface="Calibri"/>
              <a:sym typeface="Calibri"/>
            </a:endParaRPr>
          </a:p>
        </p:txBody>
      </p:sp>
      <p:sp>
        <p:nvSpPr>
          <p:cNvPr id="200" name="Google Shape;200;p11"/>
          <p:cNvSpPr/>
          <p:nvPr/>
        </p:nvSpPr>
        <p:spPr>
          <a:xfrm>
            <a:off x="9386874" y="5983185"/>
            <a:ext cx="2258588"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it-IT" sz="3200">
                <a:solidFill>
                  <a:srgbClr val="5C5B5B"/>
                </a:solidFill>
                <a:latin typeface="Avenir"/>
                <a:ea typeface="Avenir"/>
                <a:cs typeface="Avenir"/>
                <a:sym typeface="Avenir"/>
              </a:rPr>
              <a:t>Students </a:t>
            </a:r>
            <a:endParaRPr sz="3200">
              <a:solidFill>
                <a:schemeClr val="dk1"/>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pic>
        <p:nvPicPr>
          <p:cNvPr id="206" name="Google Shape;206;p12"/>
          <p:cNvPicPr preferRelativeResize="0"/>
          <p:nvPr/>
        </p:nvPicPr>
        <p:blipFill rotWithShape="1">
          <a:blip r:embed="rId3">
            <a:alphaModFix/>
          </a:blip>
          <a:srcRect b="0" l="0" r="0" t="0"/>
          <a:stretch/>
        </p:blipFill>
        <p:spPr>
          <a:xfrm>
            <a:off x="393875" y="6073990"/>
            <a:ext cx="1980163" cy="607177"/>
          </a:xfrm>
          <a:prstGeom prst="rect">
            <a:avLst/>
          </a:prstGeom>
          <a:noFill/>
          <a:ln>
            <a:noFill/>
          </a:ln>
        </p:spPr>
      </p:pic>
      <p:cxnSp>
        <p:nvCxnSpPr>
          <p:cNvPr id="207" name="Google Shape;207;p12"/>
          <p:cNvCxnSpPr/>
          <p:nvPr/>
        </p:nvCxnSpPr>
        <p:spPr>
          <a:xfrm flipH="1" rot="10800000">
            <a:off x="355516" y="5854365"/>
            <a:ext cx="11480968" cy="5700"/>
          </a:xfrm>
          <a:prstGeom prst="straightConnector1">
            <a:avLst/>
          </a:prstGeom>
          <a:noFill/>
          <a:ln cap="flat" cmpd="sng" w="12700">
            <a:solidFill>
              <a:srgbClr val="775CA4"/>
            </a:solidFill>
            <a:prstDash val="solid"/>
            <a:miter lim="800000"/>
            <a:headEnd len="sm" w="sm" type="none"/>
            <a:tailEnd len="sm" w="sm" type="none"/>
          </a:ln>
        </p:spPr>
      </p:cxnSp>
      <p:sp>
        <p:nvSpPr>
          <p:cNvPr id="208" name="Google Shape;208;p12"/>
          <p:cNvSpPr/>
          <p:nvPr/>
        </p:nvSpPr>
        <p:spPr>
          <a:xfrm>
            <a:off x="393875" y="281273"/>
            <a:ext cx="11251587"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it-IT" sz="1800" u="none" strike="noStrike">
                <a:solidFill>
                  <a:srgbClr val="775CA4"/>
                </a:solidFill>
                <a:latin typeface="Arial"/>
                <a:ea typeface="Arial"/>
                <a:cs typeface="Arial"/>
                <a:sym typeface="Arial"/>
              </a:rPr>
              <a:t>Would you prefer to receive this survey in English or in your native language?</a:t>
            </a:r>
            <a:r>
              <a:rPr b="1" lang="it-IT" sz="2400">
                <a:solidFill>
                  <a:srgbClr val="775CA4"/>
                </a:solidFill>
                <a:latin typeface="Calibri"/>
                <a:ea typeface="Calibri"/>
                <a:cs typeface="Calibri"/>
                <a:sym typeface="Calibri"/>
              </a:rPr>
              <a:t> </a:t>
            </a:r>
            <a:endParaRPr b="1" sz="2400">
              <a:solidFill>
                <a:srgbClr val="775CA4"/>
              </a:solidFill>
              <a:latin typeface="Calibri"/>
              <a:ea typeface="Calibri"/>
              <a:cs typeface="Calibri"/>
              <a:sym typeface="Calibri"/>
            </a:endParaRPr>
          </a:p>
        </p:txBody>
      </p:sp>
      <p:graphicFrame>
        <p:nvGraphicFramePr>
          <p:cNvPr id="209" name="Google Shape;209;p12"/>
          <p:cNvGraphicFramePr/>
          <p:nvPr/>
        </p:nvGraphicFramePr>
        <p:xfrm>
          <a:off x="393875" y="1437987"/>
          <a:ext cx="6807200" cy="3435841"/>
        </p:xfrm>
        <a:graphic>
          <a:graphicData uri="http://schemas.openxmlformats.org/drawingml/2006/chart">
            <c:chart r:id="rId4"/>
          </a:graphicData>
        </a:graphic>
      </p:graphicFrame>
      <p:sp>
        <p:nvSpPr>
          <p:cNvPr id="210" name="Google Shape;210;p12"/>
          <p:cNvSpPr/>
          <p:nvPr/>
        </p:nvSpPr>
        <p:spPr>
          <a:xfrm>
            <a:off x="9386874" y="5983185"/>
            <a:ext cx="2258588"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it-IT" sz="3200">
                <a:solidFill>
                  <a:srgbClr val="5C5B5B"/>
                </a:solidFill>
                <a:latin typeface="Avenir"/>
                <a:ea typeface="Avenir"/>
                <a:cs typeface="Avenir"/>
                <a:sym typeface="Avenir"/>
              </a:rPr>
              <a:t>Students </a:t>
            </a:r>
            <a:endParaRPr sz="3200">
              <a:solidFill>
                <a:schemeClr val="dk1"/>
              </a:solidFill>
              <a:latin typeface="Calibri"/>
              <a:ea typeface="Calibri"/>
              <a:cs typeface="Calibri"/>
              <a:sym typeface="Calibri"/>
            </a:endParaRPr>
          </a:p>
        </p:txBody>
      </p:sp>
      <p:sp>
        <p:nvSpPr>
          <p:cNvPr id="211" name="Google Shape;211;p12"/>
          <p:cNvSpPr txBox="1"/>
          <p:nvPr/>
        </p:nvSpPr>
        <p:spPr>
          <a:xfrm>
            <a:off x="7388772" y="1770867"/>
            <a:ext cx="4256700" cy="12006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it-IT" sz="1800"/>
              <a:t>”</a:t>
            </a:r>
            <a:r>
              <a:rPr b="0" i="1" lang="it-IT" sz="1800" u="none" strike="noStrike">
                <a:solidFill>
                  <a:srgbClr val="000000"/>
                </a:solidFill>
                <a:latin typeface="Arial"/>
                <a:ea typeface="Arial"/>
                <a:cs typeface="Arial"/>
                <a:sym typeface="Arial"/>
              </a:rPr>
              <a:t>Native language. But english is also ok, but i think you will get more correct answers if its in the partisipants native language</a:t>
            </a:r>
            <a:r>
              <a:rPr i="1" lang="it-IT" sz="1800"/>
              <a:t>”</a:t>
            </a:r>
            <a:endParaRPr i="1" sz="1800">
              <a:solidFill>
                <a:schemeClr val="dk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pic>
        <p:nvPicPr>
          <p:cNvPr id="217" name="Google Shape;217;p13"/>
          <p:cNvPicPr preferRelativeResize="0"/>
          <p:nvPr/>
        </p:nvPicPr>
        <p:blipFill rotWithShape="1">
          <a:blip r:embed="rId3">
            <a:alphaModFix/>
          </a:blip>
          <a:srcRect b="0" l="0" r="0" t="0"/>
          <a:stretch/>
        </p:blipFill>
        <p:spPr>
          <a:xfrm>
            <a:off x="393875" y="6073990"/>
            <a:ext cx="1980163" cy="607177"/>
          </a:xfrm>
          <a:prstGeom prst="rect">
            <a:avLst/>
          </a:prstGeom>
          <a:noFill/>
          <a:ln>
            <a:noFill/>
          </a:ln>
        </p:spPr>
      </p:pic>
      <p:cxnSp>
        <p:nvCxnSpPr>
          <p:cNvPr id="218" name="Google Shape;218;p13"/>
          <p:cNvCxnSpPr/>
          <p:nvPr/>
        </p:nvCxnSpPr>
        <p:spPr>
          <a:xfrm flipH="1" rot="10800000">
            <a:off x="355516" y="5854365"/>
            <a:ext cx="11480968" cy="5700"/>
          </a:xfrm>
          <a:prstGeom prst="straightConnector1">
            <a:avLst/>
          </a:prstGeom>
          <a:noFill/>
          <a:ln cap="flat" cmpd="sng" w="12700">
            <a:solidFill>
              <a:srgbClr val="775CA4"/>
            </a:solidFill>
            <a:prstDash val="solid"/>
            <a:miter lim="800000"/>
            <a:headEnd len="sm" w="sm" type="none"/>
            <a:tailEnd len="sm" w="sm" type="none"/>
          </a:ln>
        </p:spPr>
      </p:cxnSp>
      <p:sp>
        <p:nvSpPr>
          <p:cNvPr id="219" name="Google Shape;219;p13"/>
          <p:cNvSpPr/>
          <p:nvPr/>
        </p:nvSpPr>
        <p:spPr>
          <a:xfrm>
            <a:off x="393875" y="281273"/>
            <a:ext cx="11251587"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it-IT" sz="2400">
                <a:solidFill>
                  <a:srgbClr val="775CA4"/>
                </a:solidFill>
                <a:latin typeface="Arial"/>
                <a:ea typeface="Arial"/>
                <a:cs typeface="Arial"/>
                <a:sym typeface="Arial"/>
              </a:rPr>
              <a:t>How much time did you spent to complete this survey?</a:t>
            </a:r>
            <a:endParaRPr/>
          </a:p>
        </p:txBody>
      </p:sp>
      <p:graphicFrame>
        <p:nvGraphicFramePr>
          <p:cNvPr id="220" name="Google Shape;220;p13"/>
          <p:cNvGraphicFramePr/>
          <p:nvPr/>
        </p:nvGraphicFramePr>
        <p:xfrm>
          <a:off x="2692400" y="1580731"/>
          <a:ext cx="6807200" cy="3435841"/>
        </p:xfrm>
        <a:graphic>
          <a:graphicData uri="http://schemas.openxmlformats.org/drawingml/2006/chart">
            <c:chart r:id="rId4"/>
          </a:graphicData>
        </a:graphic>
      </p:graphicFrame>
      <p:sp>
        <p:nvSpPr>
          <p:cNvPr id="221" name="Google Shape;221;p13"/>
          <p:cNvSpPr/>
          <p:nvPr/>
        </p:nvSpPr>
        <p:spPr>
          <a:xfrm>
            <a:off x="9386874" y="5983185"/>
            <a:ext cx="2258588"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it-IT" sz="3200">
                <a:solidFill>
                  <a:srgbClr val="5C5B5B"/>
                </a:solidFill>
                <a:latin typeface="Avenir"/>
                <a:ea typeface="Avenir"/>
                <a:cs typeface="Avenir"/>
                <a:sym typeface="Avenir"/>
              </a:rPr>
              <a:t>Students </a:t>
            </a:r>
            <a:endParaRPr sz="3200">
              <a:solidFill>
                <a:schemeClr val="dk1"/>
              </a:solidFill>
              <a:latin typeface="Calibri"/>
              <a:ea typeface="Calibri"/>
              <a:cs typeface="Calibri"/>
              <a:sym typeface="Calibri"/>
            </a:endParaRPr>
          </a:p>
        </p:txBody>
      </p:sp>
      <p:sp>
        <p:nvSpPr>
          <p:cNvPr id="222" name="Google Shape;222;p13"/>
          <p:cNvSpPr txBox="1"/>
          <p:nvPr/>
        </p:nvSpPr>
        <p:spPr>
          <a:xfrm>
            <a:off x="5254078" y="1580725"/>
            <a:ext cx="1356600" cy="461700"/>
          </a:xfrm>
          <a:prstGeom prst="rect">
            <a:avLst/>
          </a:prstGeom>
          <a:solidFill>
            <a:srgbClr val="F6F4F4"/>
          </a:solid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it-IT" sz="1800">
                <a:latin typeface="Calibri"/>
                <a:ea typeface="Calibri"/>
                <a:cs typeface="Calibri"/>
                <a:sym typeface="Calibri"/>
              </a:rPr>
              <a:t>Time</a:t>
            </a:r>
            <a:endParaRPr b="1" sz="1800">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pic>
        <p:nvPicPr>
          <p:cNvPr id="228" name="Google Shape;228;p14"/>
          <p:cNvPicPr preferRelativeResize="0"/>
          <p:nvPr/>
        </p:nvPicPr>
        <p:blipFill rotWithShape="1">
          <a:blip r:embed="rId3">
            <a:alphaModFix/>
          </a:blip>
          <a:srcRect b="0" l="0" r="0" t="0"/>
          <a:stretch/>
        </p:blipFill>
        <p:spPr>
          <a:xfrm>
            <a:off x="393875" y="6073990"/>
            <a:ext cx="1980163" cy="607177"/>
          </a:xfrm>
          <a:prstGeom prst="rect">
            <a:avLst/>
          </a:prstGeom>
          <a:noFill/>
          <a:ln>
            <a:noFill/>
          </a:ln>
        </p:spPr>
      </p:pic>
      <p:cxnSp>
        <p:nvCxnSpPr>
          <p:cNvPr id="229" name="Google Shape;229;p14"/>
          <p:cNvCxnSpPr/>
          <p:nvPr/>
        </p:nvCxnSpPr>
        <p:spPr>
          <a:xfrm flipH="1" rot="10800000">
            <a:off x="355516" y="5854365"/>
            <a:ext cx="11480968" cy="5700"/>
          </a:xfrm>
          <a:prstGeom prst="straightConnector1">
            <a:avLst/>
          </a:prstGeom>
          <a:noFill/>
          <a:ln cap="flat" cmpd="sng" w="12700">
            <a:solidFill>
              <a:srgbClr val="775CA4"/>
            </a:solidFill>
            <a:prstDash val="solid"/>
            <a:miter lim="800000"/>
            <a:headEnd len="sm" w="sm" type="none"/>
            <a:tailEnd len="sm" w="sm" type="none"/>
          </a:ln>
        </p:spPr>
      </p:cxnSp>
      <p:sp>
        <p:nvSpPr>
          <p:cNvPr id="230" name="Google Shape;230;p14"/>
          <p:cNvSpPr/>
          <p:nvPr/>
        </p:nvSpPr>
        <p:spPr>
          <a:xfrm>
            <a:off x="393875" y="281273"/>
            <a:ext cx="11251587"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it-IT" sz="2400">
                <a:solidFill>
                  <a:srgbClr val="775CA4"/>
                </a:solidFill>
                <a:latin typeface="Arial"/>
                <a:ea typeface="Arial"/>
                <a:cs typeface="Arial"/>
                <a:sym typeface="Arial"/>
              </a:rPr>
              <a:t>Do you have any suggestion to provide us?</a:t>
            </a:r>
            <a:endParaRPr/>
          </a:p>
        </p:txBody>
      </p:sp>
      <p:sp>
        <p:nvSpPr>
          <p:cNvPr id="231" name="Google Shape;231;p14"/>
          <p:cNvSpPr txBox="1"/>
          <p:nvPr/>
        </p:nvSpPr>
        <p:spPr>
          <a:xfrm>
            <a:off x="567559" y="1450428"/>
            <a:ext cx="10857186" cy="1477328"/>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1800"/>
              <a:buFont typeface="Arial"/>
              <a:buChar char="-"/>
            </a:pPr>
            <a:r>
              <a:rPr lang="it-IT" sz="1800">
                <a:solidFill>
                  <a:schemeClr val="dk1"/>
                </a:solidFill>
                <a:latin typeface="Arial"/>
                <a:ea typeface="Arial"/>
                <a:cs typeface="Arial"/>
                <a:sym typeface="Arial"/>
              </a:rPr>
              <a:t>16 replied -&gt; </a:t>
            </a:r>
            <a:r>
              <a:rPr b="0" i="0" lang="it-IT" sz="1800" u="none" strike="noStrike">
                <a:solidFill>
                  <a:srgbClr val="000000"/>
                </a:solidFill>
                <a:latin typeface="Arial"/>
                <a:ea typeface="Arial"/>
                <a:cs typeface="Arial"/>
                <a:sym typeface="Arial"/>
              </a:rPr>
              <a:t>no</a:t>
            </a:r>
            <a:endParaRPr/>
          </a:p>
          <a:p>
            <a:pPr indent="-171450" lvl="0" marL="285750" marR="0" rtl="0" algn="l">
              <a:spcBef>
                <a:spcPts val="0"/>
              </a:spcBef>
              <a:spcAft>
                <a:spcPts val="0"/>
              </a:spcAft>
              <a:buClr>
                <a:schemeClr val="dk1"/>
              </a:buClr>
              <a:buSzPts val="1800"/>
              <a:buFont typeface="Calibri"/>
              <a:buNone/>
            </a:pPr>
            <a:r>
              <a:t/>
            </a:r>
            <a:endParaRPr sz="1800">
              <a:solidFill>
                <a:srgbClr val="000000"/>
              </a:solidFill>
              <a:latin typeface="Arial"/>
              <a:ea typeface="Arial"/>
              <a:cs typeface="Arial"/>
              <a:sym typeface="Arial"/>
            </a:endParaRPr>
          </a:p>
          <a:p>
            <a:pPr indent="-171450" lvl="0" marL="285750" marR="0" rtl="0" algn="l">
              <a:spcBef>
                <a:spcPts val="0"/>
              </a:spcBef>
              <a:spcAft>
                <a:spcPts val="0"/>
              </a:spcAft>
              <a:buClr>
                <a:schemeClr val="dk1"/>
              </a:buClr>
              <a:buSzPts val="1800"/>
              <a:buFont typeface="Calibri"/>
              <a:buNone/>
            </a:pPr>
            <a:r>
              <a:t/>
            </a:r>
            <a:endParaRPr sz="1800">
              <a:solidFill>
                <a:schemeClr val="dk1"/>
              </a:solidFill>
              <a:latin typeface="Arial"/>
              <a:ea typeface="Arial"/>
              <a:cs typeface="Arial"/>
              <a:sym typeface="Arial"/>
            </a:endParaRPr>
          </a:p>
          <a:p>
            <a:pPr indent="-285750" lvl="0" marL="285750" marR="0" rtl="0" algn="l">
              <a:spcBef>
                <a:spcPts val="0"/>
              </a:spcBef>
              <a:spcAft>
                <a:spcPts val="0"/>
              </a:spcAft>
              <a:buClr>
                <a:srgbClr val="000000"/>
              </a:buClr>
              <a:buSzPts val="1800"/>
              <a:buFont typeface="Arial"/>
              <a:buChar char="-"/>
            </a:pPr>
            <a:r>
              <a:rPr b="0" i="0" lang="it-IT" sz="1800" u="none" strike="noStrike">
                <a:solidFill>
                  <a:srgbClr val="000000"/>
                </a:solidFill>
                <a:latin typeface="Arial"/>
                <a:ea typeface="Arial"/>
                <a:cs typeface="Arial"/>
                <a:sym typeface="Arial"/>
              </a:rPr>
              <a:t> PART II is very hard to analize and compare between which one to choose. </a:t>
            </a:r>
            <a:br>
              <a:rPr b="0" i="0" lang="it-IT" sz="1800" u="none" strike="noStrike">
                <a:solidFill>
                  <a:srgbClr val="000000"/>
                </a:solidFill>
                <a:latin typeface="Arial"/>
                <a:ea typeface="Arial"/>
                <a:cs typeface="Arial"/>
                <a:sym typeface="Arial"/>
              </a:rPr>
            </a:br>
            <a:endParaRPr sz="1800">
              <a:solidFill>
                <a:schemeClr val="dk1"/>
              </a:solidFill>
              <a:latin typeface="Calibri"/>
              <a:ea typeface="Calibri"/>
              <a:cs typeface="Calibri"/>
              <a:sym typeface="Calibri"/>
            </a:endParaRPr>
          </a:p>
        </p:txBody>
      </p:sp>
      <p:sp>
        <p:nvSpPr>
          <p:cNvPr id="232" name="Google Shape;232;p14"/>
          <p:cNvSpPr/>
          <p:nvPr/>
        </p:nvSpPr>
        <p:spPr>
          <a:xfrm>
            <a:off x="9386874" y="5983185"/>
            <a:ext cx="2258588"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it-IT" sz="3200">
                <a:solidFill>
                  <a:srgbClr val="5C5B5B"/>
                </a:solidFill>
                <a:latin typeface="Avenir"/>
                <a:ea typeface="Avenir"/>
                <a:cs typeface="Avenir"/>
                <a:sym typeface="Avenir"/>
              </a:rPr>
              <a:t>Students </a:t>
            </a:r>
            <a:endParaRPr sz="3200">
              <a:solidFill>
                <a:schemeClr val="dk1"/>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pic>
        <p:nvPicPr>
          <p:cNvPr id="238" name="Google Shape;238;p15"/>
          <p:cNvPicPr preferRelativeResize="0"/>
          <p:nvPr/>
        </p:nvPicPr>
        <p:blipFill rotWithShape="1">
          <a:blip r:embed="rId3">
            <a:alphaModFix/>
          </a:blip>
          <a:srcRect b="0" l="0" r="0" t="0"/>
          <a:stretch/>
        </p:blipFill>
        <p:spPr>
          <a:xfrm>
            <a:off x="393875" y="6073990"/>
            <a:ext cx="1980163" cy="607177"/>
          </a:xfrm>
          <a:prstGeom prst="rect">
            <a:avLst/>
          </a:prstGeom>
          <a:noFill/>
          <a:ln>
            <a:noFill/>
          </a:ln>
        </p:spPr>
      </p:pic>
      <p:cxnSp>
        <p:nvCxnSpPr>
          <p:cNvPr id="239" name="Google Shape;239;p15"/>
          <p:cNvCxnSpPr/>
          <p:nvPr/>
        </p:nvCxnSpPr>
        <p:spPr>
          <a:xfrm flipH="1" rot="10800000">
            <a:off x="355516" y="5854365"/>
            <a:ext cx="11480968" cy="5700"/>
          </a:xfrm>
          <a:prstGeom prst="straightConnector1">
            <a:avLst/>
          </a:prstGeom>
          <a:noFill/>
          <a:ln cap="flat" cmpd="sng" w="12700">
            <a:solidFill>
              <a:srgbClr val="775CA4"/>
            </a:solidFill>
            <a:prstDash val="solid"/>
            <a:miter lim="800000"/>
            <a:headEnd len="sm" w="sm" type="none"/>
            <a:tailEnd len="sm" w="sm" type="none"/>
          </a:ln>
        </p:spPr>
      </p:cxnSp>
      <p:sp>
        <p:nvSpPr>
          <p:cNvPr id="240" name="Google Shape;240;p15"/>
          <p:cNvSpPr/>
          <p:nvPr/>
        </p:nvSpPr>
        <p:spPr>
          <a:xfrm>
            <a:off x="393875" y="281273"/>
            <a:ext cx="11251587"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it-IT" sz="2400">
                <a:solidFill>
                  <a:srgbClr val="775CA4"/>
                </a:solidFill>
                <a:latin typeface="Arial"/>
                <a:ea typeface="Arial"/>
                <a:cs typeface="Arial"/>
                <a:sym typeface="Arial"/>
              </a:rPr>
              <a:t>Decisions after WP2 meeting (11.03.2021)</a:t>
            </a:r>
            <a:endParaRPr/>
          </a:p>
        </p:txBody>
      </p:sp>
      <p:sp>
        <p:nvSpPr>
          <p:cNvPr id="241" name="Google Shape;241;p15"/>
          <p:cNvSpPr txBox="1"/>
          <p:nvPr/>
        </p:nvSpPr>
        <p:spPr>
          <a:xfrm>
            <a:off x="567559" y="1450428"/>
            <a:ext cx="10857300" cy="3478500"/>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2000"/>
              <a:buFont typeface="Arial"/>
              <a:buChar char="-"/>
            </a:pPr>
            <a:r>
              <a:rPr lang="it-IT" sz="2000">
                <a:solidFill>
                  <a:schemeClr val="dk1"/>
                </a:solidFill>
                <a:latin typeface="Arial"/>
                <a:ea typeface="Arial"/>
                <a:cs typeface="Arial"/>
                <a:sym typeface="Arial"/>
              </a:rPr>
              <a:t>Translation of the surveys in native languages</a:t>
            </a:r>
            <a:endParaRPr b="0" i="0" sz="2000" u="none" strike="noStrike">
              <a:solidFill>
                <a:srgbClr val="000000"/>
              </a:solidFill>
              <a:latin typeface="Arial"/>
              <a:ea typeface="Arial"/>
              <a:cs typeface="Arial"/>
              <a:sym typeface="Arial"/>
            </a:endParaRPr>
          </a:p>
          <a:p>
            <a:pPr indent="-158750" lvl="0" marL="285750" marR="0" rtl="0" algn="l">
              <a:spcBef>
                <a:spcPts val="0"/>
              </a:spcBef>
              <a:spcAft>
                <a:spcPts val="0"/>
              </a:spcAft>
              <a:buClr>
                <a:schemeClr val="dk1"/>
              </a:buClr>
              <a:buSzPts val="2000"/>
              <a:buFont typeface="Calibri"/>
              <a:buNone/>
            </a:pPr>
            <a:r>
              <a:t/>
            </a:r>
            <a:endParaRPr sz="2000">
              <a:solidFill>
                <a:srgbClr val="000000"/>
              </a:solidFill>
              <a:latin typeface="Arial"/>
              <a:ea typeface="Arial"/>
              <a:cs typeface="Arial"/>
              <a:sym typeface="Arial"/>
            </a:endParaRPr>
          </a:p>
          <a:p>
            <a:pPr indent="-285750" lvl="0" marL="285750" marR="0" rtl="0" algn="l">
              <a:spcBef>
                <a:spcPts val="0"/>
              </a:spcBef>
              <a:spcAft>
                <a:spcPts val="0"/>
              </a:spcAft>
              <a:buClr>
                <a:srgbClr val="000000"/>
              </a:buClr>
              <a:buSzPts val="2000"/>
              <a:buFont typeface="Arial"/>
              <a:buChar char="-"/>
            </a:pPr>
            <a:r>
              <a:rPr lang="it-IT" sz="2000">
                <a:solidFill>
                  <a:srgbClr val="000000"/>
                </a:solidFill>
                <a:latin typeface="Arial"/>
                <a:ea typeface="Arial"/>
                <a:cs typeface="Arial"/>
                <a:sym typeface="Arial"/>
              </a:rPr>
              <a:t>Students’ target group: try to disseminate above all to university students (med 5-6th years, nurse and midwifery 3</a:t>
            </a:r>
            <a:r>
              <a:rPr baseline="30000" lang="it-IT" sz="2000">
                <a:solidFill>
                  <a:srgbClr val="000000"/>
                </a:solidFill>
                <a:latin typeface="Arial"/>
                <a:ea typeface="Arial"/>
                <a:cs typeface="Arial"/>
                <a:sym typeface="Arial"/>
              </a:rPr>
              <a:t>rd</a:t>
            </a:r>
            <a:r>
              <a:rPr lang="it-IT" sz="2000">
                <a:solidFill>
                  <a:srgbClr val="000000"/>
                </a:solidFill>
                <a:latin typeface="Arial"/>
                <a:ea typeface="Arial"/>
                <a:cs typeface="Arial"/>
                <a:sym typeface="Arial"/>
              </a:rPr>
              <a:t> year) or ask to postgraduate students to think about their emergency formation during their university career before their degree</a:t>
            </a:r>
            <a:endParaRPr/>
          </a:p>
          <a:p>
            <a:pPr indent="-158750" lvl="0" marL="285750" marR="0" rtl="0" algn="l">
              <a:spcBef>
                <a:spcPts val="0"/>
              </a:spcBef>
              <a:spcAft>
                <a:spcPts val="0"/>
              </a:spcAft>
              <a:buClr>
                <a:schemeClr val="dk1"/>
              </a:buClr>
              <a:buSzPts val="2000"/>
              <a:buFont typeface="Calibri"/>
              <a:buNone/>
            </a:pPr>
            <a:r>
              <a:t/>
            </a:r>
            <a:endParaRPr sz="2000">
              <a:solidFill>
                <a:srgbClr val="000000"/>
              </a:solidFill>
              <a:latin typeface="Arial"/>
              <a:ea typeface="Arial"/>
              <a:cs typeface="Arial"/>
              <a:sym typeface="Arial"/>
            </a:endParaRPr>
          </a:p>
          <a:p>
            <a:pPr indent="-285750" lvl="0" marL="285750" marR="0" rtl="0" algn="l">
              <a:spcBef>
                <a:spcPts val="0"/>
              </a:spcBef>
              <a:spcAft>
                <a:spcPts val="0"/>
              </a:spcAft>
              <a:buClr>
                <a:srgbClr val="000000"/>
              </a:buClr>
              <a:buSzPts val="2000"/>
              <a:buFont typeface="Arial"/>
              <a:buChar char="-"/>
            </a:pPr>
            <a:r>
              <a:rPr lang="it-IT" sz="2000">
                <a:solidFill>
                  <a:srgbClr val="000000"/>
                </a:solidFill>
                <a:latin typeface="Arial"/>
                <a:ea typeface="Arial"/>
                <a:cs typeface="Arial"/>
                <a:sym typeface="Arial"/>
              </a:rPr>
              <a:t>Academics/Experts: ask them to refer their answers only to university students or first year postgraduates</a:t>
            </a:r>
            <a:endParaRPr/>
          </a:p>
          <a:p>
            <a:pPr indent="-158750" lvl="0" marL="285750" marR="0" rtl="0" algn="l">
              <a:spcBef>
                <a:spcPts val="0"/>
              </a:spcBef>
              <a:spcAft>
                <a:spcPts val="0"/>
              </a:spcAft>
              <a:buClr>
                <a:schemeClr val="dk1"/>
              </a:buClr>
              <a:buSzPts val="2000"/>
              <a:buFont typeface="Calibri"/>
              <a:buNone/>
            </a:pPr>
            <a:r>
              <a:t/>
            </a:r>
            <a:endParaRPr sz="2000">
              <a:solidFill>
                <a:srgbClr val="000000"/>
              </a:solidFill>
              <a:latin typeface="Arial"/>
              <a:ea typeface="Arial"/>
              <a:cs typeface="Arial"/>
              <a:sym typeface="Arial"/>
            </a:endParaRPr>
          </a:p>
          <a:p>
            <a:pPr indent="-285750" lvl="0" marL="285750" marR="0" rtl="0" algn="l">
              <a:spcBef>
                <a:spcPts val="0"/>
              </a:spcBef>
              <a:spcAft>
                <a:spcPts val="0"/>
              </a:spcAft>
              <a:buClr>
                <a:srgbClr val="000000"/>
              </a:buClr>
              <a:buSzPts val="2000"/>
              <a:buFont typeface="Arial"/>
              <a:buChar char="-"/>
            </a:pPr>
            <a:r>
              <a:rPr lang="it-IT" sz="2000">
                <a:solidFill>
                  <a:srgbClr val="000000"/>
                </a:solidFill>
                <a:latin typeface="Arial"/>
                <a:ea typeface="Arial"/>
                <a:cs typeface="Arial"/>
                <a:sym typeface="Arial"/>
              </a:rPr>
              <a:t>Reduce the number of the choice sets of part II from 8 to 6 tables</a:t>
            </a:r>
            <a:endParaRPr/>
          </a:p>
          <a:p>
            <a:pPr indent="-158750" lvl="0" marL="285750" marR="0" rtl="0" algn="l">
              <a:spcBef>
                <a:spcPts val="0"/>
              </a:spcBef>
              <a:spcAft>
                <a:spcPts val="0"/>
              </a:spcAft>
              <a:buClr>
                <a:schemeClr val="dk1"/>
              </a:buClr>
              <a:buSzPts val="2000"/>
              <a:buFont typeface="Calibri"/>
              <a:buNone/>
            </a:pPr>
            <a:r>
              <a:t/>
            </a:r>
            <a:endParaRPr sz="2000">
              <a:solidFill>
                <a:schemeClr val="dk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 name="Shape 246"/>
        <p:cNvGrpSpPr/>
        <p:nvPr/>
      </p:nvGrpSpPr>
      <p:grpSpPr>
        <a:xfrm>
          <a:off x="0" y="0"/>
          <a:ext cx="0" cy="0"/>
          <a:chOff x="0" y="0"/>
          <a:chExt cx="0" cy="0"/>
        </a:xfrm>
      </p:grpSpPr>
      <p:sp>
        <p:nvSpPr>
          <p:cNvPr id="247" name="Google Shape;247;gc8761d7dca_0_18"/>
          <p:cNvSpPr txBox="1"/>
          <p:nvPr>
            <p:ph type="title"/>
          </p:nvPr>
        </p:nvSpPr>
        <p:spPr>
          <a:xfrm>
            <a:off x="838200" y="365125"/>
            <a:ext cx="10515600" cy="13257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None/>
            </a:pPr>
            <a:r>
              <a:rPr b="1" lang="it-IT" sz="3200">
                <a:solidFill>
                  <a:srgbClr val="775CA4"/>
                </a:solidFill>
                <a:latin typeface="Arial"/>
                <a:ea typeface="Arial"/>
                <a:cs typeface="Arial"/>
                <a:sym typeface="Arial"/>
              </a:rPr>
              <a:t>Always include at the end of your questionnaires: final thanks, project disclaimer and logo!</a:t>
            </a:r>
            <a:endParaRPr sz="5200"/>
          </a:p>
        </p:txBody>
      </p:sp>
      <p:sp>
        <p:nvSpPr>
          <p:cNvPr id="248" name="Google Shape;248;gc8761d7dca_0_18"/>
          <p:cNvSpPr txBox="1"/>
          <p:nvPr>
            <p:ph idx="1" type="body"/>
          </p:nvPr>
        </p:nvSpPr>
        <p:spPr>
          <a:xfrm>
            <a:off x="838200" y="1673225"/>
            <a:ext cx="10515600" cy="4351200"/>
          </a:xfrm>
          <a:prstGeom prst="rect">
            <a:avLst/>
          </a:prstGeom>
        </p:spPr>
        <p:txBody>
          <a:bodyPr anchorCtr="0" anchor="t" bIns="45700" lIns="91425" spcFirstLastPara="1" rIns="91425" wrap="square" tIns="45700">
            <a:normAutofit/>
          </a:bodyPr>
          <a:lstStyle/>
          <a:p>
            <a:pPr indent="0" lvl="0" marL="0" rtl="0" algn="ctr">
              <a:lnSpc>
                <a:spcPct val="107916"/>
              </a:lnSpc>
              <a:spcBef>
                <a:spcPts val="0"/>
              </a:spcBef>
              <a:spcAft>
                <a:spcPts val="0"/>
              </a:spcAft>
              <a:buNone/>
            </a:pPr>
            <a:r>
              <a:rPr b="1" i="1" lang="it-IT" sz="2200">
                <a:latin typeface="Arial"/>
                <a:ea typeface="Arial"/>
                <a:cs typeface="Arial"/>
                <a:sym typeface="Arial"/>
              </a:rPr>
              <a:t>Thank you for completing the survey!</a:t>
            </a:r>
            <a:endParaRPr b="1" sz="1900">
              <a:latin typeface="Arial"/>
              <a:ea typeface="Arial"/>
              <a:cs typeface="Arial"/>
              <a:sym typeface="Arial"/>
            </a:endParaRPr>
          </a:p>
          <a:p>
            <a:pPr indent="0" lvl="0" marL="0" rtl="0" algn="l">
              <a:lnSpc>
                <a:spcPct val="107916"/>
              </a:lnSpc>
              <a:spcBef>
                <a:spcPts val="800"/>
              </a:spcBef>
              <a:spcAft>
                <a:spcPts val="0"/>
              </a:spcAft>
              <a:buNone/>
            </a:pPr>
            <a:r>
              <a:t/>
            </a:r>
            <a:endParaRPr sz="1900">
              <a:latin typeface="Arial"/>
              <a:ea typeface="Arial"/>
              <a:cs typeface="Arial"/>
              <a:sym typeface="Arial"/>
            </a:endParaRPr>
          </a:p>
          <a:p>
            <a:pPr indent="0" lvl="0" marL="0" rtl="0" algn="ctr">
              <a:lnSpc>
                <a:spcPct val="107916"/>
              </a:lnSpc>
              <a:spcBef>
                <a:spcPts val="800"/>
              </a:spcBef>
              <a:spcAft>
                <a:spcPts val="0"/>
              </a:spcAft>
              <a:buNone/>
            </a:pPr>
            <a:r>
              <a:rPr lang="it-IT" sz="1900">
                <a:latin typeface="Arial"/>
                <a:ea typeface="Arial"/>
                <a:cs typeface="Arial"/>
                <a:sym typeface="Arial"/>
              </a:rPr>
              <a:t>Do you want to stay up to date on our analysis results and are you interested in our project?</a:t>
            </a:r>
            <a:endParaRPr sz="1900">
              <a:latin typeface="Arial"/>
              <a:ea typeface="Arial"/>
              <a:cs typeface="Arial"/>
              <a:sym typeface="Arial"/>
            </a:endParaRPr>
          </a:p>
          <a:p>
            <a:pPr indent="0" lvl="0" marL="0" rtl="0" algn="ctr">
              <a:lnSpc>
                <a:spcPct val="107916"/>
              </a:lnSpc>
              <a:spcBef>
                <a:spcPts val="800"/>
              </a:spcBef>
              <a:spcAft>
                <a:spcPts val="0"/>
              </a:spcAft>
              <a:buNone/>
            </a:pPr>
            <a:r>
              <a:rPr lang="it-IT" sz="1900">
                <a:latin typeface="Arial"/>
                <a:ea typeface="Arial"/>
                <a:cs typeface="Arial"/>
                <a:sym typeface="Arial"/>
              </a:rPr>
              <a:t>Subscribe to our </a:t>
            </a:r>
            <a:r>
              <a:rPr lang="it-IT" sz="1900" u="sng">
                <a:solidFill>
                  <a:srgbClr val="0563C1"/>
                </a:solidFill>
                <a:latin typeface="Arial"/>
                <a:ea typeface="Arial"/>
                <a:cs typeface="Arial"/>
                <a:sym typeface="Arial"/>
                <a:hlinkClick r:id="rId3">
                  <a:extLst>
                    <a:ext uri="{A12FA001-AC4F-418D-AE19-62706E023703}">
                      <ahyp:hlinkClr val="tx"/>
                    </a:ext>
                  </a:extLst>
                </a:hlinkClick>
              </a:rPr>
              <a:t>newsletter</a:t>
            </a:r>
            <a:r>
              <a:rPr lang="it-IT" sz="1900">
                <a:latin typeface="Arial"/>
                <a:ea typeface="Arial"/>
                <a:cs typeface="Arial"/>
                <a:sym typeface="Arial"/>
              </a:rPr>
              <a:t> to join our SAFETY community and take a look at our </a:t>
            </a:r>
            <a:r>
              <a:rPr lang="it-IT" sz="1900" u="sng">
                <a:solidFill>
                  <a:srgbClr val="0563C1"/>
                </a:solidFill>
                <a:latin typeface="Arial"/>
                <a:ea typeface="Arial"/>
                <a:cs typeface="Arial"/>
                <a:sym typeface="Arial"/>
                <a:hlinkClick r:id="rId4">
                  <a:extLst>
                    <a:ext uri="{A12FA001-AC4F-418D-AE19-62706E023703}">
                      <ahyp:hlinkClr val="tx"/>
                    </a:ext>
                  </a:extLst>
                </a:hlinkClick>
              </a:rPr>
              <a:t>latest news</a:t>
            </a:r>
            <a:r>
              <a:rPr lang="it-IT" sz="1900">
                <a:latin typeface="Arial"/>
                <a:ea typeface="Arial"/>
                <a:cs typeface="Arial"/>
                <a:sym typeface="Arial"/>
              </a:rPr>
              <a:t>!</a:t>
            </a:r>
            <a:endParaRPr sz="1900">
              <a:latin typeface="Arial"/>
              <a:ea typeface="Arial"/>
              <a:cs typeface="Arial"/>
              <a:sym typeface="Arial"/>
            </a:endParaRPr>
          </a:p>
          <a:p>
            <a:pPr indent="0" lvl="0" marL="0" rtl="0" algn="just">
              <a:lnSpc>
                <a:spcPct val="107916"/>
              </a:lnSpc>
              <a:spcBef>
                <a:spcPts val="800"/>
              </a:spcBef>
              <a:spcAft>
                <a:spcPts val="800"/>
              </a:spcAft>
              <a:buClr>
                <a:schemeClr val="dk1"/>
              </a:buClr>
              <a:buSzPts val="1100"/>
              <a:buFont typeface="Arial"/>
              <a:buNone/>
            </a:pPr>
            <a:r>
              <a:t/>
            </a:r>
            <a:endParaRPr sz="3200">
              <a:latin typeface="Arial"/>
              <a:ea typeface="Arial"/>
              <a:cs typeface="Arial"/>
              <a:sym typeface="Arial"/>
            </a:endParaRPr>
          </a:p>
        </p:txBody>
      </p:sp>
      <p:pic>
        <p:nvPicPr>
          <p:cNvPr id="249" name="Google Shape;249;gc8761d7dca_0_18"/>
          <p:cNvPicPr preferRelativeResize="0"/>
          <p:nvPr/>
        </p:nvPicPr>
        <p:blipFill>
          <a:blip r:embed="rId5">
            <a:alphaModFix/>
          </a:blip>
          <a:stretch>
            <a:fillRect/>
          </a:stretch>
        </p:blipFill>
        <p:spPr>
          <a:xfrm>
            <a:off x="1188625" y="4155250"/>
            <a:ext cx="1937521" cy="1325700"/>
          </a:xfrm>
          <a:prstGeom prst="rect">
            <a:avLst/>
          </a:prstGeom>
          <a:noFill/>
          <a:ln>
            <a:noFill/>
          </a:ln>
        </p:spPr>
      </p:pic>
      <p:pic>
        <p:nvPicPr>
          <p:cNvPr id="250" name="Google Shape;250;gc8761d7dca_0_18"/>
          <p:cNvPicPr preferRelativeResize="0"/>
          <p:nvPr/>
        </p:nvPicPr>
        <p:blipFill>
          <a:blip r:embed="rId6">
            <a:alphaModFix/>
          </a:blip>
          <a:stretch>
            <a:fillRect/>
          </a:stretch>
        </p:blipFill>
        <p:spPr>
          <a:xfrm>
            <a:off x="8800250" y="4155250"/>
            <a:ext cx="1248600" cy="1248600"/>
          </a:xfrm>
          <a:prstGeom prst="rect">
            <a:avLst/>
          </a:prstGeom>
          <a:noFill/>
          <a:ln>
            <a:noFill/>
          </a:ln>
        </p:spPr>
      </p:pic>
      <p:sp>
        <p:nvSpPr>
          <p:cNvPr id="251" name="Google Shape;251;gc8761d7dca_0_18"/>
          <p:cNvSpPr txBox="1"/>
          <p:nvPr/>
        </p:nvSpPr>
        <p:spPr>
          <a:xfrm>
            <a:off x="3315950" y="4239150"/>
            <a:ext cx="4898700" cy="1248600"/>
          </a:xfrm>
          <a:prstGeom prst="rect">
            <a:avLst/>
          </a:prstGeom>
          <a:noFill/>
          <a:ln>
            <a:noFill/>
          </a:ln>
        </p:spPr>
        <p:txBody>
          <a:bodyPr anchorCtr="0" anchor="t" bIns="91425" lIns="91425" spcFirstLastPara="1" rIns="91425" wrap="square" tIns="91425">
            <a:spAutoFit/>
          </a:bodyPr>
          <a:lstStyle/>
          <a:p>
            <a:pPr indent="0" lvl="0" marL="0" rtl="0" algn="just">
              <a:lnSpc>
                <a:spcPct val="107916"/>
              </a:lnSpc>
              <a:spcBef>
                <a:spcPts val="0"/>
              </a:spcBef>
              <a:spcAft>
                <a:spcPts val="800"/>
              </a:spcAft>
              <a:buClr>
                <a:schemeClr val="dk1"/>
              </a:buClr>
              <a:buSzPts val="1100"/>
              <a:buFont typeface="Arial"/>
              <a:buNone/>
            </a:pPr>
            <a:r>
              <a:rPr lang="it-IT" sz="1300">
                <a:solidFill>
                  <a:schemeClr val="dk1"/>
                </a:solidFill>
                <a:latin typeface="Times New Roman"/>
                <a:ea typeface="Times New Roman"/>
                <a:cs typeface="Times New Roman"/>
                <a:sym typeface="Times New Roman"/>
              </a:rPr>
              <a:t>The European Commission's support for the production of this publication does not constitute an endorsement of the contents, which reflect the views only of the authors, and the Commission cannot be held responsible for any use which may be made of the information contained therein.</a:t>
            </a:r>
            <a:endParaRPr sz="1800">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pic>
        <p:nvPicPr>
          <p:cNvPr id="257" name="Google Shape;257;p16"/>
          <p:cNvPicPr preferRelativeResize="0"/>
          <p:nvPr/>
        </p:nvPicPr>
        <p:blipFill rotWithShape="1">
          <a:blip r:embed="rId3">
            <a:alphaModFix/>
          </a:blip>
          <a:srcRect b="0" l="0" r="0" t="0"/>
          <a:stretch/>
        </p:blipFill>
        <p:spPr>
          <a:xfrm>
            <a:off x="393875" y="6073990"/>
            <a:ext cx="1980163" cy="607177"/>
          </a:xfrm>
          <a:prstGeom prst="rect">
            <a:avLst/>
          </a:prstGeom>
          <a:noFill/>
          <a:ln>
            <a:noFill/>
          </a:ln>
        </p:spPr>
      </p:pic>
      <p:cxnSp>
        <p:nvCxnSpPr>
          <p:cNvPr id="258" name="Google Shape;258;p16"/>
          <p:cNvCxnSpPr/>
          <p:nvPr/>
        </p:nvCxnSpPr>
        <p:spPr>
          <a:xfrm flipH="1" rot="10800000">
            <a:off x="355516" y="5854365"/>
            <a:ext cx="11480968" cy="5700"/>
          </a:xfrm>
          <a:prstGeom prst="straightConnector1">
            <a:avLst/>
          </a:prstGeom>
          <a:noFill/>
          <a:ln cap="flat" cmpd="sng" w="12700">
            <a:solidFill>
              <a:srgbClr val="775CA4"/>
            </a:solidFill>
            <a:prstDash val="solid"/>
            <a:miter lim="800000"/>
            <a:headEnd len="sm" w="sm" type="none"/>
            <a:tailEnd len="sm" w="sm" type="none"/>
          </a:ln>
        </p:spPr>
      </p:cxnSp>
      <p:sp>
        <p:nvSpPr>
          <p:cNvPr id="259" name="Google Shape;259;p16"/>
          <p:cNvSpPr/>
          <p:nvPr/>
        </p:nvSpPr>
        <p:spPr>
          <a:xfrm>
            <a:off x="393875" y="218211"/>
            <a:ext cx="11251587"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it-IT" sz="3200">
                <a:solidFill>
                  <a:srgbClr val="775CA4"/>
                </a:solidFill>
                <a:latin typeface="Arial"/>
                <a:ea typeface="Arial"/>
                <a:cs typeface="Arial"/>
                <a:sym typeface="Arial"/>
              </a:rPr>
              <a:t>Data collection</a:t>
            </a:r>
            <a:endParaRPr b="1" i="0" sz="3200">
              <a:solidFill>
                <a:srgbClr val="775CA4"/>
              </a:solidFill>
              <a:latin typeface="Arial"/>
              <a:ea typeface="Arial"/>
              <a:cs typeface="Arial"/>
              <a:sym typeface="Arial"/>
            </a:endParaRPr>
          </a:p>
        </p:txBody>
      </p:sp>
      <p:sp>
        <p:nvSpPr>
          <p:cNvPr id="260" name="Google Shape;260;p16"/>
          <p:cNvSpPr txBox="1"/>
          <p:nvPr/>
        </p:nvSpPr>
        <p:spPr>
          <a:xfrm>
            <a:off x="643325" y="859724"/>
            <a:ext cx="10552500" cy="2524200"/>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rgbClr val="000000"/>
              </a:buClr>
              <a:buSzPts val="2400"/>
              <a:buFont typeface="Arial"/>
              <a:buChar char="-"/>
            </a:pPr>
            <a:r>
              <a:rPr b="0" i="0" lang="it-IT" sz="2400" u="none" strike="noStrike">
                <a:solidFill>
                  <a:srgbClr val="000000"/>
                </a:solidFill>
                <a:latin typeface="Arial"/>
                <a:ea typeface="Arial"/>
                <a:cs typeface="Arial"/>
                <a:sym typeface="Arial"/>
              </a:rPr>
              <a:t>At least 500 students from each </a:t>
            </a:r>
            <a:r>
              <a:rPr lang="it-IT" sz="2400"/>
              <a:t>country </a:t>
            </a:r>
            <a:r>
              <a:rPr b="0" i="0" lang="it-IT" sz="2400" u="none" strike="noStrike">
                <a:solidFill>
                  <a:srgbClr val="000000"/>
                </a:solidFill>
                <a:latin typeface="Arial"/>
                <a:ea typeface="Arial"/>
                <a:cs typeface="Arial"/>
                <a:sym typeface="Arial"/>
              </a:rPr>
              <a:t>involved in the project</a:t>
            </a:r>
            <a:endParaRPr b="0" i="0" sz="2400" u="none" strike="noStrike">
              <a:solidFill>
                <a:srgbClr val="000000"/>
              </a:solidFill>
              <a:latin typeface="Arial"/>
              <a:ea typeface="Arial"/>
              <a:cs typeface="Arial"/>
              <a:sym typeface="Arial"/>
            </a:endParaRPr>
          </a:p>
          <a:p>
            <a:pPr indent="-133350" lvl="0" marL="285750" marR="0" rtl="0" algn="l">
              <a:spcBef>
                <a:spcPts val="0"/>
              </a:spcBef>
              <a:spcAft>
                <a:spcPts val="0"/>
              </a:spcAft>
              <a:buClr>
                <a:schemeClr val="dk1"/>
              </a:buClr>
              <a:buSzPts val="2400"/>
              <a:buFont typeface="Calibri"/>
              <a:buNone/>
            </a:pPr>
            <a:r>
              <a:t/>
            </a:r>
            <a:endParaRPr sz="2400">
              <a:solidFill>
                <a:srgbClr val="000000"/>
              </a:solidFill>
              <a:latin typeface="Arial"/>
              <a:ea typeface="Arial"/>
              <a:cs typeface="Arial"/>
              <a:sym typeface="Arial"/>
            </a:endParaRPr>
          </a:p>
          <a:p>
            <a:pPr indent="-133350" lvl="0" marL="285750" marR="0" rtl="0" algn="l">
              <a:spcBef>
                <a:spcPts val="0"/>
              </a:spcBef>
              <a:spcAft>
                <a:spcPts val="0"/>
              </a:spcAft>
              <a:buClr>
                <a:schemeClr val="dk1"/>
              </a:buClr>
              <a:buSzPts val="2400"/>
              <a:buFont typeface="Calibri"/>
              <a:buNone/>
            </a:pPr>
            <a:r>
              <a:t/>
            </a:r>
            <a:endParaRPr sz="2400">
              <a:solidFill>
                <a:schemeClr val="dk1"/>
              </a:solidFill>
              <a:latin typeface="Arial"/>
              <a:ea typeface="Arial"/>
              <a:cs typeface="Arial"/>
              <a:sym typeface="Arial"/>
            </a:endParaRPr>
          </a:p>
          <a:p>
            <a:pPr indent="-285750" lvl="0" marL="285750" marR="0" rtl="0" algn="l">
              <a:spcBef>
                <a:spcPts val="0"/>
              </a:spcBef>
              <a:spcAft>
                <a:spcPts val="0"/>
              </a:spcAft>
              <a:buClr>
                <a:srgbClr val="000000"/>
              </a:buClr>
              <a:buSzPts val="2400"/>
              <a:buFont typeface="Arial"/>
              <a:buChar char="-"/>
            </a:pPr>
            <a:r>
              <a:rPr b="0" i="0" lang="it-IT" sz="2400" u="none" strike="noStrike">
                <a:solidFill>
                  <a:srgbClr val="000000"/>
                </a:solidFill>
                <a:latin typeface="Arial"/>
                <a:ea typeface="Arial"/>
                <a:cs typeface="Arial"/>
                <a:sym typeface="Arial"/>
              </a:rPr>
              <a:t>At least 100 academics from each </a:t>
            </a:r>
            <a:r>
              <a:rPr lang="it-IT" sz="2400"/>
              <a:t>country </a:t>
            </a:r>
            <a:r>
              <a:rPr b="0" i="0" lang="it-IT" sz="2400" u="none" strike="noStrike">
                <a:solidFill>
                  <a:srgbClr val="000000"/>
                </a:solidFill>
                <a:latin typeface="Arial"/>
                <a:ea typeface="Arial"/>
                <a:cs typeface="Arial"/>
                <a:sym typeface="Arial"/>
              </a:rPr>
              <a:t>involved in the project</a:t>
            </a:r>
            <a:endParaRPr/>
          </a:p>
          <a:p>
            <a:pPr indent="0" lvl="0" marL="0" marR="0" rtl="0" algn="ctr">
              <a:spcBef>
                <a:spcPts val="0"/>
              </a:spcBef>
              <a:spcAft>
                <a:spcPts val="0"/>
              </a:spcAft>
              <a:buNone/>
            </a:pPr>
            <a:r>
              <a:rPr lang="it-IT"/>
              <a:t>                                      </a:t>
            </a:r>
            <a:endParaRPr b="0" i="0" sz="2400" u="none" strike="noStrike">
              <a:solidFill>
                <a:srgbClr val="000000"/>
              </a:solidFill>
              <a:latin typeface="Arial"/>
              <a:ea typeface="Arial"/>
              <a:cs typeface="Arial"/>
              <a:sym typeface="Arial"/>
            </a:endParaRPr>
          </a:p>
          <a:p>
            <a:pPr indent="0" lvl="0" marL="0" marR="0" rtl="0" algn="l">
              <a:spcBef>
                <a:spcPts val="0"/>
              </a:spcBef>
              <a:spcAft>
                <a:spcPts val="0"/>
              </a:spcAft>
              <a:buNone/>
            </a:pPr>
            <a:br>
              <a:rPr b="0" i="0" lang="it-IT" sz="2400" u="none" strike="noStrike">
                <a:solidFill>
                  <a:srgbClr val="000000"/>
                </a:solidFill>
                <a:latin typeface="Arial"/>
                <a:ea typeface="Arial"/>
                <a:cs typeface="Arial"/>
                <a:sym typeface="Arial"/>
              </a:rPr>
            </a:br>
            <a:endParaRPr sz="2400">
              <a:solidFill>
                <a:schemeClr val="dk1"/>
              </a:solidFill>
              <a:latin typeface="Calibri"/>
              <a:ea typeface="Calibri"/>
              <a:cs typeface="Calibri"/>
              <a:sym typeface="Calibri"/>
            </a:endParaRPr>
          </a:p>
        </p:txBody>
      </p:sp>
      <p:pic>
        <p:nvPicPr>
          <p:cNvPr id="261" name="Google Shape;261;p16"/>
          <p:cNvPicPr preferRelativeResize="0"/>
          <p:nvPr/>
        </p:nvPicPr>
        <p:blipFill rotWithShape="1">
          <a:blip r:embed="rId4">
            <a:alphaModFix/>
          </a:blip>
          <a:srcRect b="11431" l="17463" r="18870" t="53023"/>
          <a:stretch/>
        </p:blipFill>
        <p:spPr>
          <a:xfrm>
            <a:off x="1347188" y="3485575"/>
            <a:ext cx="7762349" cy="2437749"/>
          </a:xfrm>
          <a:prstGeom prst="rect">
            <a:avLst/>
          </a:prstGeom>
          <a:noFill/>
          <a:ln>
            <a:noFill/>
          </a:ln>
        </p:spPr>
      </p:pic>
      <p:sp>
        <p:nvSpPr>
          <p:cNvPr id="262" name="Google Shape;262;p16"/>
          <p:cNvSpPr/>
          <p:nvPr/>
        </p:nvSpPr>
        <p:spPr>
          <a:xfrm>
            <a:off x="5915975" y="3225100"/>
            <a:ext cx="132000" cy="414600"/>
          </a:xfrm>
          <a:prstGeom prst="downArrow">
            <a:avLst>
              <a:gd fmla="val 50000" name="adj1"/>
              <a:gd fmla="val 50000" name="adj2"/>
            </a:avLst>
          </a:prstGeom>
          <a:solidFill>
            <a:srgbClr val="FF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 name="Google Shape;263;p16"/>
          <p:cNvSpPr txBox="1"/>
          <p:nvPr/>
        </p:nvSpPr>
        <p:spPr>
          <a:xfrm>
            <a:off x="8836275" y="2807250"/>
            <a:ext cx="1789800" cy="584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latin typeface="Calibri"/>
              <a:ea typeface="Calibri"/>
              <a:cs typeface="Calibri"/>
              <a:sym typeface="Calibri"/>
            </a:endParaRPr>
          </a:p>
        </p:txBody>
      </p:sp>
      <p:sp>
        <p:nvSpPr>
          <p:cNvPr id="264" name="Google Shape;264;p16"/>
          <p:cNvSpPr txBox="1"/>
          <p:nvPr/>
        </p:nvSpPr>
        <p:spPr>
          <a:xfrm>
            <a:off x="6900625" y="2468550"/>
            <a:ext cx="1980300" cy="12621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Clr>
                <a:schemeClr val="dk1"/>
              </a:buClr>
              <a:buFont typeface="Arial"/>
              <a:buNone/>
            </a:pPr>
            <a:r>
              <a:rPr lang="it-IT" sz="1000">
                <a:solidFill>
                  <a:srgbClr val="FF0000"/>
                </a:solidFill>
              </a:rPr>
              <a:t>   </a:t>
            </a:r>
            <a:r>
              <a:rPr b="1" lang="it-IT" sz="2000" u="sng">
                <a:solidFill>
                  <a:srgbClr val="FF0000"/>
                </a:solidFill>
              </a:rPr>
              <a:t>End: 31-05-2021</a:t>
            </a:r>
            <a:endParaRPr b="1" sz="2000" u="sng">
              <a:solidFill>
                <a:srgbClr val="FF0000"/>
              </a:solidFill>
            </a:endParaRPr>
          </a:p>
          <a:p>
            <a:pPr indent="0" lvl="0" marL="0" rtl="0" algn="l">
              <a:spcBef>
                <a:spcPts val="0"/>
              </a:spcBef>
              <a:spcAft>
                <a:spcPts val="0"/>
              </a:spcAft>
              <a:buClr>
                <a:schemeClr val="dk1"/>
              </a:buClr>
              <a:buFont typeface="Arial"/>
              <a:buNone/>
            </a:pPr>
            <a:r>
              <a:t/>
            </a:r>
            <a:endParaRPr sz="2000">
              <a:solidFill>
                <a:srgbClr val="FF0000"/>
              </a:solidFill>
            </a:endParaRPr>
          </a:p>
          <a:p>
            <a:pPr indent="0" lvl="0" marL="0" rtl="0" algn="l">
              <a:spcBef>
                <a:spcPts val="0"/>
              </a:spcBef>
              <a:spcAft>
                <a:spcPts val="0"/>
              </a:spcAft>
              <a:buNone/>
            </a:pPr>
            <a:r>
              <a:t/>
            </a:r>
            <a:endParaRPr sz="1000">
              <a:solidFill>
                <a:srgbClr val="FF0000"/>
              </a:solidFill>
              <a:latin typeface="Calibri"/>
              <a:ea typeface="Calibri"/>
              <a:cs typeface="Calibri"/>
              <a:sym typeface="Calibri"/>
            </a:endParaRPr>
          </a:p>
        </p:txBody>
      </p:sp>
      <p:sp>
        <p:nvSpPr>
          <p:cNvPr id="265" name="Google Shape;265;p16"/>
          <p:cNvSpPr txBox="1"/>
          <p:nvPr/>
        </p:nvSpPr>
        <p:spPr>
          <a:xfrm>
            <a:off x="4803550" y="2484475"/>
            <a:ext cx="1902900" cy="10314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Clr>
                <a:schemeClr val="dk1"/>
              </a:buClr>
              <a:buSzPts val="1100"/>
              <a:buFont typeface="Arial"/>
              <a:buNone/>
            </a:pPr>
            <a:r>
              <a:rPr b="1" lang="it-IT" sz="2100" u="sng">
                <a:solidFill>
                  <a:srgbClr val="FF0000"/>
                </a:solidFill>
              </a:rPr>
              <a:t>Start: 22-03-2021</a:t>
            </a:r>
            <a:endParaRPr sz="2100">
              <a:solidFill>
                <a:srgbClr val="FF0000"/>
              </a:solidFill>
            </a:endParaRPr>
          </a:p>
          <a:p>
            <a:pPr indent="0" lvl="0" marL="0" rtl="0" algn="l">
              <a:spcBef>
                <a:spcPts val="0"/>
              </a:spcBef>
              <a:spcAft>
                <a:spcPts val="0"/>
              </a:spcAft>
              <a:buNone/>
            </a:pPr>
            <a:r>
              <a:t/>
            </a:r>
            <a:endParaRPr sz="1300">
              <a:latin typeface="Calibri"/>
              <a:ea typeface="Calibri"/>
              <a:cs typeface="Calibri"/>
              <a:sym typeface="Calibri"/>
            </a:endParaRPr>
          </a:p>
        </p:txBody>
      </p:sp>
      <p:sp>
        <p:nvSpPr>
          <p:cNvPr id="266" name="Google Shape;266;p16"/>
          <p:cNvSpPr/>
          <p:nvPr/>
        </p:nvSpPr>
        <p:spPr>
          <a:xfrm>
            <a:off x="7439975" y="3225100"/>
            <a:ext cx="132000" cy="414600"/>
          </a:xfrm>
          <a:prstGeom prst="downArrow">
            <a:avLst>
              <a:gd fmla="val 50000" name="adj1"/>
              <a:gd fmla="val 50000" name="adj2"/>
            </a:avLst>
          </a:prstGeom>
          <a:solidFill>
            <a:srgbClr val="FF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p17"/>
          <p:cNvSpPr/>
          <p:nvPr/>
        </p:nvSpPr>
        <p:spPr>
          <a:xfrm>
            <a:off x="-160962" y="-79625"/>
            <a:ext cx="12513923" cy="7017248"/>
          </a:xfrm>
          <a:prstGeom prst="rect">
            <a:avLst/>
          </a:prstGeom>
          <a:solidFill>
            <a:srgbClr val="775CA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73" name="Google Shape;273;p17"/>
          <p:cNvSpPr txBox="1"/>
          <p:nvPr>
            <p:ph type="title"/>
          </p:nvPr>
        </p:nvSpPr>
        <p:spPr>
          <a:xfrm>
            <a:off x="2097257" y="2766218"/>
            <a:ext cx="7997485"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lt1"/>
              </a:buClr>
              <a:buSzPts val="3600"/>
              <a:buFont typeface="Avenir"/>
              <a:buNone/>
            </a:pPr>
            <a:r>
              <a:rPr b="1" lang="it-IT" sz="5400">
                <a:solidFill>
                  <a:schemeClr val="lt1"/>
                </a:solidFill>
                <a:latin typeface="Avenir"/>
                <a:ea typeface="Avenir"/>
                <a:cs typeface="Avenir"/>
                <a:sym typeface="Avenir"/>
              </a:rPr>
              <a:t>Thank you!</a:t>
            </a:r>
            <a:endParaRPr b="1" sz="5400">
              <a:solidFill>
                <a:schemeClr val="lt1"/>
              </a:solidFill>
              <a:latin typeface="Avenir"/>
              <a:ea typeface="Avenir"/>
              <a:cs typeface="Avenir"/>
              <a:sym typeface="Avenir"/>
            </a:endParaRPr>
          </a:p>
        </p:txBody>
      </p:sp>
      <p:pic>
        <p:nvPicPr>
          <p:cNvPr id="274" name="Google Shape;274;p17"/>
          <p:cNvPicPr preferRelativeResize="0"/>
          <p:nvPr/>
        </p:nvPicPr>
        <p:blipFill rotWithShape="1">
          <a:blip r:embed="rId3">
            <a:alphaModFix/>
          </a:blip>
          <a:srcRect b="0" l="0" r="0" t="0"/>
          <a:stretch/>
        </p:blipFill>
        <p:spPr>
          <a:xfrm>
            <a:off x="4219037" y="761938"/>
            <a:ext cx="3753924" cy="116250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Tema di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Tema di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2020-10-23T16:36:39Z</dcterms:created>
  <dc:creator>Microsoft Office User</dc:creator>
</cp:coreProperties>
</file>