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 id="214748365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6858000" cx="12192000"/>
  <p:notesSz cx="6858000" cy="9144000"/>
  <p:embeddedFontLst>
    <p:embeddedFont>
      <p:font typeface="Open Sans"/>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0" roundtripDataSignature="AMtx7mjrMlUIbyZKQLNzxmM8l8UrnocB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7EA4303-67FA-4F1B-900D-803AD59D61C8}">
  <a:tblStyle styleId="{F7EA4303-67FA-4F1B-900D-803AD59D61C8}"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OpenSans-bold.fntdata"/><Relationship Id="rId16" Type="http://schemas.openxmlformats.org/officeDocument/2006/relationships/font" Target="fonts/OpenSans-regular.fntdata"/><Relationship Id="rId5" Type="http://schemas.openxmlformats.org/officeDocument/2006/relationships/slideMaster" Target="slideMasters/slideMaster2.xml"/><Relationship Id="rId19" Type="http://schemas.openxmlformats.org/officeDocument/2006/relationships/font" Target="fonts/OpenSans-boldItalic.fntdata"/><Relationship Id="rId6" Type="http://schemas.openxmlformats.org/officeDocument/2006/relationships/notesMaster" Target="notesMasters/notesMaster1.xml"/><Relationship Id="rId18" Type="http://schemas.openxmlformats.org/officeDocument/2006/relationships/font" Target="fonts/OpenSans-italic.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0" name="Google Shape;150;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9" name="Google Shape;15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0" name="Google Shape;16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2" name="Google Shape;17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1093e07fc2f_0_1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3" name="Google Shape;183;g1093e07fc2f_0_1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4" name="Google Shape;184;g1093e07fc2f_0_14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1093e07fc2f_0_1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g1093e07fc2f_0_15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7" name="Google Shape;197;g1093e07fc2f_0_15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2" name="Google Shape;212;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1093e07fc2f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1093e07fc2f_0_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g1093e07fc2f_0_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1093e07fc2f_0_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1093e07fc2f_0_1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g1093e07fc2f_0_1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1" name="Google Shape;24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p:cSld name="Diapositiva titolo">
    <p:spTree>
      <p:nvGrpSpPr>
        <p:cNvPr id="14" name="Shape 14"/>
        <p:cNvGrpSpPr/>
        <p:nvPr/>
      </p:nvGrpSpPr>
      <p:grpSpPr>
        <a:xfrm>
          <a:off x="0" y="0"/>
          <a:ext cx="0" cy="0"/>
          <a:chOff x="0" y="0"/>
          <a:chExt cx="0" cy="0"/>
        </a:xfrm>
      </p:grpSpPr>
      <p:sp>
        <p:nvSpPr>
          <p:cNvPr id="15" name="Google Shape;1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grpSp>
        <p:nvGrpSpPr>
          <p:cNvPr id="16" name="Google Shape;16;p7"/>
          <p:cNvGrpSpPr/>
          <p:nvPr/>
        </p:nvGrpSpPr>
        <p:grpSpPr>
          <a:xfrm>
            <a:off x="3683139" y="5955543"/>
            <a:ext cx="835598" cy="607177"/>
            <a:chOff x="4245096" y="5141095"/>
            <a:chExt cx="1576450" cy="1169264"/>
          </a:xfrm>
        </p:grpSpPr>
        <p:sp>
          <p:nvSpPr>
            <p:cNvPr id="17" name="Google Shape;17;p7"/>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18" name="Google Shape;18;p7"/>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19" name="Google Shape;19;p7"/>
          <p:cNvSpPr/>
          <p:nvPr/>
        </p:nvSpPr>
        <p:spPr>
          <a:xfrm>
            <a:off x="1155555" y="5893945"/>
            <a:ext cx="2230196" cy="73862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700"/>
              <a:buFont typeface="Arial"/>
              <a:buNone/>
            </a:pPr>
            <a:r>
              <a:rPr b="0" i="0" lang="it-IT" sz="700" u="none" cap="none" strike="noStrik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700" u="none" cap="none" strike="noStrik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b="0" l="0" r="0" t="0"/>
          <a:stretch/>
        </p:blipFill>
        <p:spPr>
          <a:xfrm>
            <a:off x="245784" y="5990363"/>
            <a:ext cx="820374" cy="545786"/>
          </a:xfrm>
          <a:prstGeom prst="rect">
            <a:avLst/>
          </a:prstGeom>
          <a:noFill/>
          <a:ln>
            <a:noFill/>
          </a:ln>
        </p:spPr>
      </p:pic>
      <p:pic>
        <p:nvPicPr>
          <p:cNvPr descr="C:\Users\Fedele Colantuono\Downloads\safety-logo01(1).png" id="21" name="Google Shape;21;p7"/>
          <p:cNvPicPr preferRelativeResize="0"/>
          <p:nvPr/>
        </p:nvPicPr>
        <p:blipFill rotWithShape="1">
          <a:blip r:embed="rId3">
            <a:alphaModFix/>
          </a:blip>
          <a:srcRect b="0" l="0" r="0" t="0"/>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b="0" l="0" r="0" t="0"/>
          <a:stretch/>
        </p:blipFill>
        <p:spPr>
          <a:xfrm>
            <a:off x="11121550" y="4080390"/>
            <a:ext cx="304079" cy="137635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25" name="Shape 25"/>
        <p:cNvGrpSpPr/>
        <p:nvPr/>
      </p:nvGrpSpPr>
      <p:grpSpPr>
        <a:xfrm>
          <a:off x="0" y="0"/>
          <a:ext cx="0" cy="0"/>
          <a:chOff x="0" y="0"/>
          <a:chExt cx="0" cy="0"/>
        </a:xfrm>
      </p:grpSpPr>
      <p:sp>
        <p:nvSpPr>
          <p:cNvPr id="26" name="Google Shape;2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8"/>
          <p:cNvSpPr txBox="1"/>
          <p:nvPr>
            <p:ph idx="1" type="body"/>
          </p:nvPr>
        </p:nvSpPr>
        <p:spPr>
          <a:xfrm>
            <a:off x="838200" y="1825625"/>
            <a:ext cx="10515600" cy="40426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8"/>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 name="Google Shape;29;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0" name="Google Shape;30;p8"/>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1" name="Google Shape;31;p8"/>
          <p:cNvGrpSpPr/>
          <p:nvPr/>
        </p:nvGrpSpPr>
        <p:grpSpPr>
          <a:xfrm>
            <a:off x="2679962" y="6099836"/>
            <a:ext cx="835598" cy="607177"/>
            <a:chOff x="4245096" y="5141095"/>
            <a:chExt cx="1576450" cy="1169264"/>
          </a:xfrm>
        </p:grpSpPr>
        <p:sp>
          <p:nvSpPr>
            <p:cNvPr id="32" name="Google Shape;32;p8"/>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33" name="Google Shape;33;p8"/>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34" name="Google Shape;34;p8"/>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35" name="Shape 35"/>
        <p:cNvGrpSpPr/>
        <p:nvPr/>
      </p:nvGrpSpPr>
      <p:grpSpPr>
        <a:xfrm>
          <a:off x="0" y="0"/>
          <a:ext cx="0" cy="0"/>
          <a:chOff x="0" y="0"/>
          <a:chExt cx="0" cy="0"/>
        </a:xfrm>
      </p:grpSpPr>
      <p:sp>
        <p:nvSpPr>
          <p:cNvPr id="36" name="Google Shape;36;p9"/>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7" name="Google Shape;3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38" name="Google Shape;38;p9"/>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39" name="Google Shape;39;p9"/>
          <p:cNvGrpSpPr/>
          <p:nvPr/>
        </p:nvGrpSpPr>
        <p:grpSpPr>
          <a:xfrm>
            <a:off x="2679962" y="6099836"/>
            <a:ext cx="835598" cy="607177"/>
            <a:chOff x="4245096" y="5141095"/>
            <a:chExt cx="1576450" cy="1169264"/>
          </a:xfrm>
        </p:grpSpPr>
        <p:sp>
          <p:nvSpPr>
            <p:cNvPr id="40" name="Google Shape;40;p9"/>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41" name="Google Shape;41;p9"/>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42" name="Shape 42"/>
        <p:cNvGrpSpPr/>
        <p:nvPr/>
      </p:nvGrpSpPr>
      <p:grpSpPr>
        <a:xfrm>
          <a:off x="0" y="0"/>
          <a:ext cx="0" cy="0"/>
          <a:chOff x="0" y="0"/>
          <a:chExt cx="0" cy="0"/>
        </a:xfrm>
      </p:grpSpPr>
      <p:sp>
        <p:nvSpPr>
          <p:cNvPr id="43" name="Google Shape;43;p10"/>
          <p:cNvSpPr txBox="1"/>
          <p:nvPr>
            <p:ph type="title"/>
          </p:nvPr>
        </p:nvSpPr>
        <p:spPr>
          <a:xfrm>
            <a:off x="831850" y="1310241"/>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0"/>
          <p:cNvSpPr txBox="1"/>
          <p:nvPr>
            <p:ph idx="1" type="body"/>
          </p:nvPr>
        </p:nvSpPr>
        <p:spPr>
          <a:xfrm>
            <a:off x="831850" y="4189966"/>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5" name="Google Shape;45;p10"/>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 name="Google Shape;4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47" name="Google Shape;47;p10"/>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48" name="Google Shape;48;p10"/>
          <p:cNvGrpSpPr/>
          <p:nvPr/>
        </p:nvGrpSpPr>
        <p:grpSpPr>
          <a:xfrm>
            <a:off x="2679962" y="6099836"/>
            <a:ext cx="835598" cy="607177"/>
            <a:chOff x="4245096" y="5141095"/>
            <a:chExt cx="1576450" cy="1169264"/>
          </a:xfrm>
        </p:grpSpPr>
        <p:sp>
          <p:nvSpPr>
            <p:cNvPr id="49" name="Google Shape;49;p10"/>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0" name="Google Shape;50;p10"/>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51" name="Google Shape;51;p10"/>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52" name="Shape 52"/>
        <p:cNvGrpSpPr/>
        <p:nvPr/>
      </p:nvGrpSpPr>
      <p:grpSpPr>
        <a:xfrm>
          <a:off x="0" y="0"/>
          <a:ext cx="0" cy="0"/>
          <a:chOff x="0" y="0"/>
          <a:chExt cx="0" cy="0"/>
        </a:xfrm>
      </p:grpSpPr>
      <p:sp>
        <p:nvSpPr>
          <p:cNvPr id="53" name="Google Shape;5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11"/>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5" name="Google Shape;55;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56" name="Google Shape;56;p11"/>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57" name="Google Shape;57;p11"/>
          <p:cNvGrpSpPr/>
          <p:nvPr/>
        </p:nvGrpSpPr>
        <p:grpSpPr>
          <a:xfrm>
            <a:off x="2679962" y="6099836"/>
            <a:ext cx="835598" cy="607177"/>
            <a:chOff x="4245096" y="5141095"/>
            <a:chExt cx="1576450" cy="1169264"/>
          </a:xfrm>
        </p:grpSpPr>
        <p:sp>
          <p:nvSpPr>
            <p:cNvPr id="58" name="Google Shape;58;p11"/>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59" name="Google Shape;59;p11"/>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60" name="Google Shape;60;p11"/>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2"/>
          <p:cNvSpPr/>
          <p:nvPr>
            <p:ph idx="2" type="pic"/>
          </p:nvPr>
        </p:nvSpPr>
        <p:spPr>
          <a:xfrm>
            <a:off x="5183188" y="987425"/>
            <a:ext cx="6172200" cy="4873625"/>
          </a:xfrm>
          <a:prstGeom prst="rect">
            <a:avLst/>
          </a:prstGeom>
          <a:noFill/>
          <a:ln>
            <a:noFill/>
          </a:ln>
        </p:spPr>
      </p:sp>
      <p:sp>
        <p:nvSpPr>
          <p:cNvPr id="64" name="Google Shape;64;p1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6" name="Google Shape;6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1pPr>
            <a:lvl2pPr indent="0" lvl="1"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2pPr>
            <a:lvl3pPr indent="0" lvl="2"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3pPr>
            <a:lvl4pPr indent="0" lvl="3"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4pPr>
            <a:lvl5pPr indent="0" lvl="4"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5pPr>
            <a:lvl6pPr indent="0" lvl="5"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6pPr>
            <a:lvl7pPr indent="0" lvl="6"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7pPr>
            <a:lvl8pPr indent="0" lvl="7"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8pPr>
            <a:lvl9pPr indent="0" lvl="8" marL="0" marR="0" algn="r">
              <a:lnSpc>
                <a:spcPct val="100000"/>
              </a:lnSpc>
              <a:spcBef>
                <a:spcPts val="0"/>
              </a:spcBef>
              <a:spcAft>
                <a:spcPts val="0"/>
              </a:spcAft>
              <a:buClr>
                <a:srgbClr val="000000"/>
              </a:buClr>
              <a:buSzPts val="1600"/>
              <a:buFont typeface="Arial"/>
              <a:buNone/>
              <a:defRPr b="1" i="0" sz="1600" u="none" cap="none" strike="noStrike">
                <a:solidFill>
                  <a:srgbClr val="775CA4"/>
                </a:solidFill>
                <a:latin typeface="Avenir"/>
                <a:ea typeface="Avenir"/>
                <a:cs typeface="Avenir"/>
                <a:sym typeface="Avenir"/>
              </a:defRPr>
            </a:lvl9pPr>
          </a:lstStyle>
          <a:p>
            <a:pPr indent="0" lvl="0" marL="0" rtl="0" algn="r">
              <a:spcBef>
                <a:spcPts val="0"/>
              </a:spcBef>
              <a:spcAft>
                <a:spcPts val="0"/>
              </a:spcAft>
              <a:buNone/>
            </a:pPr>
            <a:r>
              <a:rPr lang="it-IT"/>
              <a:t>Page </a:t>
            </a:r>
            <a:fld id="{00000000-1234-1234-1234-123412341234}" type="slidenum">
              <a:rPr lang="it-IT"/>
              <a:t>‹#›</a:t>
            </a:fld>
            <a:endParaRPr/>
          </a:p>
        </p:txBody>
      </p:sp>
      <p:pic>
        <p:nvPicPr>
          <p:cNvPr id="67" name="Google Shape;67;p12"/>
          <p:cNvPicPr preferRelativeResize="0"/>
          <p:nvPr/>
        </p:nvPicPr>
        <p:blipFill rotWithShape="1">
          <a:blip r:embed="rId2">
            <a:alphaModFix/>
          </a:blip>
          <a:srcRect b="0" l="0" r="0" t="0"/>
          <a:stretch/>
        </p:blipFill>
        <p:spPr>
          <a:xfrm>
            <a:off x="473783" y="6105939"/>
            <a:ext cx="1980163" cy="607177"/>
          </a:xfrm>
          <a:prstGeom prst="rect">
            <a:avLst/>
          </a:prstGeom>
          <a:noFill/>
          <a:ln>
            <a:noFill/>
          </a:ln>
        </p:spPr>
      </p:pic>
      <p:grpSp>
        <p:nvGrpSpPr>
          <p:cNvPr id="68" name="Google Shape;68;p12"/>
          <p:cNvGrpSpPr/>
          <p:nvPr/>
        </p:nvGrpSpPr>
        <p:grpSpPr>
          <a:xfrm>
            <a:off x="2679962" y="6099836"/>
            <a:ext cx="835598" cy="607177"/>
            <a:chOff x="4245096" y="5141095"/>
            <a:chExt cx="1576450" cy="1169264"/>
          </a:xfrm>
        </p:grpSpPr>
        <p:sp>
          <p:nvSpPr>
            <p:cNvPr id="69" name="Google Shape;69;p12"/>
            <p:cNvSpPr/>
            <p:nvPr/>
          </p:nvSpPr>
          <p:spPr>
            <a:xfrm>
              <a:off x="4245096" y="5962822"/>
              <a:ext cx="1576450" cy="3475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0" i="0" lang="it-IT" sz="900" u="none" cap="none" strike="noStrike">
                  <a:solidFill>
                    <a:srgbClr val="4B4846"/>
                  </a:solidFill>
                  <a:latin typeface="Avenir"/>
                  <a:ea typeface="Avenir"/>
                  <a:cs typeface="Avenir"/>
                  <a:sym typeface="Avenir"/>
                </a:rPr>
                <a:t>Insert your logo</a:t>
              </a:r>
              <a:endParaRPr b="0" i="0" sz="1400" u="none" cap="none" strike="noStrike">
                <a:solidFill>
                  <a:srgbClr val="000000"/>
                </a:solidFill>
                <a:latin typeface="Arial"/>
                <a:ea typeface="Arial"/>
                <a:cs typeface="Arial"/>
                <a:sym typeface="Arial"/>
              </a:endParaRPr>
            </a:p>
          </p:txBody>
        </p:sp>
        <p:sp>
          <p:nvSpPr>
            <p:cNvPr id="70" name="Google Shape;70;p12"/>
            <p:cNvSpPr/>
            <p:nvPr/>
          </p:nvSpPr>
          <p:spPr>
            <a:xfrm>
              <a:off x="4579864" y="5141095"/>
              <a:ext cx="821727" cy="821727"/>
            </a:xfrm>
            <a:prstGeom prst="ellipse">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cxnSp>
        <p:nvCxnSpPr>
          <p:cNvPr id="71" name="Google Shape;71;p12"/>
          <p:cNvCxnSpPr/>
          <p:nvPr/>
        </p:nvCxnSpPr>
        <p:spPr>
          <a:xfrm>
            <a:off x="341995" y="5920860"/>
            <a:ext cx="11508010" cy="0"/>
          </a:xfrm>
          <a:prstGeom prst="straightConnector1">
            <a:avLst/>
          </a:prstGeom>
          <a:noFill/>
          <a:ln cap="flat" cmpd="sng" w="19050">
            <a:solidFill>
              <a:srgbClr val="775CA4">
                <a:alpha val="60000"/>
              </a:srgbClr>
            </a:solidFill>
            <a:prstDash val="solid"/>
            <a:miter lim="800000"/>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type="title">
  <p:cSld name="TITLE">
    <p:spTree>
      <p:nvGrpSpPr>
        <p:cNvPr id="78" name="Shape 78"/>
        <p:cNvGrpSpPr/>
        <p:nvPr/>
      </p:nvGrpSpPr>
      <p:grpSpPr>
        <a:xfrm>
          <a:off x="0" y="0"/>
          <a:ext cx="0" cy="0"/>
          <a:chOff x="0" y="0"/>
          <a:chExt cx="0" cy="0"/>
        </a:xfrm>
      </p:grpSpPr>
      <p:sp>
        <p:nvSpPr>
          <p:cNvPr id="79" name="Google Shape;79;g1093e07fc2f_0_172"/>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Arial"/>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0" name="Google Shape;80;g1093e07fc2f_0_172"/>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81" name="Google Shape;81;g1093e07fc2f_0_17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2" name="Google Shape;82;g1093e07fc2f_0_17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3" name="Google Shape;83;g1093e07fc2f_0_17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contenuto" type="obj">
  <p:cSld name="OBJECT">
    <p:spTree>
      <p:nvGrpSpPr>
        <p:cNvPr id="84" name="Shape 84"/>
        <p:cNvGrpSpPr/>
        <p:nvPr/>
      </p:nvGrpSpPr>
      <p:grpSpPr>
        <a:xfrm>
          <a:off x="0" y="0"/>
          <a:ext cx="0" cy="0"/>
          <a:chOff x="0" y="0"/>
          <a:chExt cx="0" cy="0"/>
        </a:xfrm>
      </p:grpSpPr>
      <p:sp>
        <p:nvSpPr>
          <p:cNvPr id="85" name="Google Shape;85;g1093e07fc2f_0_178"/>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6" name="Google Shape;86;g1093e07fc2f_0_178"/>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87" name="Google Shape;87;g1093e07fc2f_0_17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8" name="Google Shape;88;g1093e07fc2f_0_17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89" name="Google Shape;89;g1093e07fc2f_0_17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testazione sezione" type="secHead">
  <p:cSld name="SECTION_HEADER">
    <p:spTree>
      <p:nvGrpSpPr>
        <p:cNvPr id="90" name="Shape 90"/>
        <p:cNvGrpSpPr/>
        <p:nvPr/>
      </p:nvGrpSpPr>
      <p:grpSpPr>
        <a:xfrm>
          <a:off x="0" y="0"/>
          <a:ext cx="0" cy="0"/>
          <a:chOff x="0" y="0"/>
          <a:chExt cx="0" cy="0"/>
        </a:xfrm>
      </p:grpSpPr>
      <p:sp>
        <p:nvSpPr>
          <p:cNvPr id="91" name="Google Shape;91;g1093e07fc2f_0_184"/>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Arial"/>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2" name="Google Shape;92;g1093e07fc2f_0_184"/>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93" name="Google Shape;93;g1093e07fc2f_0_18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4" name="Google Shape;94;g1093e07fc2f_0_18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5" name="Google Shape;95;g1093e07fc2f_0_18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e contenuti" type="twoObj">
  <p:cSld name="TWO_OBJECTS">
    <p:spTree>
      <p:nvGrpSpPr>
        <p:cNvPr id="96" name="Shape 96"/>
        <p:cNvGrpSpPr/>
        <p:nvPr/>
      </p:nvGrpSpPr>
      <p:grpSpPr>
        <a:xfrm>
          <a:off x="0" y="0"/>
          <a:ext cx="0" cy="0"/>
          <a:chOff x="0" y="0"/>
          <a:chExt cx="0" cy="0"/>
        </a:xfrm>
      </p:grpSpPr>
      <p:sp>
        <p:nvSpPr>
          <p:cNvPr id="97" name="Google Shape;97;g1093e07fc2f_0_19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98" name="Google Shape;98;g1093e07fc2f_0_190"/>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99" name="Google Shape;99;g1093e07fc2f_0_190"/>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00" name="Google Shape;100;g1093e07fc2f_0_19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1" name="Google Shape;101;g1093e07fc2f_0_19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2" name="Google Shape;102;g1093e07fc2f_0_19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fronto" type="twoTxTwoObj">
  <p:cSld name="TWO_OBJECTS_WITH_TEXT">
    <p:spTree>
      <p:nvGrpSpPr>
        <p:cNvPr id="103" name="Shape 103"/>
        <p:cNvGrpSpPr/>
        <p:nvPr/>
      </p:nvGrpSpPr>
      <p:grpSpPr>
        <a:xfrm>
          <a:off x="0" y="0"/>
          <a:ext cx="0" cy="0"/>
          <a:chOff x="0" y="0"/>
          <a:chExt cx="0" cy="0"/>
        </a:xfrm>
      </p:grpSpPr>
      <p:sp>
        <p:nvSpPr>
          <p:cNvPr id="104" name="Google Shape;104;g1093e07fc2f_0_197"/>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5" name="Google Shape;105;g1093e07fc2f_0_197"/>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06" name="Google Shape;106;g1093e07fc2f_0_197"/>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07" name="Google Shape;107;g1093e07fc2f_0_197"/>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08" name="Google Shape;108;g1093e07fc2f_0_197"/>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09" name="Google Shape;109;g1093e07fc2f_0_19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0" name="Google Shape;110;g1093e07fc2f_0_19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1" name="Google Shape;111;g1093e07fc2f_0_19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lo titolo" type="titleOnly">
  <p:cSld name="TITLE_ONLY">
    <p:spTree>
      <p:nvGrpSpPr>
        <p:cNvPr id="112" name="Shape 112"/>
        <p:cNvGrpSpPr/>
        <p:nvPr/>
      </p:nvGrpSpPr>
      <p:grpSpPr>
        <a:xfrm>
          <a:off x="0" y="0"/>
          <a:ext cx="0" cy="0"/>
          <a:chOff x="0" y="0"/>
          <a:chExt cx="0" cy="0"/>
        </a:xfrm>
      </p:grpSpPr>
      <p:sp>
        <p:nvSpPr>
          <p:cNvPr id="113" name="Google Shape;113;g1093e07fc2f_0_20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4" name="Google Shape;114;g1093e07fc2f_0_20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5" name="Google Shape;115;g1093e07fc2f_0_20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6" name="Google Shape;116;g1093e07fc2f_0_20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uota" type="blank">
  <p:cSld name="BLANK">
    <p:spTree>
      <p:nvGrpSpPr>
        <p:cNvPr id="117" name="Shape 117"/>
        <p:cNvGrpSpPr/>
        <p:nvPr/>
      </p:nvGrpSpPr>
      <p:grpSpPr>
        <a:xfrm>
          <a:off x="0" y="0"/>
          <a:ext cx="0" cy="0"/>
          <a:chOff x="0" y="0"/>
          <a:chExt cx="0" cy="0"/>
        </a:xfrm>
      </p:grpSpPr>
      <p:sp>
        <p:nvSpPr>
          <p:cNvPr id="118" name="Google Shape;118;g1093e07fc2f_0_21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9" name="Google Shape;119;g1093e07fc2f_0_21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0" name="Google Shape;120;g1093e07fc2f_0_21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uto con didascalia" type="objTx">
  <p:cSld name="OBJECT_WITH_CAPTION_TEXT">
    <p:spTree>
      <p:nvGrpSpPr>
        <p:cNvPr id="121" name="Shape 121"/>
        <p:cNvGrpSpPr/>
        <p:nvPr/>
      </p:nvGrpSpPr>
      <p:grpSpPr>
        <a:xfrm>
          <a:off x="0" y="0"/>
          <a:ext cx="0" cy="0"/>
          <a:chOff x="0" y="0"/>
          <a:chExt cx="0" cy="0"/>
        </a:xfrm>
      </p:grpSpPr>
      <p:sp>
        <p:nvSpPr>
          <p:cNvPr id="122" name="Google Shape;122;g1093e07fc2f_0_21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Arial"/>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3" name="Google Shape;123;g1093e07fc2f_0_215"/>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124" name="Google Shape;124;g1093e07fc2f_0_215"/>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25" name="Google Shape;125;g1093e07fc2f_0_21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6" name="Google Shape;126;g1093e07fc2f_0_21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7" name="Google Shape;127;g1093e07fc2f_0_21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magine con didascalia" type="picTx">
  <p:cSld name="PICTURE_WITH_CAPTION_TEXT">
    <p:spTree>
      <p:nvGrpSpPr>
        <p:cNvPr id="128" name="Shape 128"/>
        <p:cNvGrpSpPr/>
        <p:nvPr/>
      </p:nvGrpSpPr>
      <p:grpSpPr>
        <a:xfrm>
          <a:off x="0" y="0"/>
          <a:ext cx="0" cy="0"/>
          <a:chOff x="0" y="0"/>
          <a:chExt cx="0" cy="0"/>
        </a:xfrm>
      </p:grpSpPr>
      <p:sp>
        <p:nvSpPr>
          <p:cNvPr id="129" name="Google Shape;129;g1093e07fc2f_0_222"/>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Arial"/>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0" name="Google Shape;130;g1093e07fc2f_0_222"/>
          <p:cNvSpPr/>
          <p:nvPr>
            <p:ph idx="2" type="pic"/>
          </p:nvPr>
        </p:nvSpPr>
        <p:spPr>
          <a:xfrm>
            <a:off x="5183188" y="987425"/>
            <a:ext cx="6172200" cy="4873500"/>
          </a:xfrm>
          <a:prstGeom prst="rect">
            <a:avLst/>
          </a:prstGeom>
          <a:noFill/>
          <a:ln>
            <a:noFill/>
          </a:ln>
        </p:spPr>
      </p:sp>
      <p:sp>
        <p:nvSpPr>
          <p:cNvPr id="131" name="Google Shape;131;g1093e07fc2f_0_222"/>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32" name="Google Shape;132;g1093e07fc2f_0_22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3" name="Google Shape;133;g1093e07fc2f_0_22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4" name="Google Shape;134;g1093e07fc2f_0_22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olo e testo verticale" type="vertTx">
  <p:cSld name="VERTICAL_TEXT">
    <p:spTree>
      <p:nvGrpSpPr>
        <p:cNvPr id="135" name="Shape 135"/>
        <p:cNvGrpSpPr/>
        <p:nvPr/>
      </p:nvGrpSpPr>
      <p:grpSpPr>
        <a:xfrm>
          <a:off x="0" y="0"/>
          <a:ext cx="0" cy="0"/>
          <a:chOff x="0" y="0"/>
          <a:chExt cx="0" cy="0"/>
        </a:xfrm>
      </p:grpSpPr>
      <p:sp>
        <p:nvSpPr>
          <p:cNvPr id="136" name="Google Shape;136;g1093e07fc2f_0_22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7" name="Google Shape;137;g1093e07fc2f_0_229"/>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38" name="Google Shape;138;g1093e07fc2f_0_2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9" name="Google Shape;139;g1093e07fc2f_0_2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0" name="Google Shape;140;g1093e07fc2f_0_2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olo e testo verticale" type="vertTitleAndTx">
  <p:cSld name="VERTICAL_TITLE_AND_VERTICAL_TEXT">
    <p:spTree>
      <p:nvGrpSpPr>
        <p:cNvPr id="141" name="Shape 141"/>
        <p:cNvGrpSpPr/>
        <p:nvPr/>
      </p:nvGrpSpPr>
      <p:grpSpPr>
        <a:xfrm>
          <a:off x="0" y="0"/>
          <a:ext cx="0" cy="0"/>
          <a:chOff x="0" y="0"/>
          <a:chExt cx="0" cy="0"/>
        </a:xfrm>
      </p:grpSpPr>
      <p:sp>
        <p:nvSpPr>
          <p:cNvPr id="142" name="Google Shape;142;g1093e07fc2f_0_235"/>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3" name="Google Shape;143;g1093e07fc2f_0_235"/>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44" name="Google Shape;144;g1093e07fc2f_0_2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5" name="Google Shape;145;g1093e07fc2f_0_2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6" name="Google Shape;146;g1093e07fc2f_0_2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slideLayout" Target="../slideLayouts/slideLayout8.xml"/><Relationship Id="rId3" Type="http://schemas.openxmlformats.org/officeDocument/2006/relationships/slideLayout" Target="../slideLayouts/slideLayout9.xml"/><Relationship Id="rId4" Type="http://schemas.openxmlformats.org/officeDocument/2006/relationships/slideLayout" Target="../slideLayouts/slideLayout10.xml"/><Relationship Id="rId11" Type="http://schemas.openxmlformats.org/officeDocument/2006/relationships/slideLayout" Target="../slideLayouts/slideLayout17.xml"/><Relationship Id="rId10" Type="http://schemas.openxmlformats.org/officeDocument/2006/relationships/slideLayout" Target="../slideLayouts/slideLayout16.xml"/><Relationship Id="rId12" Type="http://schemas.openxmlformats.org/officeDocument/2006/relationships/theme" Target="../theme/theme1.xml"/><Relationship Id="rId9" Type="http://schemas.openxmlformats.org/officeDocument/2006/relationships/slideLayout" Target="../slideLayouts/slideLayout15.xml"/><Relationship Id="rId5" Type="http://schemas.openxmlformats.org/officeDocument/2006/relationships/slideLayout" Target="../slideLayouts/slideLayout11.xml"/><Relationship Id="rId6" Type="http://schemas.openxmlformats.org/officeDocument/2006/relationships/slideLayout" Target="../slideLayouts/slideLayout12.xml"/><Relationship Id="rId7" Type="http://schemas.openxmlformats.org/officeDocument/2006/relationships/slideLayout" Target="../slideLayouts/slideLayout13.xml"/><Relationship Id="rId8"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 name="Shape 72"/>
        <p:cNvGrpSpPr/>
        <p:nvPr/>
      </p:nvGrpSpPr>
      <p:grpSpPr>
        <a:xfrm>
          <a:off x="0" y="0"/>
          <a:ext cx="0" cy="0"/>
          <a:chOff x="0" y="0"/>
          <a:chExt cx="0" cy="0"/>
        </a:xfrm>
      </p:grpSpPr>
      <p:sp>
        <p:nvSpPr>
          <p:cNvPr id="73" name="Google Shape;73;g1093e07fc2f_0_16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4" name="Google Shape;74;g1093e07fc2f_0_166"/>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75" name="Google Shape;75;g1093e07fc2f_0_16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76" name="Google Shape;76;g1093e07fc2f_0_16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77" name="Google Shape;77;g1093e07fc2f_0_16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p:nvPr/>
        </p:nvSpPr>
        <p:spPr>
          <a:xfrm>
            <a:off x="0" y="1422971"/>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53" name="Google Shape;153;p1"/>
          <p:cNvPicPr preferRelativeResize="0"/>
          <p:nvPr/>
        </p:nvPicPr>
        <p:blipFill rotWithShape="1">
          <a:blip r:embed="rId3">
            <a:alphaModFix/>
          </a:blip>
          <a:srcRect b="0" l="0" r="0" t="0"/>
          <a:stretch/>
        </p:blipFill>
        <p:spPr>
          <a:xfrm>
            <a:off x="4484435" y="1766082"/>
            <a:ext cx="7595835" cy="3325836"/>
          </a:xfrm>
          <a:prstGeom prst="rect">
            <a:avLst/>
          </a:prstGeom>
          <a:noFill/>
          <a:ln>
            <a:noFill/>
          </a:ln>
        </p:spPr>
      </p:pic>
      <p:sp>
        <p:nvSpPr>
          <p:cNvPr id="154" name="Google Shape;154;p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it-IT"/>
              <a:t>‹#›</a:t>
            </a:fld>
            <a:endParaRPr/>
          </a:p>
        </p:txBody>
      </p:sp>
      <p:sp>
        <p:nvSpPr>
          <p:cNvPr id="155" name="Google Shape;155;p1"/>
          <p:cNvSpPr/>
          <p:nvPr/>
        </p:nvSpPr>
        <p:spPr>
          <a:xfrm>
            <a:off x="-12" y="2097142"/>
            <a:ext cx="6000600" cy="2400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100"/>
              <a:buFont typeface="Arial"/>
              <a:buNone/>
            </a:pPr>
            <a:r>
              <a:rPr b="1" lang="it-IT" sz="2600">
                <a:solidFill>
                  <a:schemeClr val="lt1"/>
                </a:solidFill>
                <a:latin typeface="Avenir"/>
                <a:ea typeface="Avenir"/>
                <a:cs typeface="Avenir"/>
                <a:sym typeface="Avenir"/>
              </a:rPr>
              <a:t>SAFETY project meeting</a:t>
            </a:r>
            <a:endParaRPr b="1" sz="2600">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rPr lang="it-IT" sz="2400">
                <a:solidFill>
                  <a:schemeClr val="lt1"/>
                </a:solidFill>
                <a:latin typeface="Avenir"/>
                <a:ea typeface="Avenir"/>
                <a:cs typeface="Avenir"/>
                <a:sym typeface="Avenir"/>
              </a:rPr>
              <a:t>Recap on the fundamental elements f</a:t>
            </a:r>
            <a:endParaRPr sz="2400">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rPr lang="it-IT" sz="2400">
                <a:solidFill>
                  <a:schemeClr val="lt1"/>
                </a:solidFill>
                <a:latin typeface="Avenir"/>
                <a:ea typeface="Avenir"/>
                <a:cs typeface="Avenir"/>
                <a:sym typeface="Avenir"/>
              </a:rPr>
              <a:t>rom WP2 needs analysis and BoK </a:t>
            </a:r>
            <a:endParaRPr sz="2400">
              <a:solidFill>
                <a:schemeClr val="lt1"/>
              </a:solidFill>
              <a:latin typeface="Avenir"/>
              <a:ea typeface="Avenir"/>
              <a:cs typeface="Avenir"/>
              <a:sym typeface="Avenir"/>
            </a:endParaRPr>
          </a:p>
          <a:p>
            <a:pPr indent="0" lvl="0" marL="0" marR="0" rtl="0" algn="l">
              <a:lnSpc>
                <a:spcPct val="100000"/>
              </a:lnSpc>
              <a:spcBef>
                <a:spcPts val="0"/>
              </a:spcBef>
              <a:spcAft>
                <a:spcPts val="0"/>
              </a:spcAft>
              <a:buClr>
                <a:schemeClr val="dk1"/>
              </a:buClr>
              <a:buSzPts val="1100"/>
              <a:buFont typeface="Arial"/>
              <a:buNone/>
            </a:pPr>
            <a:r>
              <a:rPr lang="it-IT" sz="2400">
                <a:solidFill>
                  <a:schemeClr val="lt1"/>
                </a:solidFill>
                <a:latin typeface="Avenir"/>
                <a:ea typeface="Avenir"/>
                <a:cs typeface="Avenir"/>
                <a:sym typeface="Avenir"/>
              </a:rPr>
              <a:t>[starting point for the creation of the course]</a:t>
            </a:r>
            <a:endParaRPr b="1" sz="2400">
              <a:solidFill>
                <a:schemeClr val="lt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800"/>
              <a:buFont typeface="Arial"/>
              <a:buNone/>
            </a:pPr>
            <a:br>
              <a:rPr b="0" i="1" lang="it-IT" sz="1000" u="none" cap="none" strike="noStrike">
                <a:solidFill>
                  <a:schemeClr val="lt1"/>
                </a:solidFill>
                <a:latin typeface="Avenir"/>
                <a:ea typeface="Avenir"/>
                <a:cs typeface="Avenir"/>
                <a:sym typeface="Avenir"/>
              </a:rPr>
            </a:br>
            <a:r>
              <a:rPr b="0" i="1" lang="it-IT" sz="1000" u="none" cap="none" strike="noStrike">
                <a:solidFill>
                  <a:schemeClr val="lt1"/>
                </a:solidFill>
                <a:latin typeface="Avenir"/>
                <a:ea typeface="Avenir"/>
                <a:cs typeface="Avenir"/>
                <a:sym typeface="Avenir"/>
              </a:rPr>
              <a:t>…………………………….</a:t>
            </a:r>
            <a:br>
              <a:rPr b="0" i="1" lang="it-IT" sz="1000" u="none" cap="none" strike="noStrike">
                <a:solidFill>
                  <a:schemeClr val="lt1"/>
                </a:solidFill>
                <a:latin typeface="Avenir"/>
                <a:ea typeface="Avenir"/>
                <a:cs typeface="Avenir"/>
                <a:sym typeface="Avenir"/>
              </a:rPr>
            </a:br>
            <a:r>
              <a:rPr i="1" lang="it-IT" sz="1200">
                <a:solidFill>
                  <a:schemeClr val="lt1"/>
                </a:solidFill>
                <a:latin typeface="Avenir"/>
                <a:ea typeface="Avenir"/>
                <a:cs typeface="Avenir"/>
                <a:sym typeface="Avenir"/>
              </a:rPr>
              <a:t>Fedele Colantuono</a:t>
            </a:r>
            <a:r>
              <a:rPr b="0" i="1" lang="it-IT" sz="1200" u="none" cap="none" strike="noStrike">
                <a:solidFill>
                  <a:schemeClr val="lt1"/>
                </a:solidFill>
                <a:latin typeface="Avenir"/>
                <a:ea typeface="Avenir"/>
                <a:cs typeface="Avenir"/>
                <a:sym typeface="Avenir"/>
              </a:rPr>
              <a:t>, </a:t>
            </a:r>
            <a:r>
              <a:rPr i="1" lang="it-IT" sz="1200">
                <a:solidFill>
                  <a:schemeClr val="lt1"/>
                </a:solidFill>
                <a:latin typeface="Avenir"/>
                <a:ea typeface="Avenir"/>
                <a:cs typeface="Avenir"/>
                <a:sym typeface="Avenir"/>
              </a:rPr>
              <a:t>UniFg</a:t>
            </a:r>
            <a:endParaRPr b="0" i="1" sz="1200" u="none" cap="none" strike="noStrike">
              <a:solidFill>
                <a:schemeClr val="lt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3200"/>
              <a:buFont typeface="Arial"/>
              <a:buNone/>
            </a:pPr>
            <a:r>
              <a:t/>
            </a:r>
            <a:endParaRPr b="0" i="0" sz="2400" u="none" cap="none" strike="noStrike">
              <a:solidFill>
                <a:schemeClr val="lt1"/>
              </a:solidFill>
              <a:latin typeface="Avenir"/>
              <a:ea typeface="Avenir"/>
              <a:cs typeface="Avenir"/>
              <a:sym typeface="Avenir"/>
            </a:endParaRPr>
          </a:p>
        </p:txBody>
      </p:sp>
      <p:pic>
        <p:nvPicPr>
          <p:cNvPr id="156" name="Google Shape;156;p1"/>
          <p:cNvPicPr preferRelativeResize="0"/>
          <p:nvPr/>
        </p:nvPicPr>
        <p:blipFill>
          <a:blip r:embed="rId4">
            <a:alphaModFix/>
          </a:blip>
          <a:stretch>
            <a:fillRect/>
          </a:stretch>
        </p:blipFill>
        <p:spPr>
          <a:xfrm>
            <a:off x="3566720" y="5590445"/>
            <a:ext cx="1267550" cy="1267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a:t>
            </a:r>
            <a:r>
              <a:rPr i="1" lang="it-IT">
                <a:solidFill>
                  <a:srgbClr val="4B4846"/>
                </a:solidFill>
                <a:latin typeface="Avenir"/>
                <a:ea typeface="Avenir"/>
                <a:cs typeface="Avenir"/>
                <a:sym typeface="Avenir"/>
              </a:rPr>
              <a:t>, 20/12/2021</a:t>
            </a:r>
            <a:endParaRPr/>
          </a:p>
        </p:txBody>
      </p:sp>
      <p:sp>
        <p:nvSpPr>
          <p:cNvPr id="163" name="Google Shape;163;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pic>
        <p:nvPicPr>
          <p:cNvPr id="164" name="Google Shape;164;p2"/>
          <p:cNvPicPr preferRelativeResize="0"/>
          <p:nvPr/>
        </p:nvPicPr>
        <p:blipFill>
          <a:blip r:embed="rId3">
            <a:alphaModFix/>
          </a:blip>
          <a:stretch>
            <a:fillRect/>
          </a:stretch>
        </p:blipFill>
        <p:spPr>
          <a:xfrm>
            <a:off x="2720750" y="5997350"/>
            <a:ext cx="860650" cy="860650"/>
          </a:xfrm>
          <a:prstGeom prst="rect">
            <a:avLst/>
          </a:prstGeom>
          <a:noFill/>
          <a:ln>
            <a:noFill/>
          </a:ln>
        </p:spPr>
      </p:pic>
      <p:grpSp>
        <p:nvGrpSpPr>
          <p:cNvPr id="165" name="Google Shape;165;p2"/>
          <p:cNvGrpSpPr/>
          <p:nvPr/>
        </p:nvGrpSpPr>
        <p:grpSpPr>
          <a:xfrm>
            <a:off x="2727450" y="507953"/>
            <a:ext cx="6731501" cy="4922399"/>
            <a:chOff x="2879850" y="584153"/>
            <a:chExt cx="6731501" cy="4922399"/>
          </a:xfrm>
        </p:grpSpPr>
        <p:pic>
          <p:nvPicPr>
            <p:cNvPr id="166" name="Google Shape;166;p2"/>
            <p:cNvPicPr preferRelativeResize="0"/>
            <p:nvPr/>
          </p:nvPicPr>
          <p:blipFill>
            <a:blip r:embed="rId4">
              <a:alphaModFix/>
            </a:blip>
            <a:stretch>
              <a:fillRect/>
            </a:stretch>
          </p:blipFill>
          <p:spPr>
            <a:xfrm>
              <a:off x="2879850" y="584153"/>
              <a:ext cx="6731501" cy="4922399"/>
            </a:xfrm>
            <a:prstGeom prst="rect">
              <a:avLst/>
            </a:prstGeom>
            <a:noFill/>
            <a:ln>
              <a:noFill/>
            </a:ln>
          </p:spPr>
        </p:pic>
        <p:sp>
          <p:nvSpPr>
            <p:cNvPr id="167" name="Google Shape;167;p2"/>
            <p:cNvSpPr txBox="1"/>
            <p:nvPr/>
          </p:nvSpPr>
          <p:spPr>
            <a:xfrm>
              <a:off x="5552500" y="3669200"/>
              <a:ext cx="1576500" cy="400200"/>
            </a:xfrm>
            <a:prstGeom prst="rect">
              <a:avLst/>
            </a:prstGeom>
            <a:solidFill>
              <a:schemeClr val="accent4"/>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it-IT">
                  <a:solidFill>
                    <a:schemeClr val="dk2"/>
                  </a:solidFill>
                  <a:latin typeface="Calibri"/>
                  <a:ea typeface="Calibri"/>
                  <a:cs typeface="Calibri"/>
                  <a:sym typeface="Calibri"/>
                </a:rPr>
                <a:t>Body of Knowldege</a:t>
              </a:r>
              <a:endParaRPr i="1">
                <a:solidFill>
                  <a:schemeClr val="dk2"/>
                </a:solidFill>
                <a:latin typeface="Calibri"/>
                <a:ea typeface="Calibri"/>
                <a:cs typeface="Calibri"/>
                <a:sym typeface="Calibri"/>
              </a:endParaRPr>
            </a:p>
          </p:txBody>
        </p:sp>
      </p:grpSp>
      <p:sp>
        <p:nvSpPr>
          <p:cNvPr id="168" name="Google Shape;168;p2"/>
          <p:cNvSpPr txBox="1"/>
          <p:nvPr/>
        </p:nvSpPr>
        <p:spPr>
          <a:xfrm>
            <a:off x="331475" y="1640725"/>
            <a:ext cx="2522400" cy="410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it-IT" sz="1700">
                <a:latin typeface="Calibri"/>
                <a:ea typeface="Calibri"/>
                <a:cs typeface="Calibri"/>
                <a:sym typeface="Calibri"/>
              </a:rPr>
              <a:t>WP1 desk research report</a:t>
            </a:r>
            <a:endParaRPr b="1" sz="1700">
              <a:latin typeface="Calibri"/>
              <a:ea typeface="Calibri"/>
              <a:cs typeface="Calibri"/>
              <a:sym typeface="Calibri"/>
            </a:endParaRPr>
          </a:p>
          <a:p>
            <a:pPr indent="0" lvl="0" marL="0" rtl="0" algn="l">
              <a:spcBef>
                <a:spcPts val="0"/>
              </a:spcBef>
              <a:spcAft>
                <a:spcPts val="0"/>
              </a:spcAft>
              <a:buNone/>
            </a:pPr>
            <a:r>
              <a:t/>
            </a:r>
            <a:endParaRPr b="1" sz="1700">
              <a:latin typeface="Calibri"/>
              <a:ea typeface="Calibri"/>
              <a:cs typeface="Calibri"/>
              <a:sym typeface="Calibri"/>
            </a:endParaRPr>
          </a:p>
          <a:p>
            <a:pPr indent="0" lvl="0" marL="0" rtl="0" algn="l">
              <a:spcBef>
                <a:spcPts val="0"/>
              </a:spcBef>
              <a:spcAft>
                <a:spcPts val="0"/>
              </a:spcAft>
              <a:buNone/>
            </a:pPr>
            <a:r>
              <a:rPr b="1" lang="it-IT" sz="1700">
                <a:latin typeface="Calibri"/>
                <a:ea typeface="Calibri"/>
                <a:cs typeface="Calibri"/>
                <a:sym typeface="Calibri"/>
              </a:rPr>
              <a:t>       +</a:t>
            </a:r>
            <a:endParaRPr b="1" sz="1700">
              <a:latin typeface="Calibri"/>
              <a:ea typeface="Calibri"/>
              <a:cs typeface="Calibri"/>
              <a:sym typeface="Calibri"/>
            </a:endParaRPr>
          </a:p>
          <a:p>
            <a:pPr indent="0" lvl="0" marL="0" rtl="0" algn="l">
              <a:spcBef>
                <a:spcPts val="0"/>
              </a:spcBef>
              <a:spcAft>
                <a:spcPts val="0"/>
              </a:spcAft>
              <a:buNone/>
            </a:pPr>
            <a:r>
              <a:t/>
            </a:r>
            <a:endParaRPr b="1" sz="1700">
              <a:latin typeface="Calibri"/>
              <a:ea typeface="Calibri"/>
              <a:cs typeface="Calibri"/>
              <a:sym typeface="Calibri"/>
            </a:endParaRPr>
          </a:p>
          <a:p>
            <a:pPr indent="0" lvl="0" marL="0" rtl="0" algn="l">
              <a:spcBef>
                <a:spcPts val="0"/>
              </a:spcBef>
              <a:spcAft>
                <a:spcPts val="0"/>
              </a:spcAft>
              <a:buNone/>
            </a:pPr>
            <a:r>
              <a:rPr b="1" lang="it-IT" sz="1700">
                <a:latin typeface="Calibri"/>
                <a:ea typeface="Calibri"/>
                <a:cs typeface="Calibri"/>
                <a:sym typeface="Calibri"/>
              </a:rPr>
              <a:t>WP2 needs analysis report</a:t>
            </a:r>
            <a:endParaRPr b="1" sz="1700">
              <a:latin typeface="Calibri"/>
              <a:ea typeface="Calibri"/>
              <a:cs typeface="Calibri"/>
              <a:sym typeface="Calibri"/>
            </a:endParaRPr>
          </a:p>
          <a:p>
            <a:pPr indent="0" lvl="0" marL="0" rtl="0" algn="l">
              <a:spcBef>
                <a:spcPts val="0"/>
              </a:spcBef>
              <a:spcAft>
                <a:spcPts val="0"/>
              </a:spcAft>
              <a:buNone/>
            </a:pPr>
            <a:r>
              <a:t/>
            </a:r>
            <a:endParaRPr b="1" sz="1700">
              <a:latin typeface="Calibri"/>
              <a:ea typeface="Calibri"/>
              <a:cs typeface="Calibri"/>
              <a:sym typeface="Calibri"/>
            </a:endParaRPr>
          </a:p>
          <a:p>
            <a:pPr indent="0" lvl="0" marL="0" rtl="0" algn="l">
              <a:spcBef>
                <a:spcPts val="0"/>
              </a:spcBef>
              <a:spcAft>
                <a:spcPts val="0"/>
              </a:spcAft>
              <a:buNone/>
            </a:pPr>
            <a:r>
              <a:rPr b="1" lang="it-IT" sz="1700">
                <a:latin typeface="Calibri"/>
                <a:ea typeface="Calibri"/>
                <a:cs typeface="Calibri"/>
                <a:sym typeface="Calibri"/>
              </a:rPr>
              <a:t>       =</a:t>
            </a:r>
            <a:endParaRPr b="1" sz="1700">
              <a:latin typeface="Calibri"/>
              <a:ea typeface="Calibri"/>
              <a:cs typeface="Calibri"/>
              <a:sym typeface="Calibri"/>
            </a:endParaRPr>
          </a:p>
          <a:p>
            <a:pPr indent="0" lvl="0" marL="0" rtl="0" algn="l">
              <a:spcBef>
                <a:spcPts val="0"/>
              </a:spcBef>
              <a:spcAft>
                <a:spcPts val="0"/>
              </a:spcAft>
              <a:buNone/>
            </a:pPr>
            <a:r>
              <a:t/>
            </a:r>
            <a:endParaRPr b="1" sz="17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it-IT" sz="1700">
                <a:latin typeface="Calibri"/>
                <a:ea typeface="Calibri"/>
                <a:cs typeface="Calibri"/>
                <a:sym typeface="Calibri"/>
              </a:rPr>
              <a:t>Final output with a list of knowledge, competencies and skills to meet the needs of the target groups.</a:t>
            </a:r>
            <a:endParaRPr b="1" sz="1700">
              <a:latin typeface="Calibri"/>
              <a:ea typeface="Calibri"/>
              <a:cs typeface="Calibri"/>
              <a:sym typeface="Calibri"/>
            </a:endParaRPr>
          </a:p>
          <a:p>
            <a:pPr indent="0" lvl="0" marL="0" rtl="0" algn="l">
              <a:spcBef>
                <a:spcPts val="0"/>
              </a:spcBef>
              <a:spcAft>
                <a:spcPts val="0"/>
              </a:spcAft>
              <a:buNone/>
            </a:pPr>
            <a:r>
              <a:t/>
            </a:r>
            <a:endParaRPr b="1" sz="17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3"/>
          <p:cNvSpPr txBox="1"/>
          <p:nvPr/>
        </p:nvSpPr>
        <p:spPr>
          <a:xfrm>
            <a:off x="505623" y="4914650"/>
            <a:ext cx="10241700" cy="1200600"/>
          </a:xfrm>
          <a:prstGeom prst="rect">
            <a:avLst/>
          </a:prstGeom>
          <a:noFill/>
          <a:ln>
            <a:noFill/>
          </a:ln>
        </p:spPr>
        <p:txBody>
          <a:bodyPr anchorCtr="0" anchor="t" bIns="45700" lIns="91425" spcFirstLastPara="1" rIns="91425" wrap="square" tIns="45700">
            <a:spAutoFit/>
          </a:bodyPr>
          <a:lstStyle/>
          <a:p>
            <a:pPr indent="0" lvl="0" marL="0" marR="38100" rtl="0" algn="l">
              <a:lnSpc>
                <a:spcPct val="128571"/>
              </a:lnSpc>
              <a:spcBef>
                <a:spcPts val="0"/>
              </a:spcBef>
              <a:spcAft>
                <a:spcPts val="0"/>
              </a:spcAft>
              <a:buClr>
                <a:schemeClr val="dk1"/>
              </a:buClr>
              <a:buSzPts val="1100"/>
              <a:buFont typeface="Arial"/>
              <a:buNone/>
            </a:pPr>
            <a:r>
              <a:rPr lang="it-IT" sz="2100">
                <a:solidFill>
                  <a:srgbClr val="202124"/>
                </a:solidFill>
              </a:rPr>
              <a:t>No studies in the literature on Optimal Team Composition on training in simulation (only concern scenarios of real experiences)</a:t>
            </a:r>
            <a:endParaRPr sz="2100">
              <a:solidFill>
                <a:srgbClr val="202124"/>
              </a:solidFill>
            </a:endParaRPr>
          </a:p>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Avenir"/>
              <a:ea typeface="Avenir"/>
              <a:cs typeface="Avenir"/>
              <a:sym typeface="Avenir"/>
            </a:endParaRPr>
          </a:p>
        </p:txBody>
      </p:sp>
      <p:sp>
        <p:nvSpPr>
          <p:cNvPr id="175" name="Google Shape;175;p3"/>
          <p:cNvSpPr/>
          <p:nvPr/>
        </p:nvSpPr>
        <p:spPr>
          <a:xfrm>
            <a:off x="337482" y="570672"/>
            <a:ext cx="8143200" cy="58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1" lang="it-IT" sz="3200">
                <a:solidFill>
                  <a:srgbClr val="5C5B5B"/>
                </a:solidFill>
              </a:rPr>
              <a:t>From WP1 desk research</a:t>
            </a:r>
            <a:r>
              <a:rPr b="1" lang="it-IT" sz="3200">
                <a:solidFill>
                  <a:schemeClr val="dk1"/>
                </a:solidFill>
                <a:latin typeface="Avenir"/>
                <a:ea typeface="Avenir"/>
                <a:cs typeface="Avenir"/>
                <a:sym typeface="Avenir"/>
              </a:rPr>
              <a:t> </a:t>
            </a:r>
            <a:endParaRPr b="0" i="0" sz="3200" u="none" cap="none" strike="noStrike">
              <a:solidFill>
                <a:schemeClr val="dk1"/>
              </a:solidFill>
              <a:latin typeface="Calibri"/>
              <a:ea typeface="Calibri"/>
              <a:cs typeface="Calibri"/>
              <a:sym typeface="Calibri"/>
            </a:endParaRPr>
          </a:p>
        </p:txBody>
      </p:sp>
      <p:sp>
        <p:nvSpPr>
          <p:cNvPr id="176" name="Google Shape;17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177" name="Google Shape;177;p3"/>
          <p:cNvSpPr txBox="1"/>
          <p:nvPr>
            <p:ph idx="11" type="ftr"/>
          </p:nvPr>
        </p:nvSpPr>
        <p:spPr>
          <a:xfrm>
            <a:off x="38220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178" name="Google Shape;178;p3"/>
          <p:cNvPicPr preferRelativeResize="0"/>
          <p:nvPr/>
        </p:nvPicPr>
        <p:blipFill>
          <a:blip r:embed="rId3">
            <a:alphaModFix/>
          </a:blip>
          <a:stretch>
            <a:fillRect/>
          </a:stretch>
        </p:blipFill>
        <p:spPr>
          <a:xfrm>
            <a:off x="2796950" y="5997350"/>
            <a:ext cx="860650" cy="860650"/>
          </a:xfrm>
          <a:prstGeom prst="rect">
            <a:avLst/>
          </a:prstGeom>
          <a:noFill/>
          <a:ln>
            <a:noFill/>
          </a:ln>
        </p:spPr>
      </p:pic>
      <p:sp>
        <p:nvSpPr>
          <p:cNvPr id="179" name="Google Shape;179;p3"/>
          <p:cNvSpPr/>
          <p:nvPr/>
        </p:nvSpPr>
        <p:spPr>
          <a:xfrm>
            <a:off x="337474" y="4234825"/>
            <a:ext cx="98160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lang="it-IT" sz="3200">
                <a:solidFill>
                  <a:srgbClr val="5C5B5B"/>
                </a:solidFill>
              </a:rPr>
              <a:t>From WP1: review on best team composition</a:t>
            </a:r>
            <a:r>
              <a:rPr b="1" lang="it-IT" sz="3200">
                <a:solidFill>
                  <a:schemeClr val="dk1"/>
                </a:solidFill>
                <a:latin typeface="Avenir"/>
                <a:ea typeface="Avenir"/>
                <a:cs typeface="Avenir"/>
                <a:sym typeface="Avenir"/>
              </a:rPr>
              <a:t> </a:t>
            </a:r>
            <a:endParaRPr b="0" i="0" sz="3200" u="none" cap="none" strike="noStrike">
              <a:solidFill>
                <a:schemeClr val="dk1"/>
              </a:solidFill>
              <a:latin typeface="Calibri"/>
              <a:ea typeface="Calibri"/>
              <a:cs typeface="Calibri"/>
              <a:sym typeface="Calibri"/>
            </a:endParaRPr>
          </a:p>
        </p:txBody>
      </p:sp>
      <p:sp>
        <p:nvSpPr>
          <p:cNvPr id="180" name="Google Shape;180;p3"/>
          <p:cNvSpPr txBox="1"/>
          <p:nvPr/>
        </p:nvSpPr>
        <p:spPr>
          <a:xfrm>
            <a:off x="207300" y="1161338"/>
            <a:ext cx="11777400" cy="2862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it-IT" sz="2100">
                <a:solidFill>
                  <a:srgbClr val="202124"/>
                </a:solidFill>
              </a:rPr>
              <a:t>1) the number of courses, the type, the organization and the providers are different according to the European countries screened;</a:t>
            </a:r>
            <a:endParaRPr sz="2100">
              <a:solidFill>
                <a:srgbClr val="202124"/>
              </a:solidFill>
            </a:endParaRPr>
          </a:p>
          <a:p>
            <a:pPr indent="0" lvl="0" marL="0" rtl="0" algn="l">
              <a:spcBef>
                <a:spcPts val="0"/>
              </a:spcBef>
              <a:spcAft>
                <a:spcPts val="0"/>
              </a:spcAft>
              <a:buNone/>
            </a:pPr>
            <a:r>
              <a:rPr lang="it-IT" sz="2100">
                <a:solidFill>
                  <a:srgbClr val="202124"/>
                </a:solidFill>
              </a:rPr>
              <a:t>2) few courses are provided for students but many specific courses for the various emergency branches (cardio, anesthesia, pediatrics, etc.)</a:t>
            </a:r>
            <a:endParaRPr sz="2100">
              <a:solidFill>
                <a:srgbClr val="202124"/>
              </a:solidFill>
            </a:endParaRPr>
          </a:p>
          <a:p>
            <a:pPr indent="0" lvl="0" marL="0" rtl="0" algn="l">
              <a:spcBef>
                <a:spcPts val="0"/>
              </a:spcBef>
              <a:spcAft>
                <a:spcPts val="0"/>
              </a:spcAft>
              <a:buNone/>
            </a:pPr>
            <a:r>
              <a:rPr lang="it-IT" sz="2100">
                <a:solidFill>
                  <a:srgbClr val="202124"/>
                </a:solidFill>
              </a:rPr>
              <a:t>3) few courses based on Non Tecnical Skills and CRM are provided</a:t>
            </a:r>
            <a:endParaRPr sz="2100">
              <a:solidFill>
                <a:srgbClr val="202124"/>
              </a:solidFill>
            </a:endParaRPr>
          </a:p>
          <a:p>
            <a:pPr indent="0" lvl="0" marL="0" rtl="0" algn="l">
              <a:spcBef>
                <a:spcPts val="0"/>
              </a:spcBef>
              <a:spcAft>
                <a:spcPts val="0"/>
              </a:spcAft>
              <a:buNone/>
            </a:pPr>
            <a:r>
              <a:t/>
            </a:r>
            <a:endParaRPr sz="2100">
              <a:solidFill>
                <a:srgbClr val="202124"/>
              </a:solidFill>
            </a:endParaRPr>
          </a:p>
          <a:p>
            <a:pPr indent="0" lvl="0" marL="0" marR="38100" rtl="0" algn="l">
              <a:lnSpc>
                <a:spcPct val="128571"/>
              </a:lnSpc>
              <a:spcBef>
                <a:spcPts val="0"/>
              </a:spcBef>
              <a:spcAft>
                <a:spcPts val="0"/>
              </a:spcAft>
              <a:buNone/>
            </a:pPr>
            <a:r>
              <a:rPr lang="it-IT" sz="2100">
                <a:solidFill>
                  <a:srgbClr val="202124"/>
                </a:solidFill>
              </a:rPr>
              <a:t>- Good Practice: related to different scenarios, prebriefing and debriefing, evaluation and improvement</a:t>
            </a:r>
            <a:endParaRPr sz="2100">
              <a:solidFill>
                <a:srgbClr val="202124"/>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pic>
        <p:nvPicPr>
          <p:cNvPr id="186" name="Google Shape;186;g1093e07fc2f_0_142"/>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187" name="Google Shape;187;g1093e07fc2f_0_142"/>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188" name="Google Shape;188;g1093e07fc2f_0_142"/>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03</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sp>
        <p:nvSpPr>
          <p:cNvPr id="189" name="Google Shape;189;g1093e07fc2f_0_142"/>
          <p:cNvSpPr/>
          <p:nvPr/>
        </p:nvSpPr>
        <p:spPr>
          <a:xfrm>
            <a:off x="1062682" y="696772"/>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lang="it-IT" sz="3200">
                <a:solidFill>
                  <a:srgbClr val="5C5B5B"/>
                </a:solidFill>
              </a:rPr>
              <a:t>WP2: </a:t>
            </a:r>
            <a:r>
              <a:rPr b="1" i="0" lang="it-IT" sz="3200" u="none" cap="none" strike="noStrike">
                <a:solidFill>
                  <a:srgbClr val="5C5B5B"/>
                </a:solidFill>
                <a:latin typeface="Arial"/>
                <a:ea typeface="Arial"/>
                <a:cs typeface="Arial"/>
                <a:sym typeface="Arial"/>
              </a:rPr>
              <a:t>Students and Academics Surveys</a:t>
            </a:r>
            <a:endParaRPr b="0" i="0" sz="3200" u="none" cap="none" strike="noStrike">
              <a:solidFill>
                <a:schemeClr val="dk1"/>
              </a:solidFill>
              <a:latin typeface="Arial"/>
              <a:ea typeface="Arial"/>
              <a:cs typeface="Arial"/>
              <a:sym typeface="Arial"/>
            </a:endParaRPr>
          </a:p>
        </p:txBody>
      </p:sp>
      <p:graphicFrame>
        <p:nvGraphicFramePr>
          <p:cNvPr id="190" name="Google Shape;190;g1093e07fc2f_0_142"/>
          <p:cNvGraphicFramePr/>
          <p:nvPr/>
        </p:nvGraphicFramePr>
        <p:xfrm>
          <a:off x="2032000" y="1945640"/>
          <a:ext cx="3000000" cy="3000000"/>
        </p:xfrm>
        <a:graphic>
          <a:graphicData uri="http://schemas.openxmlformats.org/drawingml/2006/table">
            <a:tbl>
              <a:tblPr bandRow="1" firstRow="1">
                <a:noFill/>
                <a:tableStyleId>{F7EA4303-67FA-4F1B-900D-803AD59D61C8}</a:tableStyleId>
              </a:tblPr>
              <a:tblGrid>
                <a:gridCol w="2709325"/>
                <a:gridCol w="2709325"/>
                <a:gridCol w="2709325"/>
              </a:tblGrid>
              <a:tr h="370850">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solidFill>
                            <a:schemeClr val="lt1"/>
                          </a:solidFill>
                        </a:rPr>
                        <a:t>Language Version</a:t>
                      </a:r>
                      <a:endParaRPr sz="1400" u="none" cap="none" strike="noStrike"/>
                    </a:p>
                  </a:txBody>
                  <a:tcPr marT="45725" marB="45725" marR="91450" marL="91450">
                    <a:solidFill>
                      <a:srgbClr val="775CA4"/>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t>Students</a:t>
                      </a:r>
                      <a:endParaRPr sz="1800" u="none" cap="none" strike="noStrike"/>
                    </a:p>
                  </a:txBody>
                  <a:tcPr marT="45725" marB="45725" marR="91450" marL="91450">
                    <a:lnB cap="flat" cmpd="sng" w="9525">
                      <a:solidFill>
                        <a:schemeClr val="lt1"/>
                      </a:solidFill>
                      <a:prstDash val="solid"/>
                      <a:round/>
                      <a:headEnd len="sm" w="sm" type="none"/>
                      <a:tailEnd len="sm" w="sm" type="none"/>
                    </a:lnB>
                    <a:solidFill>
                      <a:srgbClr val="775CA4"/>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solidFill>
                            <a:schemeClr val="lt1"/>
                          </a:solidFill>
                        </a:rPr>
                        <a:t>Academics</a:t>
                      </a:r>
                      <a:endParaRPr sz="1800" u="none" cap="none" strike="noStrike">
                        <a:solidFill>
                          <a:schemeClr val="lt1"/>
                        </a:solidFill>
                      </a:endParaRPr>
                    </a:p>
                  </a:txBody>
                  <a:tcPr marT="45725" marB="45725" marR="91450" marL="91450">
                    <a:lnB cap="flat" cmpd="sng" w="9525">
                      <a:solidFill>
                        <a:schemeClr val="lt1"/>
                      </a:solidFill>
                      <a:prstDash val="solid"/>
                      <a:round/>
                      <a:headEnd len="sm" w="sm" type="none"/>
                      <a:tailEnd len="sm" w="sm" type="none"/>
                    </a:lnB>
                    <a:solidFill>
                      <a:srgbClr val="775CA4"/>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English</a:t>
                      </a:r>
                      <a:endParaRPr sz="1400" u="none" cap="none" strike="noStrike"/>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9</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German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255</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17</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Italian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312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92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Norwegian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24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Portuguese</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6</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Romanian</a:t>
                      </a:r>
                      <a:endParaRPr b="1" sz="1800" u="none" cap="none" strike="noStrike">
                        <a:solidFill>
                          <a:schemeClr val="lt1"/>
                        </a:solidFill>
                      </a:endParaRPr>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534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52</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r h="370850">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Spanish</a:t>
                      </a:r>
                      <a:endParaRPr sz="1400" u="none" cap="none" strike="noStrike"/>
                    </a:p>
                  </a:txBody>
                  <a:tcPr marT="45725" marB="45725" marR="91450" marL="91450">
                    <a:lnR cap="flat" cmpd="sng" w="9525">
                      <a:solidFill>
                        <a:schemeClr val="lt1"/>
                      </a:solidFill>
                      <a:prstDash val="solid"/>
                      <a:round/>
                      <a:headEnd len="sm" w="sm" type="none"/>
                      <a:tailEnd len="sm" w="sm" type="none"/>
                    </a:lnR>
                    <a:solidFill>
                      <a:srgbClr val="B4A7D6"/>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it-IT" sz="1800" u="none" cap="none" strike="noStrike">
                          <a:solidFill>
                            <a:schemeClr val="lt1"/>
                          </a:solidFill>
                        </a:rPr>
                        <a:t>324</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b="1" lang="it-IT" sz="1800" u="none" cap="none" strike="noStrike">
                          <a:solidFill>
                            <a:schemeClr val="lt1"/>
                          </a:solidFill>
                        </a:rPr>
                        <a:t>110</a:t>
                      </a:r>
                      <a:endParaRPr b="1" sz="1800" u="none" cap="none" strike="noStrike">
                        <a:solidFill>
                          <a:schemeClr val="lt1"/>
                        </a:solidFill>
                      </a:endParaRPr>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B4A7D6"/>
                    </a:solidFill>
                  </a:tcPr>
                </a:tc>
              </a:tr>
            </a:tbl>
          </a:graphicData>
        </a:graphic>
      </p:graphicFrame>
      <p:graphicFrame>
        <p:nvGraphicFramePr>
          <p:cNvPr id="191" name="Google Shape;191;g1093e07fc2f_0_142"/>
          <p:cNvGraphicFramePr/>
          <p:nvPr/>
        </p:nvGraphicFramePr>
        <p:xfrm>
          <a:off x="2053913" y="5141183"/>
          <a:ext cx="3000000" cy="3000000"/>
        </p:xfrm>
        <a:graphic>
          <a:graphicData uri="http://schemas.openxmlformats.org/drawingml/2006/table">
            <a:tbl>
              <a:tblPr bandRow="1" firstRow="1">
                <a:noFill/>
                <a:tableStyleId>{F7EA4303-67FA-4F1B-900D-803AD59D61C8}</a:tableStyleId>
              </a:tblPr>
              <a:tblGrid>
                <a:gridCol w="2709325"/>
                <a:gridCol w="2709325"/>
                <a:gridCol w="2709325"/>
              </a:tblGrid>
              <a:tr h="385400">
                <a:tc>
                  <a:txBody>
                    <a:bodyPr/>
                    <a:lstStyle/>
                    <a:p>
                      <a:pPr indent="0" lvl="0" marL="0" marR="0" rtl="0" algn="ctr">
                        <a:lnSpc>
                          <a:spcPct val="100000"/>
                        </a:lnSpc>
                        <a:spcBef>
                          <a:spcPts val="0"/>
                        </a:spcBef>
                        <a:spcAft>
                          <a:spcPts val="0"/>
                        </a:spcAft>
                        <a:buClr>
                          <a:srgbClr val="000000"/>
                        </a:buClr>
                        <a:buSzPts val="1800"/>
                        <a:buFont typeface="Arial"/>
                        <a:buNone/>
                      </a:pPr>
                      <a:r>
                        <a:rPr lang="it-IT" sz="1800" u="none" cap="none" strike="noStrike"/>
                        <a:t>TOTAL</a:t>
                      </a:r>
                      <a:endParaRPr sz="1400" u="none" cap="none" strike="noStrike"/>
                    </a:p>
                  </a:txBody>
                  <a:tcPr marT="45725" marB="45725" marR="91450" marL="91450">
                    <a:lnL cap="flat" cmpd="sng" w="12700">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674EA7"/>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lang="it-IT" sz="1800" u="none" cap="none" strike="noStrike"/>
                        <a:t>1464</a:t>
                      </a:r>
                      <a:endParaRPr sz="1800" u="none" cap="none" strike="noStrike"/>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674EA7"/>
                    </a:solidFill>
                  </a:tcPr>
                </a:tc>
                <a:tc>
                  <a:txBody>
                    <a:bodyPr/>
                    <a:lstStyle/>
                    <a:p>
                      <a:pPr indent="0" lvl="0" marL="0" marR="0" rtl="0" algn="ctr">
                        <a:lnSpc>
                          <a:spcPct val="115000"/>
                        </a:lnSpc>
                        <a:spcBef>
                          <a:spcPts val="0"/>
                        </a:spcBef>
                        <a:spcAft>
                          <a:spcPts val="0"/>
                        </a:spcAft>
                        <a:buClr>
                          <a:srgbClr val="000000"/>
                        </a:buClr>
                        <a:buSzPts val="1800"/>
                        <a:buFont typeface="Arial"/>
                        <a:buNone/>
                      </a:pPr>
                      <a:r>
                        <a:rPr lang="it-IT" sz="1800" u="none" cap="none" strike="noStrike"/>
                        <a:t>288</a:t>
                      </a:r>
                      <a:endParaRPr sz="1800" u="none" cap="none" strike="noStrike"/>
                    </a:p>
                  </a:txBody>
                  <a:tcPr marT="19050" marB="19050" marR="28575" marL="28575" anchor="b">
                    <a:lnL cap="flat" cmpd="sng" w="9525">
                      <a:solidFill>
                        <a:schemeClr val="lt1"/>
                      </a:solidFill>
                      <a:prstDash val="solid"/>
                      <a:round/>
                      <a:headEnd len="sm" w="sm" type="none"/>
                      <a:tailEnd len="sm" w="sm" type="none"/>
                    </a:lnL>
                    <a:lnR cap="flat" cmpd="sng" w="9525">
                      <a:solidFill>
                        <a:schemeClr val="lt1"/>
                      </a:solidFill>
                      <a:prstDash val="solid"/>
                      <a:round/>
                      <a:headEnd len="sm" w="sm" type="none"/>
                      <a:tailEnd len="sm" w="sm" type="none"/>
                    </a:lnR>
                    <a:lnT cap="flat" cmpd="sng" w="9525">
                      <a:solidFill>
                        <a:schemeClr val="lt1"/>
                      </a:solidFill>
                      <a:prstDash val="solid"/>
                      <a:round/>
                      <a:headEnd len="sm" w="sm" type="none"/>
                      <a:tailEnd len="sm" w="sm" type="none"/>
                    </a:lnT>
                    <a:lnB cap="flat" cmpd="sng" w="9525">
                      <a:solidFill>
                        <a:schemeClr val="lt1"/>
                      </a:solidFill>
                      <a:prstDash val="solid"/>
                      <a:round/>
                      <a:headEnd len="sm" w="sm" type="none"/>
                      <a:tailEnd len="sm" w="sm" type="none"/>
                    </a:lnB>
                    <a:solidFill>
                      <a:srgbClr val="674EA7"/>
                    </a:solidFill>
                  </a:tcPr>
                </a:tc>
              </a:tr>
            </a:tbl>
          </a:graphicData>
        </a:graphic>
      </p:graphicFrame>
      <p:sp>
        <p:nvSpPr>
          <p:cNvPr id="192" name="Google Shape;192;g1093e07fc2f_0_142"/>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193" name="Google Shape;193;g1093e07fc2f_0_142"/>
          <p:cNvPicPr preferRelativeResize="0"/>
          <p:nvPr/>
        </p:nvPicPr>
        <p:blipFill>
          <a:blip r:embed="rId4">
            <a:alphaModFix/>
          </a:blip>
          <a:stretch>
            <a:fillRect/>
          </a:stretch>
        </p:blipFill>
        <p:spPr>
          <a:xfrm>
            <a:off x="2720750" y="5997350"/>
            <a:ext cx="860650" cy="8606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g1093e07fc2f_0_153"/>
          <p:cNvPicPr preferRelativeResize="0"/>
          <p:nvPr/>
        </p:nvPicPr>
        <p:blipFill rotWithShape="1">
          <a:blip r:embed="rId3">
            <a:alphaModFix/>
          </a:blip>
          <a:srcRect b="0" l="0" r="0" t="0"/>
          <a:stretch/>
        </p:blipFill>
        <p:spPr>
          <a:xfrm>
            <a:off x="393875" y="6073990"/>
            <a:ext cx="1980162" cy="607177"/>
          </a:xfrm>
          <a:prstGeom prst="rect">
            <a:avLst/>
          </a:prstGeom>
          <a:noFill/>
          <a:ln>
            <a:noFill/>
          </a:ln>
        </p:spPr>
      </p:pic>
      <p:cxnSp>
        <p:nvCxnSpPr>
          <p:cNvPr id="200" name="Google Shape;200;g1093e07fc2f_0_153"/>
          <p:cNvCxnSpPr/>
          <p:nvPr/>
        </p:nvCxnSpPr>
        <p:spPr>
          <a:xfrm flipH="1" rot="10800000">
            <a:off x="355516" y="5854365"/>
            <a:ext cx="11481000" cy="5700"/>
          </a:xfrm>
          <a:prstGeom prst="straightConnector1">
            <a:avLst/>
          </a:prstGeom>
          <a:noFill/>
          <a:ln cap="flat" cmpd="sng" w="12700">
            <a:solidFill>
              <a:srgbClr val="775CA4"/>
            </a:solidFill>
            <a:prstDash val="solid"/>
            <a:miter lim="800000"/>
            <a:headEnd len="sm" w="sm" type="none"/>
            <a:tailEnd len="sm" w="sm" type="none"/>
          </a:ln>
        </p:spPr>
      </p:cxnSp>
      <p:sp>
        <p:nvSpPr>
          <p:cNvPr id="201" name="Google Shape;201;g1093e07fc2f_0_153"/>
          <p:cNvSpPr/>
          <p:nvPr/>
        </p:nvSpPr>
        <p:spPr>
          <a:xfrm>
            <a:off x="7913594" y="6177087"/>
            <a:ext cx="3922800" cy="713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rPr b="0" i="1" lang="it-IT" sz="1600" u="none" cap="none" strike="noStrike">
                <a:solidFill>
                  <a:srgbClr val="4B4846"/>
                </a:solidFill>
                <a:latin typeface="Arial"/>
                <a:ea typeface="Arial"/>
                <a:cs typeface="Arial"/>
                <a:sym typeface="Arial"/>
              </a:rPr>
              <a:t>			</a:t>
            </a:r>
            <a:r>
              <a:rPr b="1" i="0" lang="it-IT" sz="1600" u="none" cap="none" strike="noStrike">
                <a:solidFill>
                  <a:srgbClr val="775CA4"/>
                </a:solidFill>
                <a:latin typeface="Arial"/>
                <a:ea typeface="Arial"/>
                <a:cs typeface="Arial"/>
                <a:sym typeface="Arial"/>
              </a:rPr>
              <a:t>Page 05</a:t>
            </a:r>
            <a:endParaRPr b="0" i="0" sz="1600" u="none" cap="none" strike="noStrike">
              <a:solidFill>
                <a:srgbClr val="775CA4"/>
              </a:solidFill>
              <a:latin typeface="Arial"/>
              <a:ea typeface="Arial"/>
              <a:cs typeface="Arial"/>
              <a:sym typeface="Arial"/>
            </a:endParaRPr>
          </a:p>
          <a:p>
            <a:pPr indent="0" lvl="0" marL="0" marR="0" rtl="0" algn="ctr">
              <a:lnSpc>
                <a:spcPct val="100000"/>
              </a:lnSpc>
              <a:spcBef>
                <a:spcPts val="1000"/>
              </a:spcBef>
              <a:spcAft>
                <a:spcPts val="0"/>
              </a:spcAft>
              <a:buClr>
                <a:srgbClr val="000000"/>
              </a:buClr>
              <a:buSzPts val="1600"/>
              <a:buFont typeface="Arial"/>
              <a:buNone/>
            </a:pPr>
            <a:r>
              <a:t/>
            </a:r>
            <a:endParaRPr b="0" i="1" sz="1600" u="none" cap="none" strike="noStrike">
              <a:solidFill>
                <a:srgbClr val="4B4846"/>
              </a:solidFill>
              <a:latin typeface="Arial"/>
              <a:ea typeface="Arial"/>
              <a:cs typeface="Arial"/>
              <a:sym typeface="Arial"/>
            </a:endParaRPr>
          </a:p>
        </p:txBody>
      </p:sp>
      <p:sp>
        <p:nvSpPr>
          <p:cNvPr id="202" name="Google Shape;202;g1093e07fc2f_0_153"/>
          <p:cNvSpPr/>
          <p:nvPr/>
        </p:nvSpPr>
        <p:spPr>
          <a:xfrm>
            <a:off x="606807" y="339997"/>
            <a:ext cx="8143200" cy="584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200"/>
              <a:buFont typeface="Arial"/>
              <a:buNone/>
            </a:pPr>
            <a:r>
              <a:rPr b="1" lang="it-IT" sz="3200">
                <a:solidFill>
                  <a:srgbClr val="5C5B5B"/>
                </a:solidFill>
              </a:rPr>
              <a:t>WP2: </a:t>
            </a:r>
            <a:r>
              <a:rPr b="1" i="0" lang="it-IT" sz="3200" u="none" cap="none" strike="noStrike">
                <a:solidFill>
                  <a:srgbClr val="5C5B5B"/>
                </a:solidFill>
                <a:latin typeface="Arial"/>
                <a:ea typeface="Arial"/>
                <a:cs typeface="Arial"/>
                <a:sym typeface="Arial"/>
              </a:rPr>
              <a:t>Students Survey</a:t>
            </a:r>
            <a:endParaRPr b="0" i="0" sz="3200" u="none" cap="none" strike="noStrike">
              <a:solidFill>
                <a:schemeClr val="dk1"/>
              </a:solidFill>
              <a:latin typeface="Arial"/>
              <a:ea typeface="Arial"/>
              <a:cs typeface="Arial"/>
              <a:sym typeface="Arial"/>
            </a:endParaRPr>
          </a:p>
        </p:txBody>
      </p:sp>
      <p:pic>
        <p:nvPicPr>
          <p:cNvPr id="203" name="Google Shape;203;g1093e07fc2f_0_153"/>
          <p:cNvPicPr preferRelativeResize="0"/>
          <p:nvPr/>
        </p:nvPicPr>
        <p:blipFill rotWithShape="1">
          <a:blip r:embed="rId4">
            <a:alphaModFix/>
          </a:blip>
          <a:srcRect b="0" l="0" r="0" t="0"/>
          <a:stretch/>
        </p:blipFill>
        <p:spPr>
          <a:xfrm>
            <a:off x="106407" y="1138620"/>
            <a:ext cx="6425100" cy="4398600"/>
          </a:xfrm>
          <a:prstGeom prst="rect">
            <a:avLst/>
          </a:prstGeom>
          <a:noFill/>
          <a:ln>
            <a:noFill/>
          </a:ln>
        </p:spPr>
      </p:pic>
      <p:graphicFrame>
        <p:nvGraphicFramePr>
          <p:cNvPr id="204" name="Google Shape;204;g1093e07fc2f_0_153"/>
          <p:cNvGraphicFramePr/>
          <p:nvPr/>
        </p:nvGraphicFramePr>
        <p:xfrm>
          <a:off x="774356" y="4927743"/>
          <a:ext cx="3000000" cy="3000000"/>
        </p:xfrm>
        <a:graphic>
          <a:graphicData uri="http://schemas.openxmlformats.org/drawingml/2006/table">
            <a:tbl>
              <a:tblPr>
                <a:noFill/>
                <a:tableStyleId>{F7EA4303-67FA-4F1B-900D-803AD59D61C8}</a:tableStyleId>
              </a:tblPr>
              <a:tblGrid>
                <a:gridCol w="609600"/>
                <a:gridCol w="609600"/>
              </a:tblGrid>
              <a:tr h="184150">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M</a:t>
                      </a:r>
                      <a:endParaRPr b="0" i="0" sz="2000" u="none" cap="none" strike="noStrike">
                        <a:solidFill>
                          <a:schemeClr val="dk1"/>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435</a:t>
                      </a:r>
                      <a:endParaRPr b="0" i="0" sz="2000" u="none" cap="none" strike="noStrike">
                        <a:solidFill>
                          <a:schemeClr val="dk1"/>
                        </a:solidFill>
                        <a:latin typeface="Calibri"/>
                        <a:ea typeface="Calibri"/>
                        <a:cs typeface="Calibri"/>
                        <a:sym typeface="Calibri"/>
                      </a:endParaRPr>
                    </a:p>
                  </a:txBody>
                  <a:tcPr marT="0" marB="0" marR="0" marL="0" anchor="b"/>
                </a:tc>
              </a:tr>
              <a:tr h="184150">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F</a:t>
                      </a:r>
                      <a:endParaRPr b="0" i="0" sz="2000" u="none" cap="none" strike="noStrike">
                        <a:solidFill>
                          <a:schemeClr val="dk1"/>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2000" u="none" cap="none" strike="noStrike">
                          <a:solidFill>
                            <a:schemeClr val="dk1"/>
                          </a:solidFill>
                        </a:rPr>
                        <a:t>1029</a:t>
                      </a:r>
                      <a:endParaRPr b="0" i="0" sz="2000" u="none" cap="none" strike="noStrike">
                        <a:solidFill>
                          <a:schemeClr val="dk1"/>
                        </a:solidFill>
                        <a:latin typeface="Calibri"/>
                        <a:ea typeface="Calibri"/>
                        <a:cs typeface="Calibri"/>
                        <a:sym typeface="Calibri"/>
                      </a:endParaRPr>
                    </a:p>
                  </a:txBody>
                  <a:tcPr marT="0" marB="0" marR="0" marL="0" anchor="b"/>
                </a:tc>
              </a:tr>
            </a:tbl>
          </a:graphicData>
        </a:graphic>
      </p:graphicFrame>
      <p:pic>
        <p:nvPicPr>
          <p:cNvPr id="205" name="Google Shape;205;g1093e07fc2f_0_153"/>
          <p:cNvPicPr preferRelativeResize="0"/>
          <p:nvPr/>
        </p:nvPicPr>
        <p:blipFill rotWithShape="1">
          <a:blip r:embed="rId5">
            <a:alphaModFix/>
          </a:blip>
          <a:srcRect b="0" l="0" r="0" t="0"/>
          <a:stretch/>
        </p:blipFill>
        <p:spPr>
          <a:xfrm>
            <a:off x="5897607" y="1138620"/>
            <a:ext cx="6120300" cy="4398600"/>
          </a:xfrm>
          <a:prstGeom prst="rect">
            <a:avLst/>
          </a:prstGeom>
          <a:noFill/>
          <a:ln>
            <a:noFill/>
          </a:ln>
        </p:spPr>
      </p:pic>
      <p:graphicFrame>
        <p:nvGraphicFramePr>
          <p:cNvPr id="206" name="Google Shape;206;g1093e07fc2f_0_153"/>
          <p:cNvGraphicFramePr/>
          <p:nvPr/>
        </p:nvGraphicFramePr>
        <p:xfrm>
          <a:off x="5189600" y="4497174"/>
          <a:ext cx="3000000" cy="3000000"/>
        </p:xfrm>
        <a:graphic>
          <a:graphicData uri="http://schemas.openxmlformats.org/drawingml/2006/table">
            <a:tbl>
              <a:tblPr>
                <a:noFill/>
                <a:tableStyleId>{F7EA4303-67FA-4F1B-900D-803AD59D61C8}</a:tableStyleId>
              </a:tblPr>
              <a:tblGrid>
                <a:gridCol w="1254025"/>
                <a:gridCol w="1254025"/>
              </a:tblGrid>
              <a:tr h="407400">
                <a:tc>
                  <a:txBody>
                    <a:bodyPr/>
                    <a:lstStyle/>
                    <a:p>
                      <a:pPr indent="0" lvl="0" marL="0" marR="0" rtl="0" algn="ctr">
                        <a:lnSpc>
                          <a:spcPct val="100000"/>
                        </a:lnSpc>
                        <a:spcBef>
                          <a:spcPts val="0"/>
                        </a:spcBef>
                        <a:spcAft>
                          <a:spcPts val="0"/>
                        </a:spcAft>
                        <a:buNone/>
                      </a:pPr>
                      <a:r>
                        <a:rPr lang="it-IT" sz="1800" u="none" cap="none" strike="noStrike"/>
                        <a:t>School Med.</a:t>
                      </a:r>
                      <a:endParaRPr b="0" i="0" sz="1800" u="none" cap="none" strike="noStrike">
                        <a:solidFill>
                          <a:srgbClr val="000000"/>
                        </a:solidFill>
                        <a:latin typeface="Calibri"/>
                        <a:ea typeface="Calibri"/>
                        <a:cs typeface="Calibri"/>
                        <a:sym typeface="Calibri"/>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980</a:t>
                      </a:r>
                      <a:endParaRPr b="0" i="0" sz="1800" u="none" cap="none" strike="noStrike">
                        <a:solidFill>
                          <a:srgbClr val="000000"/>
                        </a:solidFill>
                        <a:latin typeface="Calibri"/>
                        <a:ea typeface="Calibri"/>
                        <a:cs typeface="Calibri"/>
                        <a:sym typeface="Calibri"/>
                      </a:endParaRPr>
                    </a:p>
                  </a:txBody>
                  <a:tcPr marT="0" marB="0" marR="0" marL="0" anchor="b"/>
                </a:tc>
              </a:tr>
              <a:tr h="407400">
                <a:tc>
                  <a:txBody>
                    <a:bodyPr/>
                    <a:lstStyle/>
                    <a:p>
                      <a:pPr indent="0" lvl="0" marL="0" marR="0" rtl="0" algn="ctr">
                        <a:lnSpc>
                          <a:spcPct val="100000"/>
                        </a:lnSpc>
                        <a:spcBef>
                          <a:spcPts val="0"/>
                        </a:spcBef>
                        <a:spcAft>
                          <a:spcPts val="0"/>
                        </a:spcAft>
                        <a:buNone/>
                      </a:pPr>
                      <a:r>
                        <a:rPr b="0" i="0" lang="it-IT" sz="1800" u="none" cap="none" strike="noStrike">
                          <a:solidFill>
                            <a:srgbClr val="000000"/>
                          </a:solidFill>
                          <a:latin typeface="Calibri"/>
                          <a:ea typeface="Calibri"/>
                          <a:cs typeface="Calibri"/>
                          <a:sym typeface="Calibri"/>
                        </a:rPr>
                        <a:t>School Nurse</a:t>
                      </a:r>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255</a:t>
                      </a:r>
                      <a:endParaRPr b="0" i="0" sz="1800" u="none" cap="none" strike="noStrike">
                        <a:solidFill>
                          <a:srgbClr val="000000"/>
                        </a:solidFill>
                        <a:latin typeface="Calibri"/>
                        <a:ea typeface="Calibri"/>
                        <a:cs typeface="Calibri"/>
                        <a:sym typeface="Calibri"/>
                      </a:endParaRPr>
                    </a:p>
                  </a:txBody>
                  <a:tcPr marT="0" marB="0" marR="0" marL="0" anchor="b"/>
                </a:tc>
              </a:tr>
              <a:tr h="407400">
                <a:tc>
                  <a:txBody>
                    <a:bodyPr/>
                    <a:lstStyle/>
                    <a:p>
                      <a:pPr indent="0" lvl="0" marL="0" marR="0" rtl="0" algn="ctr">
                        <a:lnSpc>
                          <a:spcPct val="100000"/>
                        </a:lnSpc>
                        <a:spcBef>
                          <a:spcPts val="0"/>
                        </a:spcBef>
                        <a:spcAft>
                          <a:spcPts val="0"/>
                        </a:spcAft>
                        <a:buNone/>
                      </a:pPr>
                      <a:r>
                        <a:rPr b="0" i="0" lang="it-IT" sz="1800" u="none" cap="none" strike="noStrike">
                          <a:solidFill>
                            <a:srgbClr val="000000"/>
                          </a:solidFill>
                          <a:latin typeface="Calibri"/>
                          <a:ea typeface="Calibri"/>
                          <a:cs typeface="Calibri"/>
                          <a:sym typeface="Calibri"/>
                        </a:rPr>
                        <a:t>Others </a:t>
                      </a:r>
                      <a:endParaRPr/>
                    </a:p>
                  </a:txBody>
                  <a:tcPr marT="0" marB="0" marR="0" marL="0" anchor="b"/>
                </a:tc>
                <a:tc>
                  <a:txBody>
                    <a:bodyPr/>
                    <a:lstStyle/>
                    <a:p>
                      <a:pPr indent="0" lvl="0" marL="0" marR="0" rtl="0" algn="ctr">
                        <a:lnSpc>
                          <a:spcPct val="100000"/>
                        </a:lnSpc>
                        <a:spcBef>
                          <a:spcPts val="0"/>
                        </a:spcBef>
                        <a:spcAft>
                          <a:spcPts val="0"/>
                        </a:spcAft>
                        <a:buNone/>
                      </a:pPr>
                      <a:r>
                        <a:rPr lang="it-IT" sz="1800" u="none" cap="none" strike="noStrike"/>
                        <a:t>229</a:t>
                      </a:r>
                      <a:endParaRPr b="0" i="0" sz="1800" u="none" cap="none" strike="noStrike">
                        <a:solidFill>
                          <a:srgbClr val="000000"/>
                        </a:solidFill>
                        <a:latin typeface="Calibri"/>
                        <a:ea typeface="Calibri"/>
                        <a:cs typeface="Calibri"/>
                        <a:sym typeface="Calibri"/>
                      </a:endParaRPr>
                    </a:p>
                  </a:txBody>
                  <a:tcPr marT="0" marB="0" marR="0" marL="0" anchor="b"/>
                </a:tc>
              </a:tr>
            </a:tbl>
          </a:graphicData>
        </a:graphic>
      </p:graphicFrame>
      <p:sp>
        <p:nvSpPr>
          <p:cNvPr id="207" name="Google Shape;207;g1093e07fc2f_0_153"/>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208" name="Google Shape;208;g1093e07fc2f_0_153"/>
          <p:cNvPicPr preferRelativeResize="0"/>
          <p:nvPr/>
        </p:nvPicPr>
        <p:blipFill>
          <a:blip r:embed="rId6">
            <a:alphaModFix/>
          </a:blip>
          <a:stretch>
            <a:fillRect/>
          </a:stretch>
        </p:blipFill>
        <p:spPr>
          <a:xfrm>
            <a:off x="2720750" y="5997350"/>
            <a:ext cx="860650" cy="8606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4"/>
          <p:cNvSpPr txBox="1"/>
          <p:nvPr/>
        </p:nvSpPr>
        <p:spPr>
          <a:xfrm>
            <a:off x="709850" y="1165275"/>
            <a:ext cx="11098800" cy="4725300"/>
          </a:xfrm>
          <a:prstGeom prst="rect">
            <a:avLst/>
          </a:prstGeom>
          <a:noFill/>
          <a:ln>
            <a:noFill/>
          </a:ln>
        </p:spPr>
        <p:txBody>
          <a:bodyPr anchorCtr="0" anchor="t" bIns="45700" lIns="91425" spcFirstLastPara="1" rIns="91425" wrap="square" tIns="45700">
            <a:spAutoFit/>
          </a:bodyPr>
          <a:lstStyle/>
          <a:p>
            <a:pPr indent="-330200" lvl="0" marL="457200" rtl="0" algn="l">
              <a:lnSpc>
                <a:spcPct val="128571"/>
              </a:lnSpc>
              <a:spcBef>
                <a:spcPts val="0"/>
              </a:spcBef>
              <a:spcAft>
                <a:spcPts val="0"/>
              </a:spcAft>
              <a:buSzPts val="1600"/>
              <a:buChar char="-"/>
            </a:pPr>
            <a:r>
              <a:rPr lang="it-IT">
                <a:solidFill>
                  <a:schemeClr val="dk1"/>
                </a:solidFill>
                <a:latin typeface="Open Sans"/>
                <a:ea typeface="Open Sans"/>
                <a:cs typeface="Open Sans"/>
                <a:sym typeface="Open Sans"/>
              </a:rPr>
              <a:t> for</a:t>
            </a:r>
            <a:r>
              <a:rPr b="1" lang="it-IT">
                <a:solidFill>
                  <a:schemeClr val="dk1"/>
                </a:solidFill>
                <a:latin typeface="Open Sans"/>
                <a:ea typeface="Open Sans"/>
                <a:cs typeface="Open Sans"/>
                <a:sym typeface="Open Sans"/>
              </a:rPr>
              <a:t> training</a:t>
            </a:r>
            <a:r>
              <a:rPr lang="it-IT">
                <a:solidFill>
                  <a:schemeClr val="dk1"/>
                </a:solidFill>
                <a:latin typeface="Open Sans"/>
                <a:ea typeface="Open Sans"/>
                <a:cs typeface="Open Sans"/>
                <a:sym typeface="Open Sans"/>
              </a:rPr>
              <a:t> increase there is a </a:t>
            </a:r>
            <a:r>
              <a:rPr b="1" lang="it-IT">
                <a:solidFill>
                  <a:schemeClr val="dk1"/>
                </a:solidFill>
                <a:latin typeface="Open Sans"/>
                <a:ea typeface="Open Sans"/>
                <a:cs typeface="Open Sans"/>
                <a:sym typeface="Open Sans"/>
              </a:rPr>
              <a:t>greater </a:t>
            </a:r>
            <a:r>
              <a:rPr lang="it-IT">
                <a:solidFill>
                  <a:schemeClr val="dk1"/>
                </a:solidFill>
                <a:latin typeface="Open Sans"/>
                <a:ea typeface="Open Sans"/>
                <a:cs typeface="Open Sans"/>
                <a:sym typeface="Open Sans"/>
              </a:rPr>
              <a:t>demand for courses in</a:t>
            </a:r>
            <a:r>
              <a:rPr b="1" lang="it-IT">
                <a:solidFill>
                  <a:schemeClr val="dk1"/>
                </a:solidFill>
                <a:latin typeface="Open Sans"/>
                <a:ea typeface="Open Sans"/>
                <a:cs typeface="Open Sans"/>
                <a:sym typeface="Open Sans"/>
              </a:rPr>
              <a:t> e-learning mode</a:t>
            </a:r>
            <a:r>
              <a:rPr lang="it-IT">
                <a:solidFill>
                  <a:schemeClr val="dk1"/>
                </a:solidFill>
                <a:latin typeface="Open Sans"/>
                <a:ea typeface="Open Sans"/>
                <a:cs typeface="Open Sans"/>
                <a:sym typeface="Open Sans"/>
              </a:rPr>
              <a:t>, a greater demand for feedback and longer courses</a:t>
            </a:r>
            <a:endParaRPr sz="1500">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a:solidFill>
                  <a:schemeClr val="dk1"/>
                </a:solidFill>
                <a:latin typeface="Open Sans"/>
                <a:ea typeface="Open Sans"/>
                <a:cs typeface="Open Sans"/>
                <a:sym typeface="Open Sans"/>
              </a:rPr>
              <a:t>for </a:t>
            </a:r>
            <a:r>
              <a:rPr lang="it-IT">
                <a:solidFill>
                  <a:schemeClr val="dk1"/>
                </a:solidFill>
                <a:latin typeface="Open Sans"/>
                <a:ea typeface="Open Sans"/>
                <a:cs typeface="Open Sans"/>
                <a:sym typeface="Open Sans"/>
              </a:rPr>
              <a:t>university </a:t>
            </a:r>
            <a:r>
              <a:rPr b="1" lang="it-IT">
                <a:solidFill>
                  <a:schemeClr val="dk1"/>
                </a:solidFill>
                <a:latin typeface="Open Sans"/>
                <a:ea typeface="Open Sans"/>
                <a:cs typeface="Open Sans"/>
                <a:sym typeface="Open Sans"/>
              </a:rPr>
              <a:t>educational offer </a:t>
            </a:r>
            <a:r>
              <a:rPr lang="it-IT">
                <a:solidFill>
                  <a:schemeClr val="dk1"/>
                </a:solidFill>
                <a:latin typeface="Open Sans"/>
                <a:ea typeface="Open Sans"/>
                <a:cs typeface="Open Sans"/>
                <a:sym typeface="Open Sans"/>
              </a:rPr>
              <a:t>increases, there is a </a:t>
            </a:r>
            <a:r>
              <a:rPr b="1" lang="it-IT">
                <a:solidFill>
                  <a:schemeClr val="dk1"/>
                </a:solidFill>
                <a:latin typeface="Open Sans"/>
                <a:ea typeface="Open Sans"/>
                <a:cs typeface="Open Sans"/>
                <a:sym typeface="Open Sans"/>
              </a:rPr>
              <a:t>greater</a:t>
            </a:r>
            <a:r>
              <a:rPr lang="it-IT">
                <a:solidFill>
                  <a:schemeClr val="dk1"/>
                </a:solidFill>
                <a:latin typeface="Open Sans"/>
                <a:ea typeface="Open Sans"/>
                <a:cs typeface="Open Sans"/>
                <a:sym typeface="Open Sans"/>
              </a:rPr>
              <a:t> demand for courses based on </a:t>
            </a:r>
            <a:r>
              <a:rPr b="1" lang="it-IT">
                <a:solidFill>
                  <a:schemeClr val="dk1"/>
                </a:solidFill>
                <a:latin typeface="Open Sans"/>
                <a:ea typeface="Open Sans"/>
                <a:cs typeface="Open Sans"/>
                <a:sym typeface="Open Sans"/>
              </a:rPr>
              <a:t>emergency management</a:t>
            </a:r>
            <a:r>
              <a:rPr lang="it-IT">
                <a:solidFill>
                  <a:schemeClr val="dk1"/>
                </a:solidFill>
                <a:latin typeface="Open Sans"/>
                <a:ea typeface="Open Sans"/>
                <a:cs typeface="Open Sans"/>
                <a:sym typeface="Open Sans"/>
              </a:rPr>
              <a:t> and </a:t>
            </a:r>
            <a:r>
              <a:rPr b="1" lang="it-IT">
                <a:solidFill>
                  <a:schemeClr val="dk1"/>
                </a:solidFill>
                <a:latin typeface="Open Sans"/>
                <a:ea typeface="Open Sans"/>
                <a:cs typeface="Open Sans"/>
                <a:sym typeface="Open Sans"/>
              </a:rPr>
              <a:t>team management</a:t>
            </a:r>
            <a:r>
              <a:rPr lang="it-IT">
                <a:solidFill>
                  <a:schemeClr val="dk1"/>
                </a:solidFill>
                <a:latin typeface="Open Sans"/>
                <a:ea typeface="Open Sans"/>
                <a:cs typeface="Open Sans"/>
                <a:sym typeface="Open Sans"/>
              </a:rPr>
              <a:t>; there is </a:t>
            </a:r>
            <a:r>
              <a:rPr b="1" lang="it-IT">
                <a:solidFill>
                  <a:schemeClr val="dk1"/>
                </a:solidFill>
                <a:latin typeface="Open Sans"/>
                <a:ea typeface="Open Sans"/>
                <a:cs typeface="Open Sans"/>
                <a:sym typeface="Open Sans"/>
              </a:rPr>
              <a:t>less</a:t>
            </a:r>
            <a:r>
              <a:rPr lang="it-IT">
                <a:solidFill>
                  <a:schemeClr val="dk1"/>
                </a:solidFill>
                <a:latin typeface="Open Sans"/>
                <a:ea typeface="Open Sans"/>
                <a:cs typeface="Open Sans"/>
                <a:sym typeface="Open Sans"/>
              </a:rPr>
              <a:t> demand for courses conducted in </a:t>
            </a:r>
            <a:r>
              <a:rPr b="1" lang="it-IT">
                <a:solidFill>
                  <a:schemeClr val="dk1"/>
                </a:solidFill>
                <a:latin typeface="Open Sans"/>
                <a:ea typeface="Open Sans"/>
                <a:cs typeface="Open Sans"/>
                <a:sym typeface="Open Sans"/>
              </a:rPr>
              <a:t>e-learning </a:t>
            </a:r>
            <a:r>
              <a:rPr lang="it-IT">
                <a:solidFill>
                  <a:schemeClr val="dk1"/>
                </a:solidFill>
                <a:latin typeface="Open Sans"/>
                <a:ea typeface="Open Sans"/>
                <a:cs typeface="Open Sans"/>
                <a:sym typeface="Open Sans"/>
              </a:rPr>
              <a:t>mode and of a shorter duration.</a:t>
            </a:r>
            <a:endParaRPr>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a:solidFill>
                  <a:schemeClr val="dk1"/>
                </a:solidFill>
                <a:latin typeface="Open Sans"/>
                <a:ea typeface="Open Sans"/>
                <a:cs typeface="Open Sans"/>
                <a:sym typeface="Open Sans"/>
              </a:rPr>
              <a:t>as</a:t>
            </a:r>
            <a:r>
              <a:rPr b="1" lang="it-IT">
                <a:solidFill>
                  <a:schemeClr val="dk1"/>
                </a:solidFill>
                <a:latin typeface="Open Sans"/>
                <a:ea typeface="Open Sans"/>
                <a:cs typeface="Open Sans"/>
                <a:sym typeface="Open Sans"/>
              </a:rPr>
              <a:t> training on team work</a:t>
            </a:r>
            <a:r>
              <a:rPr lang="it-IT">
                <a:solidFill>
                  <a:schemeClr val="dk1"/>
                </a:solidFill>
                <a:latin typeface="Open Sans"/>
                <a:ea typeface="Open Sans"/>
                <a:cs typeface="Open Sans"/>
                <a:sym typeface="Open Sans"/>
              </a:rPr>
              <a:t> increases, there is a greater demand for courses </a:t>
            </a:r>
            <a:r>
              <a:rPr b="1" lang="it-IT">
                <a:solidFill>
                  <a:schemeClr val="dk1"/>
                </a:solidFill>
                <a:latin typeface="Open Sans"/>
                <a:ea typeface="Open Sans"/>
                <a:cs typeface="Open Sans"/>
                <a:sym typeface="Open Sans"/>
              </a:rPr>
              <a:t> in e-learning </a:t>
            </a:r>
            <a:r>
              <a:rPr lang="it-IT">
                <a:solidFill>
                  <a:schemeClr val="dk1"/>
                </a:solidFill>
                <a:latin typeface="Open Sans"/>
                <a:ea typeface="Open Sans"/>
                <a:cs typeface="Open Sans"/>
                <a:sym typeface="Open Sans"/>
              </a:rPr>
              <a:t>mode; there is</a:t>
            </a:r>
            <a:r>
              <a:rPr b="1" lang="it-IT">
                <a:solidFill>
                  <a:schemeClr val="dk1"/>
                </a:solidFill>
                <a:latin typeface="Open Sans"/>
                <a:ea typeface="Open Sans"/>
                <a:cs typeface="Open Sans"/>
                <a:sym typeface="Open Sans"/>
              </a:rPr>
              <a:t> less demand</a:t>
            </a:r>
            <a:r>
              <a:rPr lang="it-IT">
                <a:solidFill>
                  <a:schemeClr val="dk1"/>
                </a:solidFill>
                <a:latin typeface="Open Sans"/>
                <a:ea typeface="Open Sans"/>
                <a:cs typeface="Open Sans"/>
                <a:sym typeface="Open Sans"/>
              </a:rPr>
              <a:t> for courses based</a:t>
            </a:r>
            <a:r>
              <a:rPr b="1" lang="it-IT">
                <a:solidFill>
                  <a:schemeClr val="dk1"/>
                </a:solidFill>
                <a:latin typeface="Open Sans"/>
                <a:ea typeface="Open Sans"/>
                <a:cs typeface="Open Sans"/>
                <a:sym typeface="Open Sans"/>
              </a:rPr>
              <a:t> on emergency management</a:t>
            </a:r>
            <a:r>
              <a:rPr lang="it-IT">
                <a:solidFill>
                  <a:schemeClr val="dk1"/>
                </a:solidFill>
                <a:latin typeface="Open Sans"/>
                <a:ea typeface="Open Sans"/>
                <a:cs typeface="Open Sans"/>
                <a:sym typeface="Open Sans"/>
              </a:rPr>
              <a:t>, from a procedural and team management point of view.</a:t>
            </a:r>
            <a:endParaRPr>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a:solidFill>
                  <a:schemeClr val="dk1"/>
                </a:solidFill>
                <a:latin typeface="Open Sans"/>
                <a:ea typeface="Open Sans"/>
                <a:cs typeface="Open Sans"/>
                <a:sym typeface="Open Sans"/>
              </a:rPr>
              <a:t>as the </a:t>
            </a:r>
            <a:r>
              <a:rPr b="1" lang="it-IT">
                <a:solidFill>
                  <a:schemeClr val="dk1"/>
                </a:solidFill>
                <a:latin typeface="Open Sans"/>
                <a:ea typeface="Open Sans"/>
                <a:cs typeface="Open Sans"/>
                <a:sym typeface="Open Sans"/>
              </a:rPr>
              <a:t>ability to manage </a:t>
            </a:r>
            <a:r>
              <a:rPr lang="it-IT">
                <a:solidFill>
                  <a:schemeClr val="dk1"/>
                </a:solidFill>
                <a:latin typeface="Open Sans"/>
                <a:ea typeface="Open Sans"/>
                <a:cs typeface="Open Sans"/>
                <a:sym typeface="Open Sans"/>
              </a:rPr>
              <a:t>Health Emergencies increases, there is a greater demand for courses conducted in </a:t>
            </a:r>
            <a:r>
              <a:rPr b="1" lang="it-IT">
                <a:solidFill>
                  <a:schemeClr val="dk1"/>
                </a:solidFill>
                <a:latin typeface="Open Sans"/>
                <a:ea typeface="Open Sans"/>
                <a:cs typeface="Open Sans"/>
                <a:sym typeface="Open Sans"/>
              </a:rPr>
              <a:t>e-learning</a:t>
            </a:r>
            <a:r>
              <a:rPr lang="it-IT">
                <a:solidFill>
                  <a:schemeClr val="dk1"/>
                </a:solidFill>
                <a:latin typeface="Open Sans"/>
                <a:ea typeface="Open Sans"/>
                <a:cs typeface="Open Sans"/>
                <a:sym typeface="Open Sans"/>
              </a:rPr>
              <a:t> mode and over several hours; the </a:t>
            </a:r>
            <a:r>
              <a:rPr b="1" lang="it-IT">
                <a:solidFill>
                  <a:schemeClr val="dk1"/>
                </a:solidFill>
                <a:latin typeface="Open Sans"/>
                <a:ea typeface="Open Sans"/>
                <a:cs typeface="Open Sans"/>
                <a:sym typeface="Open Sans"/>
              </a:rPr>
              <a:t>lower the demand</a:t>
            </a:r>
            <a:r>
              <a:rPr lang="it-IT">
                <a:solidFill>
                  <a:schemeClr val="dk1"/>
                </a:solidFill>
                <a:latin typeface="Open Sans"/>
                <a:ea typeface="Open Sans"/>
                <a:cs typeface="Open Sans"/>
                <a:sym typeface="Open Sans"/>
              </a:rPr>
              <a:t> for courses based on the learning of</a:t>
            </a:r>
            <a:r>
              <a:rPr b="1" lang="it-IT">
                <a:solidFill>
                  <a:schemeClr val="dk1"/>
                </a:solidFill>
                <a:latin typeface="Open Sans"/>
                <a:ea typeface="Open Sans"/>
                <a:cs typeface="Open Sans"/>
                <a:sym typeface="Open Sans"/>
              </a:rPr>
              <a:t> Technical Skills</a:t>
            </a:r>
            <a:endParaRPr b="1">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a:solidFill>
                  <a:schemeClr val="dk1"/>
                </a:solidFill>
                <a:latin typeface="Open Sans"/>
                <a:ea typeface="Open Sans"/>
                <a:cs typeface="Open Sans"/>
                <a:sym typeface="Open Sans"/>
              </a:rPr>
              <a:t>As the acquisition of </a:t>
            </a:r>
            <a:r>
              <a:rPr b="1" lang="it-IT">
                <a:solidFill>
                  <a:schemeClr val="dk1"/>
                </a:solidFill>
                <a:latin typeface="Open Sans"/>
                <a:ea typeface="Open Sans"/>
                <a:cs typeface="Open Sans"/>
                <a:sym typeface="Open Sans"/>
              </a:rPr>
              <a:t>Technical Skills increases</a:t>
            </a:r>
            <a:r>
              <a:rPr lang="it-IT">
                <a:solidFill>
                  <a:schemeClr val="dk1"/>
                </a:solidFill>
                <a:latin typeface="Open Sans"/>
                <a:ea typeface="Open Sans"/>
                <a:cs typeface="Open Sans"/>
                <a:sym typeface="Open Sans"/>
              </a:rPr>
              <a:t>, there is a lower demand for courses based on the acquisition of the Technical Skills themselves; On the other hand, there is a</a:t>
            </a:r>
            <a:r>
              <a:rPr b="1" lang="it-IT">
                <a:solidFill>
                  <a:schemeClr val="dk1"/>
                </a:solidFill>
                <a:latin typeface="Open Sans"/>
                <a:ea typeface="Open Sans"/>
                <a:cs typeface="Open Sans"/>
                <a:sym typeface="Open Sans"/>
              </a:rPr>
              <a:t> greater demand</a:t>
            </a:r>
            <a:r>
              <a:rPr lang="it-IT">
                <a:solidFill>
                  <a:schemeClr val="dk1"/>
                </a:solidFill>
                <a:latin typeface="Open Sans"/>
                <a:ea typeface="Open Sans"/>
                <a:cs typeface="Open Sans"/>
                <a:sym typeface="Open Sans"/>
              </a:rPr>
              <a:t> for courses based on</a:t>
            </a:r>
            <a:r>
              <a:rPr b="1" lang="it-IT">
                <a:solidFill>
                  <a:schemeClr val="dk1"/>
                </a:solidFill>
                <a:latin typeface="Open Sans"/>
                <a:ea typeface="Open Sans"/>
                <a:cs typeface="Open Sans"/>
                <a:sym typeface="Open Sans"/>
              </a:rPr>
              <a:t> team working </a:t>
            </a:r>
            <a:r>
              <a:rPr lang="it-IT">
                <a:solidFill>
                  <a:schemeClr val="dk1"/>
                </a:solidFill>
                <a:latin typeface="Open Sans"/>
                <a:ea typeface="Open Sans"/>
                <a:cs typeface="Open Sans"/>
                <a:sym typeface="Open Sans"/>
              </a:rPr>
              <a:t>of a longer duration.</a:t>
            </a:r>
            <a:endParaRPr>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a:solidFill>
                  <a:schemeClr val="dk1"/>
                </a:solidFill>
                <a:latin typeface="Open Sans"/>
                <a:ea typeface="Open Sans"/>
                <a:cs typeface="Open Sans"/>
                <a:sym typeface="Open Sans"/>
              </a:rPr>
              <a:t> distinction  with respect to </a:t>
            </a:r>
            <a:r>
              <a:rPr b="1" lang="it-IT">
                <a:solidFill>
                  <a:schemeClr val="dk1"/>
                </a:solidFill>
                <a:latin typeface="Open Sans"/>
                <a:ea typeface="Open Sans"/>
                <a:cs typeface="Open Sans"/>
                <a:sym typeface="Open Sans"/>
              </a:rPr>
              <a:t>geographic distribution</a:t>
            </a:r>
            <a:r>
              <a:rPr lang="it-IT">
                <a:solidFill>
                  <a:schemeClr val="dk1"/>
                </a:solidFill>
                <a:latin typeface="Open Sans"/>
                <a:ea typeface="Open Sans"/>
                <a:cs typeface="Open Sans"/>
                <a:sym typeface="Open Sans"/>
              </a:rPr>
              <a:t>. Students from</a:t>
            </a:r>
            <a:r>
              <a:rPr b="1" lang="it-IT">
                <a:solidFill>
                  <a:schemeClr val="dk1"/>
                </a:solidFill>
                <a:latin typeface="Open Sans"/>
                <a:ea typeface="Open Sans"/>
                <a:cs typeface="Open Sans"/>
                <a:sym typeface="Open Sans"/>
              </a:rPr>
              <a:t> Northern European countries</a:t>
            </a:r>
            <a:r>
              <a:rPr lang="it-IT">
                <a:solidFill>
                  <a:schemeClr val="dk1"/>
                </a:solidFill>
                <a:latin typeface="Open Sans"/>
                <a:ea typeface="Open Sans"/>
                <a:cs typeface="Open Sans"/>
                <a:sym typeface="Open Sans"/>
              </a:rPr>
              <a:t> (Germany and Norway) require courses more </a:t>
            </a:r>
            <a:r>
              <a:rPr b="1" lang="it-IT">
                <a:solidFill>
                  <a:schemeClr val="dk1"/>
                </a:solidFill>
                <a:latin typeface="Open Sans"/>
                <a:ea typeface="Open Sans"/>
                <a:cs typeface="Open Sans"/>
                <a:sym typeface="Open Sans"/>
              </a:rPr>
              <a:t>based on learning procedural management and emergency team management, i</a:t>
            </a:r>
            <a:r>
              <a:rPr lang="it-IT">
                <a:solidFill>
                  <a:schemeClr val="dk1"/>
                </a:solidFill>
                <a:latin typeface="Open Sans"/>
                <a:ea typeface="Open Sans"/>
                <a:cs typeface="Open Sans"/>
                <a:sym typeface="Open Sans"/>
              </a:rPr>
              <a:t>n which there is active feedback, compared to Southern European countries (Italy, Spain, Romania)</a:t>
            </a:r>
            <a:endParaRPr>
              <a:solidFill>
                <a:schemeClr val="dk1"/>
              </a:solidFill>
              <a:latin typeface="Open Sans"/>
              <a:ea typeface="Open Sans"/>
              <a:cs typeface="Open Sans"/>
              <a:sym typeface="Open Sans"/>
            </a:endParaRPr>
          </a:p>
          <a:p>
            <a:pPr indent="-317500" lvl="0" marL="457200" rtl="0" algn="l">
              <a:lnSpc>
                <a:spcPct val="128571"/>
              </a:lnSpc>
              <a:spcBef>
                <a:spcPts val="0"/>
              </a:spcBef>
              <a:spcAft>
                <a:spcPts val="0"/>
              </a:spcAft>
              <a:buClr>
                <a:schemeClr val="dk1"/>
              </a:buClr>
              <a:buSzPts val="1400"/>
              <a:buFont typeface="Open Sans"/>
              <a:buChar char="-"/>
            </a:pPr>
            <a:r>
              <a:rPr lang="it-IT" sz="1300">
                <a:solidFill>
                  <a:schemeClr val="dk1"/>
                </a:solidFill>
                <a:latin typeface="Open Sans"/>
                <a:ea typeface="Open Sans"/>
                <a:cs typeface="Open Sans"/>
                <a:sym typeface="Open Sans"/>
              </a:rPr>
              <a:t>Students enrolled in</a:t>
            </a:r>
            <a:r>
              <a:rPr b="1" lang="it-IT" sz="1300">
                <a:solidFill>
                  <a:schemeClr val="dk1"/>
                </a:solidFill>
                <a:latin typeface="Open Sans"/>
                <a:ea typeface="Open Sans"/>
                <a:cs typeface="Open Sans"/>
                <a:sym typeface="Open Sans"/>
              </a:rPr>
              <a:t> nursing studies</a:t>
            </a:r>
            <a:r>
              <a:rPr lang="it-IT" sz="1300">
                <a:solidFill>
                  <a:schemeClr val="dk1"/>
                </a:solidFill>
                <a:latin typeface="Open Sans"/>
                <a:ea typeface="Open Sans"/>
                <a:cs typeface="Open Sans"/>
                <a:sym typeface="Open Sans"/>
              </a:rPr>
              <a:t> require courses that are </a:t>
            </a:r>
            <a:r>
              <a:rPr b="1" lang="it-IT" sz="1300">
                <a:solidFill>
                  <a:schemeClr val="dk1"/>
                </a:solidFill>
                <a:latin typeface="Open Sans"/>
                <a:ea typeface="Open Sans"/>
                <a:cs typeface="Open Sans"/>
                <a:sym typeface="Open Sans"/>
              </a:rPr>
              <a:t>less</a:t>
            </a:r>
            <a:r>
              <a:rPr lang="it-IT" sz="1300">
                <a:solidFill>
                  <a:schemeClr val="dk1"/>
                </a:solidFill>
                <a:latin typeface="Open Sans"/>
                <a:ea typeface="Open Sans"/>
                <a:cs typeface="Open Sans"/>
                <a:sym typeface="Open Sans"/>
              </a:rPr>
              <a:t> based on learning </a:t>
            </a:r>
            <a:r>
              <a:rPr b="1" lang="it-IT" sz="1300">
                <a:solidFill>
                  <a:schemeClr val="dk1"/>
                </a:solidFill>
                <a:latin typeface="Open Sans"/>
                <a:ea typeface="Open Sans"/>
                <a:cs typeface="Open Sans"/>
                <a:sym typeface="Open Sans"/>
              </a:rPr>
              <a:t>how to manage emergencies</a:t>
            </a:r>
            <a:r>
              <a:rPr lang="it-IT" sz="1300">
                <a:solidFill>
                  <a:schemeClr val="dk1"/>
                </a:solidFill>
                <a:latin typeface="Open Sans"/>
                <a:ea typeface="Open Sans"/>
                <a:cs typeface="Open Sans"/>
                <a:sym typeface="Open Sans"/>
              </a:rPr>
              <a:t> from a procedural and team management point of view than students enrolled in degree courses in Medicine and Surgery;</a:t>
            </a:r>
            <a:endParaRPr sz="1300">
              <a:solidFill>
                <a:schemeClr val="dk1"/>
              </a:solidFill>
              <a:latin typeface="Open Sans"/>
              <a:ea typeface="Open Sans"/>
              <a:cs typeface="Open Sans"/>
              <a:sym typeface="Open Sans"/>
            </a:endParaRPr>
          </a:p>
          <a:p>
            <a:pPr indent="-311150" lvl="0" marL="457200" rtl="0" algn="l">
              <a:lnSpc>
                <a:spcPct val="128571"/>
              </a:lnSpc>
              <a:spcBef>
                <a:spcPts val="0"/>
              </a:spcBef>
              <a:spcAft>
                <a:spcPts val="0"/>
              </a:spcAft>
              <a:buClr>
                <a:schemeClr val="dk1"/>
              </a:buClr>
              <a:buSzPts val="1300"/>
              <a:buFont typeface="Open Sans"/>
              <a:buChar char="-"/>
            </a:pPr>
            <a:r>
              <a:rPr lang="it-IT" sz="1300">
                <a:solidFill>
                  <a:schemeClr val="dk1"/>
                </a:solidFill>
                <a:latin typeface="Open Sans"/>
                <a:ea typeface="Open Sans"/>
                <a:cs typeface="Open Sans"/>
                <a:sym typeface="Open Sans"/>
              </a:rPr>
              <a:t>whereas, </a:t>
            </a:r>
            <a:r>
              <a:rPr b="1" lang="it-IT" sz="1300">
                <a:solidFill>
                  <a:schemeClr val="dk1"/>
                </a:solidFill>
                <a:latin typeface="Open Sans"/>
                <a:ea typeface="Open Sans"/>
                <a:cs typeface="Open Sans"/>
                <a:sym typeface="Open Sans"/>
              </a:rPr>
              <a:t>paramedics</a:t>
            </a:r>
            <a:r>
              <a:rPr lang="it-IT" sz="1300">
                <a:solidFill>
                  <a:schemeClr val="dk1"/>
                </a:solidFill>
                <a:latin typeface="Open Sans"/>
                <a:ea typeface="Open Sans"/>
                <a:cs typeface="Open Sans"/>
                <a:sym typeface="Open Sans"/>
              </a:rPr>
              <a:t> and </a:t>
            </a:r>
            <a:r>
              <a:rPr b="1" lang="it-IT" sz="1300">
                <a:solidFill>
                  <a:schemeClr val="dk1"/>
                </a:solidFill>
                <a:latin typeface="Open Sans"/>
                <a:ea typeface="Open Sans"/>
                <a:cs typeface="Open Sans"/>
                <a:sym typeface="Open Sans"/>
              </a:rPr>
              <a:t>doctors in specialist</a:t>
            </a:r>
            <a:r>
              <a:rPr lang="it-IT" sz="1300">
                <a:solidFill>
                  <a:schemeClr val="dk1"/>
                </a:solidFill>
                <a:latin typeface="Open Sans"/>
                <a:ea typeface="Open Sans"/>
                <a:cs typeface="Open Sans"/>
                <a:sym typeface="Open Sans"/>
              </a:rPr>
              <a:t> </a:t>
            </a:r>
            <a:r>
              <a:rPr b="1" lang="it-IT" sz="1300">
                <a:solidFill>
                  <a:schemeClr val="dk1"/>
                </a:solidFill>
                <a:latin typeface="Open Sans"/>
                <a:ea typeface="Open Sans"/>
                <a:cs typeface="Open Sans"/>
                <a:sym typeface="Open Sans"/>
              </a:rPr>
              <a:t>training</a:t>
            </a:r>
            <a:r>
              <a:rPr lang="it-IT" sz="1300">
                <a:solidFill>
                  <a:schemeClr val="dk1"/>
                </a:solidFill>
                <a:latin typeface="Open Sans"/>
                <a:ea typeface="Open Sans"/>
                <a:cs typeface="Open Sans"/>
                <a:sym typeface="Open Sans"/>
              </a:rPr>
              <a:t> require courses based </a:t>
            </a:r>
            <a:r>
              <a:rPr b="1" lang="it-IT" sz="1300">
                <a:solidFill>
                  <a:schemeClr val="dk1"/>
                </a:solidFill>
                <a:latin typeface="Open Sans"/>
                <a:ea typeface="Open Sans"/>
                <a:cs typeface="Open Sans"/>
                <a:sym typeface="Open Sans"/>
              </a:rPr>
              <a:t>more on these attributes </a:t>
            </a:r>
            <a:r>
              <a:rPr lang="it-IT" sz="1300">
                <a:solidFill>
                  <a:schemeClr val="dk1"/>
                </a:solidFill>
                <a:latin typeface="Open Sans"/>
                <a:ea typeface="Open Sans"/>
                <a:cs typeface="Open Sans"/>
                <a:sym typeface="Open Sans"/>
              </a:rPr>
              <a:t>than the students of Medicine and Surgery </a:t>
            </a:r>
            <a:endParaRPr sz="1300">
              <a:solidFill>
                <a:schemeClr val="dk1"/>
              </a:solidFill>
              <a:latin typeface="Open Sans"/>
              <a:ea typeface="Open Sans"/>
              <a:cs typeface="Open Sans"/>
              <a:sym typeface="Open Sans"/>
            </a:endParaRPr>
          </a:p>
        </p:txBody>
      </p:sp>
      <p:sp>
        <p:nvSpPr>
          <p:cNvPr id="215" name="Google Shape;215;p4"/>
          <p:cNvSpPr/>
          <p:nvPr/>
        </p:nvSpPr>
        <p:spPr>
          <a:xfrm>
            <a:off x="1062674" y="391975"/>
            <a:ext cx="9043500" cy="5847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3200"/>
              <a:buFont typeface="Arial"/>
              <a:buNone/>
            </a:pPr>
            <a:r>
              <a:rPr b="1" lang="it-IT" sz="3200">
                <a:solidFill>
                  <a:srgbClr val="5C5B5B"/>
                </a:solidFill>
              </a:rPr>
              <a:t>WP2 students need analysis main findings</a:t>
            </a:r>
            <a:endParaRPr b="0" i="0" sz="3200" u="none" cap="none" strike="noStrike">
              <a:solidFill>
                <a:schemeClr val="dk1"/>
              </a:solidFill>
              <a:latin typeface="Calibri"/>
              <a:ea typeface="Calibri"/>
              <a:cs typeface="Calibri"/>
              <a:sym typeface="Calibri"/>
            </a:endParaRPr>
          </a:p>
        </p:txBody>
      </p:sp>
      <p:sp>
        <p:nvSpPr>
          <p:cNvPr id="216" name="Google Shape;2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217" name="Google Shape;217;p4"/>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218" name="Google Shape;218;p4"/>
          <p:cNvPicPr preferRelativeResize="0"/>
          <p:nvPr/>
        </p:nvPicPr>
        <p:blipFill>
          <a:blip r:embed="rId3">
            <a:alphaModFix/>
          </a:blip>
          <a:stretch>
            <a:fillRect/>
          </a:stretch>
        </p:blipFill>
        <p:spPr>
          <a:xfrm>
            <a:off x="2720750" y="5997350"/>
            <a:ext cx="860650" cy="8606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g1093e07fc2f_0_8"/>
          <p:cNvSpPr txBox="1"/>
          <p:nvPr>
            <p:ph type="title"/>
          </p:nvPr>
        </p:nvSpPr>
        <p:spPr>
          <a:xfrm>
            <a:off x="838200" y="1365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it-IT"/>
              <a:t>The BoK structure </a:t>
            </a:r>
            <a:endParaRPr/>
          </a:p>
        </p:txBody>
      </p:sp>
      <p:sp>
        <p:nvSpPr>
          <p:cNvPr id="225" name="Google Shape;225;g1093e07fc2f_0_8"/>
          <p:cNvSpPr txBox="1"/>
          <p:nvPr>
            <p:ph idx="1" type="body"/>
          </p:nvPr>
        </p:nvSpPr>
        <p:spPr>
          <a:xfrm>
            <a:off x="838200" y="1237050"/>
            <a:ext cx="10515600" cy="4042500"/>
          </a:xfrm>
          <a:prstGeom prst="rect">
            <a:avLst/>
          </a:prstGeom>
        </p:spPr>
        <p:txBody>
          <a:bodyPr anchorCtr="0" anchor="t" bIns="45700" lIns="91425" spcFirstLastPara="1" rIns="91425" wrap="square" tIns="45700">
            <a:noAutofit/>
          </a:bodyPr>
          <a:lstStyle/>
          <a:p>
            <a:pPr indent="-342900" lvl="0" marL="457200" rtl="0" algn="l">
              <a:spcBef>
                <a:spcPts val="1000"/>
              </a:spcBef>
              <a:spcAft>
                <a:spcPts val="0"/>
              </a:spcAft>
              <a:buSzPts val="1800"/>
              <a:buChar char="-"/>
            </a:pPr>
            <a:r>
              <a:rPr lang="it-IT"/>
              <a:t>an i</a:t>
            </a:r>
            <a:r>
              <a:rPr lang="it-IT"/>
              <a:t>ntroductory section presenting the gap analysis according to the Desk researches (WP1) and the training needs (WP2): qualitative and quantitative gatherings and good practices. </a:t>
            </a:r>
            <a:endParaRPr/>
          </a:p>
          <a:p>
            <a:pPr indent="-342900" lvl="0" marL="457200" rtl="0" algn="l">
              <a:spcBef>
                <a:spcPts val="0"/>
              </a:spcBef>
              <a:spcAft>
                <a:spcPts val="0"/>
              </a:spcAft>
              <a:buSzPts val="1800"/>
              <a:buChar char="-"/>
            </a:pPr>
            <a:r>
              <a:rPr lang="it-IT"/>
              <a:t>a section to detail the knowledge, competencies and</a:t>
            </a:r>
            <a:endParaRPr/>
          </a:p>
          <a:p>
            <a:pPr indent="0" lvl="0" marL="450000" rtl="0" algn="l">
              <a:spcBef>
                <a:spcPts val="1000"/>
              </a:spcBef>
              <a:spcAft>
                <a:spcPts val="0"/>
              </a:spcAft>
              <a:buNone/>
            </a:pPr>
            <a:r>
              <a:rPr lang="it-IT"/>
              <a:t>skills to be developed in order to fill the gaps presented </a:t>
            </a:r>
            <a:endParaRPr/>
          </a:p>
          <a:p>
            <a:pPr indent="-342900" lvl="0" marL="457200" rtl="0" algn="l">
              <a:spcBef>
                <a:spcPts val="1000"/>
              </a:spcBef>
              <a:spcAft>
                <a:spcPts val="0"/>
              </a:spcAft>
              <a:buSzPts val="1800"/>
              <a:buChar char="-"/>
            </a:pPr>
            <a:r>
              <a:rPr lang="it-IT"/>
              <a:t>a section including a series of solutions to adopted into the new courses</a:t>
            </a:r>
            <a:endParaRPr/>
          </a:p>
          <a:p>
            <a:pPr indent="-342900" lvl="0" marL="457200" marR="0" rtl="0" algn="l">
              <a:lnSpc>
                <a:spcPct val="90000"/>
              </a:lnSpc>
              <a:spcBef>
                <a:spcPts val="0"/>
              </a:spcBef>
              <a:spcAft>
                <a:spcPts val="0"/>
              </a:spcAft>
              <a:buSzPts val="1800"/>
              <a:buChar char="-"/>
            </a:pPr>
            <a:r>
              <a:rPr lang="it-IT"/>
              <a:t>definition of target groups</a:t>
            </a:r>
            <a:endParaRPr/>
          </a:p>
          <a:p>
            <a:pPr indent="-342900" lvl="0" marL="457200" marR="0" rtl="0" algn="l">
              <a:lnSpc>
                <a:spcPct val="90000"/>
              </a:lnSpc>
              <a:spcBef>
                <a:spcPts val="0"/>
              </a:spcBef>
              <a:spcAft>
                <a:spcPts val="0"/>
              </a:spcAft>
              <a:buSzPts val="1800"/>
              <a:buChar char="-"/>
            </a:pPr>
            <a:r>
              <a:rPr lang="it-IT"/>
              <a:t>training tools </a:t>
            </a:r>
            <a:endParaRPr/>
          </a:p>
          <a:p>
            <a:pPr indent="-342900" lvl="0" marL="457200" marR="0" rtl="0" algn="l">
              <a:lnSpc>
                <a:spcPct val="90000"/>
              </a:lnSpc>
              <a:spcBef>
                <a:spcPts val="0"/>
              </a:spcBef>
              <a:spcAft>
                <a:spcPts val="0"/>
              </a:spcAft>
              <a:buSzPts val="1800"/>
              <a:buChar char="-"/>
            </a:pPr>
            <a:r>
              <a:rPr lang="it-IT"/>
              <a:t>training delivery channels and media</a:t>
            </a:r>
            <a:endParaRPr/>
          </a:p>
          <a:p>
            <a:pPr indent="-342900" lvl="0" marL="457200" marR="0" rtl="0" algn="l">
              <a:lnSpc>
                <a:spcPct val="90000"/>
              </a:lnSpc>
              <a:spcBef>
                <a:spcPts val="0"/>
              </a:spcBef>
              <a:spcAft>
                <a:spcPts val="0"/>
              </a:spcAft>
              <a:buSzPts val="1800"/>
              <a:buChar char="-"/>
            </a:pPr>
            <a:r>
              <a:rPr lang="it-IT"/>
              <a:t>Annexes (WP1 and WP2 reports)</a:t>
            </a:r>
            <a:endParaRPr/>
          </a:p>
          <a:p>
            <a:pPr indent="0" lvl="0" marL="0" rtl="0" algn="l">
              <a:spcBef>
                <a:spcPts val="1000"/>
              </a:spcBef>
              <a:spcAft>
                <a:spcPts val="0"/>
              </a:spcAft>
              <a:buNone/>
            </a:pPr>
            <a:r>
              <a:t/>
            </a:r>
            <a:endParaRPr/>
          </a:p>
        </p:txBody>
      </p:sp>
      <p:sp>
        <p:nvSpPr>
          <p:cNvPr id="226" name="Google Shape;226;g1093e07fc2f_0_8"/>
          <p:cNvSpPr txBox="1"/>
          <p:nvPr>
            <p:ph idx="12" type="sldNum"/>
          </p:nvPr>
        </p:nvSpPr>
        <p:spPr>
          <a:xfrm>
            <a:off x="8610600" y="6356350"/>
            <a:ext cx="27432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600"/>
              <a:buFont typeface="Arial"/>
              <a:buNone/>
            </a:pPr>
            <a:r>
              <a:rPr lang="it-IT"/>
              <a:t>Page </a:t>
            </a:r>
            <a:fld id="{00000000-1234-1234-1234-123412341234}" type="slidenum">
              <a:rPr lang="it-IT"/>
              <a:t>‹#›</a:t>
            </a:fld>
            <a:endParaRPr/>
          </a:p>
        </p:txBody>
      </p:sp>
      <p:sp>
        <p:nvSpPr>
          <p:cNvPr id="227" name="Google Shape;227;g1093e07fc2f_0_8"/>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228" name="Google Shape;228;g1093e07fc2f_0_8"/>
          <p:cNvPicPr preferRelativeResize="0"/>
          <p:nvPr/>
        </p:nvPicPr>
        <p:blipFill>
          <a:blip r:embed="rId3">
            <a:alphaModFix/>
          </a:blip>
          <a:stretch>
            <a:fillRect/>
          </a:stretch>
        </p:blipFill>
        <p:spPr>
          <a:xfrm>
            <a:off x="2720750" y="5997350"/>
            <a:ext cx="860650" cy="860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g1093e07fc2f_0_15"/>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it-IT"/>
              <a:t>next step…</a:t>
            </a:r>
            <a:endParaRPr/>
          </a:p>
        </p:txBody>
      </p:sp>
      <p:sp>
        <p:nvSpPr>
          <p:cNvPr id="235" name="Google Shape;235;g1093e07fc2f_0_15"/>
          <p:cNvSpPr txBox="1"/>
          <p:nvPr>
            <p:ph idx="1" type="body"/>
          </p:nvPr>
        </p:nvSpPr>
        <p:spPr>
          <a:xfrm>
            <a:off x="838200" y="1825625"/>
            <a:ext cx="10515600" cy="3204600"/>
          </a:xfrm>
          <a:prstGeom prst="rect">
            <a:avLst/>
          </a:prstGeom>
        </p:spPr>
        <p:txBody>
          <a:bodyPr anchorCtr="0" anchor="t" bIns="45700" lIns="91425" spcFirstLastPara="1" rIns="91425" wrap="square" tIns="45700">
            <a:noAutofit/>
          </a:bodyPr>
          <a:lstStyle/>
          <a:p>
            <a:pPr indent="-342900" lvl="0" marL="457200" rtl="0" algn="l">
              <a:spcBef>
                <a:spcPts val="1000"/>
              </a:spcBef>
              <a:spcAft>
                <a:spcPts val="0"/>
              </a:spcAft>
              <a:buSzPts val="1800"/>
              <a:buAutoNum type="arabicPeriod"/>
            </a:pPr>
            <a:r>
              <a:rPr lang="it-IT"/>
              <a:t>meeting with WP1 and WP2 leader, supported by UIS to discuss and compare reports results (by mid Jan. 2022)</a:t>
            </a:r>
            <a:endParaRPr/>
          </a:p>
          <a:p>
            <a:pPr indent="-342900" lvl="0" marL="457200" rtl="0" algn="l">
              <a:spcBef>
                <a:spcPts val="0"/>
              </a:spcBef>
              <a:spcAft>
                <a:spcPts val="0"/>
              </a:spcAft>
              <a:buSzPts val="1800"/>
              <a:buAutoNum type="arabicPeriod"/>
            </a:pPr>
            <a:r>
              <a:rPr lang="it-IT"/>
              <a:t>meeting with all academics partners to define and revise the BoK</a:t>
            </a:r>
            <a:r>
              <a:rPr lang="it-IT"/>
              <a:t> (by end Jan. 2022)</a:t>
            </a:r>
            <a:endParaRPr/>
          </a:p>
          <a:p>
            <a:pPr indent="-342900" lvl="0" marL="457200" rtl="0" algn="l">
              <a:spcBef>
                <a:spcPts val="0"/>
              </a:spcBef>
              <a:spcAft>
                <a:spcPts val="0"/>
              </a:spcAft>
              <a:buSzPts val="1800"/>
              <a:buAutoNum type="arabicPeriod"/>
            </a:pPr>
            <a:r>
              <a:rPr lang="it-IT"/>
              <a:t>meeting all partners and first insights of courses structure (by mid February 2022)</a:t>
            </a:r>
            <a:endParaRPr/>
          </a:p>
          <a:p>
            <a:pPr indent="0" lvl="0" marL="0" rtl="0" algn="l">
              <a:spcBef>
                <a:spcPts val="1000"/>
              </a:spcBef>
              <a:spcAft>
                <a:spcPts val="0"/>
              </a:spcAft>
              <a:buNone/>
            </a:pPr>
            <a:r>
              <a:rPr lang="it-IT"/>
              <a:t>….any further proposal?</a:t>
            </a:r>
            <a:endParaRPr/>
          </a:p>
          <a:p>
            <a:pPr indent="0" lvl="0" marL="0" rtl="0" algn="l">
              <a:spcBef>
                <a:spcPts val="1000"/>
              </a:spcBef>
              <a:spcAft>
                <a:spcPts val="0"/>
              </a:spcAft>
              <a:buNone/>
            </a:pPr>
            <a:r>
              <a:t/>
            </a:r>
            <a:endParaRPr/>
          </a:p>
        </p:txBody>
      </p:sp>
      <p:sp>
        <p:nvSpPr>
          <p:cNvPr id="236" name="Google Shape;236;g1093e07fc2f_0_15"/>
          <p:cNvSpPr txBox="1"/>
          <p:nvPr>
            <p:ph idx="12" type="sldNum"/>
          </p:nvPr>
        </p:nvSpPr>
        <p:spPr>
          <a:xfrm>
            <a:off x="8610600" y="6356350"/>
            <a:ext cx="2743200" cy="3651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600"/>
              <a:buFont typeface="Arial"/>
              <a:buNone/>
            </a:pPr>
            <a:r>
              <a:rPr lang="it-IT"/>
              <a:t>Page </a:t>
            </a:r>
            <a:fld id="{00000000-1234-1234-1234-123412341234}" type="slidenum">
              <a:rPr lang="it-IT"/>
              <a:t>‹#›</a:t>
            </a:fld>
            <a:endParaRPr/>
          </a:p>
        </p:txBody>
      </p:sp>
      <p:sp>
        <p:nvSpPr>
          <p:cNvPr id="237" name="Google Shape;237;g1093e07fc2f_0_15"/>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238" name="Google Shape;238;g1093e07fc2f_0_15"/>
          <p:cNvPicPr preferRelativeResize="0"/>
          <p:nvPr/>
        </p:nvPicPr>
        <p:blipFill>
          <a:blip r:embed="rId3">
            <a:alphaModFix/>
          </a:blip>
          <a:stretch>
            <a:fillRect/>
          </a:stretch>
        </p:blipFill>
        <p:spPr>
          <a:xfrm>
            <a:off x="2720750" y="5997350"/>
            <a:ext cx="860650" cy="860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600"/>
              <a:buNone/>
            </a:pPr>
            <a:r>
              <a:rPr lang="it-IT"/>
              <a:t>Page </a:t>
            </a:r>
            <a:fld id="{00000000-1234-1234-1234-123412341234}" type="slidenum">
              <a:rPr lang="it-IT"/>
              <a:t>‹#›</a:t>
            </a:fld>
            <a:endParaRPr/>
          </a:p>
        </p:txBody>
      </p:sp>
      <p:sp>
        <p:nvSpPr>
          <p:cNvPr id="244" name="Google Shape;244;p5"/>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5" name="Google Shape;245;p5"/>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venir"/>
              <a:buNone/>
            </a:pPr>
            <a:r>
              <a:rPr b="1" i="0" lang="it-IT" sz="5400" u="none" cap="none" strike="noStrike">
                <a:solidFill>
                  <a:schemeClr val="lt1"/>
                </a:solidFill>
                <a:latin typeface="Avenir"/>
                <a:ea typeface="Avenir"/>
                <a:cs typeface="Avenir"/>
                <a:sym typeface="Avenir"/>
              </a:rPr>
              <a:t>Thank you!</a:t>
            </a:r>
            <a:endParaRPr b="1" i="0" sz="5400" u="none" cap="none" strike="noStrike">
              <a:solidFill>
                <a:schemeClr val="lt1"/>
              </a:solidFill>
              <a:latin typeface="Avenir"/>
              <a:ea typeface="Avenir"/>
              <a:cs typeface="Avenir"/>
              <a:sym typeface="Avenir"/>
            </a:endParaRPr>
          </a:p>
        </p:txBody>
      </p:sp>
      <p:pic>
        <p:nvPicPr>
          <p:cNvPr id="246" name="Google Shape;246;p5"/>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
        <p:nvSpPr>
          <p:cNvPr id="247" name="Google Shape;247;p5"/>
          <p:cNvSpPr txBox="1"/>
          <p:nvPr>
            <p:ph idx="11" type="ftr"/>
          </p:nvPr>
        </p:nvSpPr>
        <p:spPr>
          <a:xfrm>
            <a:off x="3745807" y="6356350"/>
            <a:ext cx="4700400" cy="365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1" lang="it-IT">
                <a:solidFill>
                  <a:srgbClr val="4B4846"/>
                </a:solidFill>
                <a:latin typeface="Avenir"/>
                <a:ea typeface="Avenir"/>
                <a:cs typeface="Avenir"/>
                <a:sym typeface="Avenir"/>
              </a:rPr>
              <a:t>Fedele Colantuono, 20/12/2021</a:t>
            </a:r>
            <a:endParaRPr/>
          </a:p>
        </p:txBody>
      </p:sp>
      <p:pic>
        <p:nvPicPr>
          <p:cNvPr id="248" name="Google Shape;248;p5"/>
          <p:cNvPicPr preferRelativeResize="0"/>
          <p:nvPr/>
        </p:nvPicPr>
        <p:blipFill>
          <a:blip r:embed="rId4">
            <a:alphaModFix/>
          </a:blip>
          <a:stretch>
            <a:fillRect/>
          </a:stretch>
        </p:blipFill>
        <p:spPr>
          <a:xfrm>
            <a:off x="2720750" y="5997350"/>
            <a:ext cx="860650" cy="8606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2020-10-23T16:36:39Z</dcterms:created>
  <dc:creator>Microsoft Office User</dc:creator>
</cp:coreProperties>
</file>