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99" r:id="rId1"/>
  </p:sldMasterIdLst>
  <p:sldIdLst>
    <p:sldId id="256" r:id="rId2"/>
    <p:sldId id="269" r:id="rId3"/>
    <p:sldId id="275" r:id="rId4"/>
    <p:sldId id="281" r:id="rId5"/>
    <p:sldId id="280" r:id="rId6"/>
    <p:sldId id="277" r:id="rId7"/>
    <p:sldId id="278" r:id="rId8"/>
    <p:sldId id="279" r:id="rId9"/>
    <p:sldId id="263" r:id="rId10"/>
    <p:sldId id="265" r:id="rId11"/>
    <p:sldId id="270" r:id="rId12"/>
    <p:sldId id="261" r:id="rId13"/>
    <p:sldId id="271" r:id="rId14"/>
    <p:sldId id="272" r:id="rId15"/>
    <p:sldId id="273" r:id="rId16"/>
    <p:sldId id="274" r:id="rId17"/>
    <p:sldId id="260" r:id="rId18"/>
    <p:sldId id="276" r:id="rId1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123" d="100"/>
          <a:sy n="123" d="100"/>
        </p:scale>
        <p:origin x="114" y="28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titolo">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it-IT" smtClean="0"/>
              <a:t>Fare clic per modificare lo stile del titolo</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it-IT" smtClean="0"/>
              <a:t>Fare clic per modificare lo stile del sottotitolo dello schema</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257562583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olo e contenuto">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it-IT" smtClean="0"/>
              <a:t>Fare clic per modificare lo stile del titolo</a:t>
            </a:r>
            <a:endParaRPr lang="en-US" dirty="0"/>
          </a:p>
        </p:txBody>
      </p:sp>
      <p:sp>
        <p:nvSpPr>
          <p:cNvPr id="3" name="Content Placeholder 2"/>
          <p:cNvSpPr>
            <a:spLocks noGrp="1"/>
          </p:cNvSpPr>
          <p:nvPr>
            <p:ph idx="1"/>
          </p:nvPr>
        </p:nvSpPr>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37576769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Intestazione sezione">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323931658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e contenuti">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Date Placeholder 4"/>
          <p:cNvSpPr>
            <a:spLocks noGrp="1"/>
          </p:cNvSpPr>
          <p:nvPr>
            <p:ph type="dt" sz="half" idx="10"/>
          </p:nvPr>
        </p:nvSpPr>
        <p:spPr/>
        <p:txBody>
          <a:bodyPr/>
          <a:lstStyle/>
          <a:p>
            <a:fld id="{D533ED8A-FC8F-4492-818C-DEB6831D187E}" type="datetimeFigureOut">
              <a:rPr lang="it-IT" smtClean="0"/>
              <a:t>25/01/2021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11339435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nfronto">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it-IT" smtClean="0"/>
              <a:t>Modifica gli stili del testo dello schema</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7" name="Date Placeholder 6"/>
          <p:cNvSpPr>
            <a:spLocks noGrp="1"/>
          </p:cNvSpPr>
          <p:nvPr>
            <p:ph type="dt" sz="half" idx="10"/>
          </p:nvPr>
        </p:nvSpPr>
        <p:spPr/>
        <p:txBody>
          <a:bodyPr/>
          <a:lstStyle/>
          <a:p>
            <a:fld id="{D533ED8A-FC8F-4492-818C-DEB6831D187E}" type="datetimeFigureOut">
              <a:rPr lang="it-IT" smtClean="0"/>
              <a:t>25/01/2021</a:t>
            </a:fld>
            <a:endParaRPr lang="it-IT"/>
          </a:p>
        </p:txBody>
      </p:sp>
      <p:sp>
        <p:nvSpPr>
          <p:cNvPr id="8" name="Footer Placeholder 7"/>
          <p:cNvSpPr>
            <a:spLocks noGrp="1"/>
          </p:cNvSpPr>
          <p:nvPr>
            <p:ph type="ftr" sz="quarter" idx="11"/>
          </p:nvPr>
        </p:nvSpPr>
        <p:spPr/>
        <p:txBody>
          <a:bodyPr/>
          <a:lstStyle/>
          <a:p>
            <a:endParaRPr lang="it-IT"/>
          </a:p>
        </p:txBody>
      </p:sp>
      <p:sp>
        <p:nvSpPr>
          <p:cNvPr id="9" name="Slide Number Placeholder 8"/>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153815196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titolo">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it-IT" smtClean="0"/>
              <a:t>Fare clic per modificare lo stile del titolo</a:t>
            </a:r>
            <a:endParaRPr lang="en-US" dirty="0"/>
          </a:p>
        </p:txBody>
      </p:sp>
      <p:sp>
        <p:nvSpPr>
          <p:cNvPr id="3" name="Date Placeholder 2"/>
          <p:cNvSpPr>
            <a:spLocks noGrp="1"/>
          </p:cNvSpPr>
          <p:nvPr>
            <p:ph type="dt" sz="half" idx="10"/>
          </p:nvPr>
        </p:nvSpPr>
        <p:spPr/>
        <p:txBody>
          <a:bodyPr/>
          <a:lstStyle/>
          <a:p>
            <a:fld id="{D533ED8A-FC8F-4492-818C-DEB6831D187E}" type="datetimeFigureOut">
              <a:rPr lang="it-IT" smtClean="0"/>
              <a:t>25/01/2021</a:t>
            </a:fld>
            <a:endParaRPr lang="it-IT"/>
          </a:p>
        </p:txBody>
      </p:sp>
      <p:sp>
        <p:nvSpPr>
          <p:cNvPr id="4" name="Footer Placeholder 3"/>
          <p:cNvSpPr>
            <a:spLocks noGrp="1"/>
          </p:cNvSpPr>
          <p:nvPr>
            <p:ph type="ftr" sz="quarter" idx="11"/>
          </p:nvPr>
        </p:nvSpPr>
        <p:spPr/>
        <p:txBody>
          <a:bodyPr/>
          <a:lstStyle/>
          <a:p>
            <a:endParaRPr lang="it-IT"/>
          </a:p>
        </p:txBody>
      </p:sp>
      <p:sp>
        <p:nvSpPr>
          <p:cNvPr id="5" name="Slide Number Placeholder 4"/>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18905767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533ED8A-FC8F-4492-818C-DEB6831D187E}" type="datetimeFigureOut">
              <a:rPr lang="it-IT" smtClean="0"/>
              <a:t>25/01/2021</a:t>
            </a:fld>
            <a:endParaRPr lang="it-IT"/>
          </a:p>
        </p:txBody>
      </p:sp>
      <p:sp>
        <p:nvSpPr>
          <p:cNvPr id="3" name="Footer Placeholder 2"/>
          <p:cNvSpPr>
            <a:spLocks noGrp="1"/>
          </p:cNvSpPr>
          <p:nvPr>
            <p:ph type="ftr" sz="quarter" idx="11"/>
          </p:nvPr>
        </p:nvSpPr>
        <p:spPr/>
        <p:txBody>
          <a:bodyPr/>
          <a:lstStyle/>
          <a:p>
            <a:endParaRPr lang="it-IT"/>
          </a:p>
        </p:txBody>
      </p:sp>
      <p:sp>
        <p:nvSpPr>
          <p:cNvPr id="4" name="Slide Number Placeholder 3"/>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42914736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to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it-IT" smtClean="0"/>
              <a:t>Fare clic per modificare lo stile del titolo</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t>25/01/2021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3164224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magi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it-IT" smtClean="0"/>
              <a:t>Fare clic per modificare lo stile del titolo</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it-IT" smtClean="0"/>
              <a:t>Fare clic sull'icona per inserire un'immagine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it-IT" smtClean="0"/>
              <a:t>Modifica gli stili del testo dello schema</a:t>
            </a:r>
          </a:p>
        </p:txBody>
      </p:sp>
      <p:sp>
        <p:nvSpPr>
          <p:cNvPr id="5" name="Date Placeholder 4"/>
          <p:cNvSpPr>
            <a:spLocks noGrp="1"/>
          </p:cNvSpPr>
          <p:nvPr>
            <p:ph type="dt" sz="half" idx="10"/>
          </p:nvPr>
        </p:nvSpPr>
        <p:spPr/>
        <p:txBody>
          <a:bodyPr/>
          <a:lstStyle/>
          <a:p>
            <a:fld id="{D533ED8A-FC8F-4492-818C-DEB6831D187E}" type="datetimeFigureOut">
              <a:rPr lang="it-IT" smtClean="0"/>
              <a:t>25/01/2021</a:t>
            </a:fld>
            <a:endParaRPr lang="it-IT"/>
          </a:p>
        </p:txBody>
      </p:sp>
      <p:sp>
        <p:nvSpPr>
          <p:cNvPr id="6" name="Footer Placeholder 5"/>
          <p:cNvSpPr>
            <a:spLocks noGrp="1"/>
          </p:cNvSpPr>
          <p:nvPr>
            <p:ph type="ftr" sz="quarter" idx="11"/>
          </p:nvPr>
        </p:nvSpPr>
        <p:spPr/>
        <p:txBody>
          <a:bodyPr/>
          <a:lstStyle/>
          <a:p>
            <a:endParaRPr lang="it-IT"/>
          </a:p>
        </p:txBody>
      </p:sp>
      <p:sp>
        <p:nvSpPr>
          <p:cNvPr id="7" name="Slide Number Placeholder 6"/>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196121976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olo e sottotitolo">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416142571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Citazione con didascalia">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86634605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Scheda nome">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it-IT" smtClean="0"/>
              <a:t>Fare clic per modificare lo stile del titolo</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284925586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Scheda nome citazione">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82568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Vero o falso">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it-IT" smtClean="0"/>
              <a:t>Fare clic per modificare lo stile del titolo</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it-IT" smtClean="0"/>
              <a:t>Modifica gli stili del testo dello schema</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it-IT" smtClean="0"/>
              <a:t>Modifica gli stili del testo dello schema</a:t>
            </a:r>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233909113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olo e testo vertical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127938139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1_Titolo e testo verticale">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it-IT" smtClean="0"/>
              <a:t>Fare clic per modificare lo stile del titolo</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10"/>
          </p:nvPr>
        </p:nvSpPr>
        <p:spPr/>
        <p:txBody>
          <a:bodyPr/>
          <a:lstStyle/>
          <a:p>
            <a:fld id="{D533ED8A-FC8F-4492-818C-DEB6831D187E}" type="datetimeFigureOut">
              <a:rPr lang="it-IT" smtClean="0"/>
              <a:t>25/01/2021</a:t>
            </a:fld>
            <a:endParaRPr lang="it-IT"/>
          </a:p>
        </p:txBody>
      </p:sp>
      <p:sp>
        <p:nvSpPr>
          <p:cNvPr id="5" name="Footer Placeholder 4"/>
          <p:cNvSpPr>
            <a:spLocks noGrp="1"/>
          </p:cNvSpPr>
          <p:nvPr>
            <p:ph type="ftr" sz="quarter" idx="11"/>
          </p:nvPr>
        </p:nvSpPr>
        <p:spPr/>
        <p:txBody>
          <a:bodyPr/>
          <a:lstStyle/>
          <a:p>
            <a:endParaRPr lang="it-IT"/>
          </a:p>
        </p:txBody>
      </p:sp>
      <p:sp>
        <p:nvSpPr>
          <p:cNvPr id="6" name="Slide Number Placeholder 5"/>
          <p:cNvSpPr>
            <a:spLocks noGrp="1"/>
          </p:cNvSpPr>
          <p:nvPr>
            <p:ph type="sldNum" sz="quarter" idx="12"/>
          </p:nvPr>
        </p:nvSpPr>
        <p:spPr/>
        <p:txBody>
          <a:bodyPr/>
          <a:lstStyle/>
          <a:p>
            <a:fld id="{FEFFAC72-F8BB-4754-9F96-4D68A7B20214}" type="slidenum">
              <a:rPr lang="it-IT" smtClean="0"/>
              <a:t>‹N›</a:t>
            </a:fld>
            <a:endParaRPr lang="it-IT"/>
          </a:p>
        </p:txBody>
      </p:sp>
    </p:spTree>
    <p:extLst>
      <p:ext uri="{BB962C8B-B14F-4D97-AF65-F5344CB8AC3E}">
        <p14:creationId xmlns:p14="http://schemas.microsoft.com/office/powerpoint/2010/main" val="249010530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it-IT" smtClean="0"/>
              <a:t>Fare clic per modificare lo stile del titolo</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it-IT" smtClean="0"/>
              <a:t>Modifica gli stili del testo dello schema</a:t>
            </a:r>
          </a:p>
          <a:p>
            <a:pPr lvl="1"/>
            <a:r>
              <a:rPr lang="it-IT" smtClean="0"/>
              <a:t>Secondo livello</a:t>
            </a:r>
          </a:p>
          <a:p>
            <a:pPr lvl="2"/>
            <a:r>
              <a:rPr lang="it-IT" smtClean="0"/>
              <a:t>Terzo livello</a:t>
            </a:r>
          </a:p>
          <a:p>
            <a:pPr lvl="3"/>
            <a:r>
              <a:rPr lang="it-IT" smtClean="0"/>
              <a:t>Quarto livello</a:t>
            </a:r>
          </a:p>
          <a:p>
            <a:pPr lvl="4"/>
            <a:r>
              <a:rPr lang="it-IT" smtClean="0"/>
              <a:t>Quinto livello</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533ED8A-FC8F-4492-818C-DEB6831D187E}" type="datetimeFigureOut">
              <a:rPr lang="it-IT" smtClean="0"/>
              <a:t>25/01/2021</a:t>
            </a:fld>
            <a:endParaRPr lang="it-IT"/>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it-IT"/>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FEFFAC72-F8BB-4754-9F96-4D68A7B20214}" type="slidenum">
              <a:rPr lang="it-IT" smtClean="0"/>
              <a:t>‹N›</a:t>
            </a:fld>
            <a:endParaRPr lang="it-IT"/>
          </a:p>
        </p:txBody>
      </p:sp>
    </p:spTree>
    <p:extLst>
      <p:ext uri="{BB962C8B-B14F-4D97-AF65-F5344CB8AC3E}">
        <p14:creationId xmlns:p14="http://schemas.microsoft.com/office/powerpoint/2010/main" val="2961127154"/>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 id="2147483906" r:id="rId7"/>
    <p:sldLayoutId id="2147483907" r:id="rId8"/>
    <p:sldLayoutId id="2147483908" r:id="rId9"/>
    <p:sldLayoutId id="2147483909" r:id="rId10"/>
    <p:sldLayoutId id="2147483910" r:id="rId11"/>
    <p:sldLayoutId id="2147483911" r:id="rId12"/>
    <p:sldLayoutId id="2147483912" r:id="rId13"/>
    <p:sldLayoutId id="2147483913" r:id="rId14"/>
    <p:sldLayoutId id="2147483914" r:id="rId15"/>
    <p:sldLayoutId id="2147483915"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286D47-14A3-4566-8107-97273401F966}"/>
              </a:ext>
            </a:extLst>
          </p:cNvPr>
          <p:cNvSpPr>
            <a:spLocks noGrp="1"/>
          </p:cNvSpPr>
          <p:nvPr>
            <p:ph type="ctrTitle"/>
          </p:nvPr>
        </p:nvSpPr>
        <p:spPr>
          <a:xfrm>
            <a:off x="1507067" y="1465376"/>
            <a:ext cx="7766936" cy="1646302"/>
          </a:xfrm>
        </p:spPr>
        <p:txBody>
          <a:bodyPr/>
          <a:lstStyle/>
          <a:p>
            <a:r>
              <a:rPr lang="it-IT" sz="4400" b="1" dirty="0">
                <a:solidFill>
                  <a:schemeClr val="accent2"/>
                </a:solidFill>
                <a:latin typeface="+mn-lt"/>
              </a:rPr>
              <a:t>PLANET4</a:t>
            </a:r>
            <a:r>
              <a:rPr lang="it-IT" sz="2000" dirty="0">
                <a:solidFill>
                  <a:schemeClr val="accent2"/>
                </a:solidFill>
                <a:latin typeface="+mn-lt"/>
              </a:rPr>
              <a:t/>
            </a:r>
            <a:br>
              <a:rPr lang="it-IT" sz="2000" dirty="0">
                <a:solidFill>
                  <a:schemeClr val="accent2"/>
                </a:solidFill>
                <a:latin typeface="+mn-lt"/>
              </a:rPr>
            </a:br>
            <a:r>
              <a:rPr lang="en-GB" sz="2400" dirty="0">
                <a:solidFill>
                  <a:schemeClr val="accent2"/>
                </a:solidFill>
                <a:latin typeface="+mn-lt"/>
              </a:rPr>
              <a:t/>
            </a:r>
            <a:br>
              <a:rPr lang="en-GB" sz="2400" dirty="0">
                <a:solidFill>
                  <a:schemeClr val="accent2"/>
                </a:solidFill>
                <a:latin typeface="+mn-lt"/>
              </a:rPr>
            </a:br>
            <a:r>
              <a:rPr lang="en-GB" sz="2400" dirty="0">
                <a:solidFill>
                  <a:schemeClr val="accent2"/>
                </a:solidFill>
                <a:latin typeface="+mn-lt"/>
              </a:rPr>
              <a:t> </a:t>
            </a:r>
            <a:r>
              <a:rPr lang="en-GB" sz="2400" b="1" i="1" dirty="0">
                <a:solidFill>
                  <a:schemeClr val="accent2"/>
                </a:solidFill>
                <a:latin typeface="+mn-lt"/>
              </a:rPr>
              <a:t>Simulation Approach For Education and Training in </a:t>
            </a:r>
            <a:r>
              <a:rPr lang="en-GB" sz="2400" b="1" i="1" dirty="0" err="1">
                <a:solidFill>
                  <a:schemeClr val="accent2"/>
                </a:solidFill>
                <a:latin typeface="+mn-lt"/>
              </a:rPr>
              <a:t>emergencY</a:t>
            </a:r>
            <a:endParaRPr lang="it-IT" sz="3200" dirty="0">
              <a:solidFill>
                <a:schemeClr val="accent2"/>
              </a:solidFill>
              <a:latin typeface="+mn-lt"/>
            </a:endParaRPr>
          </a:p>
        </p:txBody>
      </p:sp>
      <p:sp>
        <p:nvSpPr>
          <p:cNvPr id="3" name="Subtitle 2">
            <a:extLst>
              <a:ext uri="{FF2B5EF4-FFF2-40B4-BE49-F238E27FC236}">
                <a16:creationId xmlns:a16="http://schemas.microsoft.com/office/drawing/2014/main" id="{DE4CFF00-4D1F-4874-818C-C967C0AE4C92}"/>
              </a:ext>
            </a:extLst>
          </p:cNvPr>
          <p:cNvSpPr>
            <a:spLocks noGrp="1"/>
          </p:cNvSpPr>
          <p:nvPr>
            <p:ph type="subTitle" idx="1"/>
          </p:nvPr>
        </p:nvSpPr>
        <p:spPr>
          <a:xfrm>
            <a:off x="1507067" y="3736934"/>
            <a:ext cx="7766936" cy="1096899"/>
          </a:xfrm>
        </p:spPr>
        <p:txBody>
          <a:bodyPr>
            <a:normAutofit/>
          </a:bodyPr>
          <a:lstStyle/>
          <a:p>
            <a:r>
              <a:rPr lang="it-IT" sz="2400" dirty="0">
                <a:solidFill>
                  <a:schemeClr val="tx1"/>
                </a:solidFill>
              </a:rPr>
              <a:t>WP</a:t>
            </a:r>
            <a:r>
              <a:rPr lang="el-GR" sz="2400" dirty="0">
                <a:solidFill>
                  <a:schemeClr val="tx1"/>
                </a:solidFill>
              </a:rPr>
              <a:t>8</a:t>
            </a:r>
            <a:r>
              <a:rPr lang="it-IT" sz="2400" dirty="0">
                <a:solidFill>
                  <a:schemeClr val="tx1"/>
                </a:solidFill>
              </a:rPr>
              <a:t> description</a:t>
            </a:r>
          </a:p>
          <a:p>
            <a:r>
              <a:rPr lang="it-IT" sz="2400" dirty="0">
                <a:solidFill>
                  <a:schemeClr val="tx1"/>
                </a:solidFill>
              </a:rPr>
              <a:t>Project Evaluation</a:t>
            </a:r>
          </a:p>
        </p:txBody>
      </p:sp>
      <p:pic>
        <p:nvPicPr>
          <p:cNvPr id="5" name="Immagine 4" descr="http://eacea.ec.europa.eu/img/logos/erasmus_plus/eu_flag_co_funded_pos_%5brgb%5d_right.jpg"/>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5062" y="5791428"/>
            <a:ext cx="2615071" cy="691877"/>
          </a:xfrm>
          <a:prstGeom prst="rect">
            <a:avLst/>
          </a:prstGeom>
          <a:noFill/>
          <a:ln>
            <a:noFill/>
          </a:ln>
        </p:spPr>
      </p:pic>
      <p:sp>
        <p:nvSpPr>
          <p:cNvPr id="6" name="CasellaDiTesto 3"/>
          <p:cNvSpPr txBox="1"/>
          <p:nvPr/>
        </p:nvSpPr>
        <p:spPr>
          <a:xfrm>
            <a:off x="3657599" y="5791428"/>
            <a:ext cx="4990012" cy="677108"/>
          </a:xfrm>
          <a:prstGeom prst="rect">
            <a:avLst/>
          </a:prstGeom>
          <a:noFill/>
        </p:spPr>
        <p:txBody>
          <a:bodyPr wrap="square" rtlCol="0">
            <a:spAutoFit/>
          </a:bodyPr>
          <a:ls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a:lstStyle>
          <a:p>
            <a:r>
              <a:rPr lang="en-US" sz="950" dirty="0"/>
              <a:t>The European Commission support for the production of this publication does not constitute endorsement of the contents which reflects the views only of the authors, and the Commission cannot be held responsible for any use which may be made of the information contained therein</a:t>
            </a:r>
            <a:endParaRPr lang="it-IT" sz="950" dirty="0"/>
          </a:p>
        </p:txBody>
      </p:sp>
    </p:spTree>
    <p:extLst>
      <p:ext uri="{BB962C8B-B14F-4D97-AF65-F5344CB8AC3E}">
        <p14:creationId xmlns:p14="http://schemas.microsoft.com/office/powerpoint/2010/main" val="1893112755"/>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a:bodyPr>
          <a:lstStyle/>
          <a:p>
            <a:r>
              <a:rPr lang="it-IT" sz="4000" dirty="0">
                <a:solidFill>
                  <a:schemeClr val="accent2"/>
                </a:solidFill>
              </a:rPr>
              <a:t>WP8 in a nutshell</a:t>
            </a:r>
          </a:p>
        </p:txBody>
      </p:sp>
      <p:sp>
        <p:nvSpPr>
          <p:cNvPr id="3" name="Content Placeholder 2">
            <a:extLst>
              <a:ext uri="{FF2B5EF4-FFF2-40B4-BE49-F238E27FC236}">
                <a16:creationId xmlns:a16="http://schemas.microsoft.com/office/drawing/2014/main" id="{4C20794A-13A3-4DEA-A774-E55D5C203761}"/>
              </a:ext>
            </a:extLst>
          </p:cNvPr>
          <p:cNvSpPr>
            <a:spLocks noGrp="1"/>
          </p:cNvSpPr>
          <p:nvPr>
            <p:ph idx="1"/>
          </p:nvPr>
        </p:nvSpPr>
        <p:spPr>
          <a:xfrm>
            <a:off x="677334" y="1577131"/>
            <a:ext cx="8596668" cy="4464232"/>
          </a:xfrm>
        </p:spPr>
        <p:txBody>
          <a:bodyPr>
            <a:noAutofit/>
          </a:bodyPr>
          <a:lstStyle/>
          <a:p>
            <a:pPr>
              <a:spcAft>
                <a:spcPts val="600"/>
              </a:spcAft>
            </a:pPr>
            <a:r>
              <a:rPr lang="en-US" sz="2000" dirty="0">
                <a:solidFill>
                  <a:schemeClr val="tx1"/>
                </a:solidFill>
              </a:rPr>
              <a:t>WP</a:t>
            </a:r>
            <a:r>
              <a:rPr lang="el-GR" sz="2000" dirty="0">
                <a:solidFill>
                  <a:schemeClr val="tx1"/>
                </a:solidFill>
              </a:rPr>
              <a:t>8</a:t>
            </a:r>
            <a:r>
              <a:rPr lang="en-US" sz="2000" dirty="0">
                <a:solidFill>
                  <a:schemeClr val="tx1"/>
                </a:solidFill>
              </a:rPr>
              <a:t>, lead by </a:t>
            </a:r>
            <a:r>
              <a:rPr lang="en-US" sz="2000" dirty="0" smtClean="0">
                <a:solidFill>
                  <a:schemeClr val="tx1"/>
                </a:solidFill>
              </a:rPr>
              <a:t>EICD </a:t>
            </a:r>
            <a:r>
              <a:rPr lang="en-US" sz="2000" dirty="0">
                <a:solidFill>
                  <a:schemeClr val="tx1"/>
                </a:solidFill>
              </a:rPr>
              <a:t>in collaboration with </a:t>
            </a:r>
            <a:r>
              <a:rPr lang="en-US" sz="2000" dirty="0" err="1">
                <a:solidFill>
                  <a:schemeClr val="tx1"/>
                </a:solidFill>
              </a:rPr>
              <a:t>ValueDo</a:t>
            </a:r>
            <a:r>
              <a:rPr lang="en-US" sz="2000" dirty="0">
                <a:solidFill>
                  <a:schemeClr val="tx1"/>
                </a:solidFill>
              </a:rPr>
              <a:t>, aims to </a:t>
            </a:r>
            <a:r>
              <a:rPr lang="en-US" sz="2000" b="1" dirty="0">
                <a:solidFill>
                  <a:schemeClr val="tx1"/>
                </a:solidFill>
              </a:rPr>
              <a:t>evaluate</a:t>
            </a:r>
            <a:r>
              <a:rPr lang="en-US" sz="2000" dirty="0">
                <a:solidFill>
                  <a:schemeClr val="tx1"/>
                </a:solidFill>
              </a:rPr>
              <a:t> and </a:t>
            </a:r>
            <a:r>
              <a:rPr lang="en-US" sz="2000" b="1" dirty="0">
                <a:solidFill>
                  <a:schemeClr val="tx1"/>
                </a:solidFill>
              </a:rPr>
              <a:t>guarantee</a:t>
            </a:r>
            <a:r>
              <a:rPr lang="en-US" sz="2000" dirty="0">
                <a:solidFill>
                  <a:schemeClr val="tx1"/>
                </a:solidFill>
              </a:rPr>
              <a:t> the project quality</a:t>
            </a:r>
          </a:p>
          <a:p>
            <a:pPr>
              <a:spcAft>
                <a:spcPts val="600"/>
              </a:spcAft>
            </a:pPr>
            <a:r>
              <a:rPr lang="en-US" sz="2000" dirty="0">
                <a:solidFill>
                  <a:schemeClr val="tx1"/>
                </a:solidFill>
              </a:rPr>
              <a:t>The </a:t>
            </a:r>
            <a:r>
              <a:rPr lang="en-US" sz="2000" b="1" dirty="0">
                <a:solidFill>
                  <a:schemeClr val="tx1"/>
                </a:solidFill>
              </a:rPr>
              <a:t>Evaluation Process</a:t>
            </a:r>
            <a:r>
              <a:rPr lang="en-US" sz="2000" dirty="0">
                <a:solidFill>
                  <a:schemeClr val="tx1"/>
                </a:solidFill>
              </a:rPr>
              <a:t> will rely on the </a:t>
            </a:r>
            <a:r>
              <a:rPr lang="en-US" sz="2000" b="1" dirty="0">
                <a:solidFill>
                  <a:schemeClr val="tx1"/>
                </a:solidFill>
              </a:rPr>
              <a:t>Quality Assurance Plan</a:t>
            </a:r>
            <a:r>
              <a:rPr lang="en-US" sz="2000" dirty="0">
                <a:solidFill>
                  <a:schemeClr val="tx1"/>
                </a:solidFill>
              </a:rPr>
              <a:t> (QAP), as defined in WP7</a:t>
            </a:r>
            <a:r>
              <a:rPr lang="el-GR" sz="2000" dirty="0">
                <a:solidFill>
                  <a:schemeClr val="tx1"/>
                </a:solidFill>
              </a:rPr>
              <a:t> – </a:t>
            </a:r>
            <a:r>
              <a:rPr lang="en-US" sz="2000" dirty="0">
                <a:solidFill>
                  <a:schemeClr val="tx1"/>
                </a:solidFill>
              </a:rPr>
              <a:t>lead by </a:t>
            </a:r>
            <a:r>
              <a:rPr lang="en-US" sz="2000" b="1" dirty="0" err="1">
                <a:solidFill>
                  <a:schemeClr val="tx1"/>
                </a:solidFill>
              </a:rPr>
              <a:t>ValueDo</a:t>
            </a:r>
            <a:endParaRPr lang="en-US" sz="2000" dirty="0">
              <a:solidFill>
                <a:schemeClr val="tx1"/>
              </a:solidFill>
            </a:endParaRPr>
          </a:p>
          <a:p>
            <a:pPr>
              <a:spcAft>
                <a:spcPts val="600"/>
              </a:spcAft>
            </a:pPr>
            <a:r>
              <a:rPr lang="en-US" sz="2000" dirty="0">
                <a:solidFill>
                  <a:schemeClr val="tx1"/>
                </a:solidFill>
              </a:rPr>
              <a:t>WP8 will determine whether the project planning and implementation are effective and if the planned results / expected impacts are met</a:t>
            </a:r>
            <a:endParaRPr lang="el-GR" sz="2000" dirty="0">
              <a:solidFill>
                <a:schemeClr val="tx1"/>
              </a:solidFill>
            </a:endParaRPr>
          </a:p>
          <a:p>
            <a:pPr>
              <a:spcAft>
                <a:spcPts val="600"/>
              </a:spcAft>
            </a:pPr>
            <a:r>
              <a:rPr lang="en-US" sz="2000" dirty="0">
                <a:solidFill>
                  <a:schemeClr val="tx1"/>
                </a:solidFill>
              </a:rPr>
              <a:t>The evaluation will be conducted in parallel to the rest of the WPs, as defined in each one of them</a:t>
            </a:r>
            <a:endParaRPr lang="el-GR" sz="2000" dirty="0">
              <a:solidFill>
                <a:schemeClr val="tx1"/>
              </a:solidFill>
            </a:endParaRPr>
          </a:p>
          <a:p>
            <a:pPr>
              <a:spcAft>
                <a:spcPts val="600"/>
              </a:spcAft>
            </a:pPr>
            <a:r>
              <a:rPr lang="en-US" sz="2000" dirty="0" smtClean="0">
                <a:solidFill>
                  <a:schemeClr val="tx1"/>
                </a:solidFill>
              </a:rPr>
              <a:t>EICD </a:t>
            </a:r>
            <a:r>
              <a:rPr lang="en-US" sz="2000" dirty="0">
                <a:solidFill>
                  <a:schemeClr val="tx1"/>
                </a:solidFill>
              </a:rPr>
              <a:t>will ensure the overall </a:t>
            </a:r>
            <a:r>
              <a:rPr lang="en-US" sz="2000" b="1" dirty="0">
                <a:solidFill>
                  <a:schemeClr val="tx1"/>
                </a:solidFill>
              </a:rPr>
              <a:t>monitoring</a:t>
            </a:r>
            <a:r>
              <a:rPr lang="en-US" sz="2000" dirty="0">
                <a:solidFill>
                  <a:schemeClr val="tx1"/>
                </a:solidFill>
              </a:rPr>
              <a:t> of activities and indicate the adjustments needed to meet to project’s quality standards</a:t>
            </a:r>
          </a:p>
        </p:txBody>
      </p:sp>
    </p:spTree>
    <p:extLst>
      <p:ext uri="{BB962C8B-B14F-4D97-AF65-F5344CB8AC3E}">
        <p14:creationId xmlns:p14="http://schemas.microsoft.com/office/powerpoint/2010/main" val="42251654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ounded Rectangle 3"/>
          <p:cNvSpPr/>
          <p:nvPr/>
        </p:nvSpPr>
        <p:spPr>
          <a:xfrm>
            <a:off x="1268083" y="5080956"/>
            <a:ext cx="7349705" cy="707366"/>
          </a:xfrm>
          <a:prstGeom prst="roundRect">
            <a:avLst/>
          </a:prstGeom>
          <a:solidFill>
            <a:schemeClr val="accent1"/>
          </a:solidFill>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it-IT" b="1" u="sng" dirty="0">
                <a:solidFill>
                  <a:schemeClr val="bg1"/>
                </a:solidFill>
              </a:rPr>
              <a:t>How will the </a:t>
            </a:r>
            <a:r>
              <a:rPr lang="en-US" b="1" u="sng" dirty="0">
                <a:solidFill>
                  <a:schemeClr val="bg1"/>
                </a:solidFill>
              </a:rPr>
              <a:t>Continuous Improvement Process (CIP) work?</a:t>
            </a:r>
            <a:endParaRPr lang="it-IT" b="1" u="sng" dirty="0">
              <a:solidFill>
                <a:schemeClr val="bg1"/>
              </a:solidFill>
            </a:endParaRPr>
          </a:p>
        </p:txBody>
      </p:sp>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a:bodyPr>
          <a:lstStyle/>
          <a:p>
            <a:r>
              <a:rPr lang="it-IT" sz="4000" dirty="0">
                <a:solidFill>
                  <a:schemeClr val="accent2"/>
                </a:solidFill>
              </a:rPr>
              <a:t>Evaluation Process</a:t>
            </a:r>
          </a:p>
        </p:txBody>
      </p:sp>
      <p:sp>
        <p:nvSpPr>
          <p:cNvPr id="3" name="Content Placeholder 2">
            <a:extLst>
              <a:ext uri="{FF2B5EF4-FFF2-40B4-BE49-F238E27FC236}">
                <a16:creationId xmlns:a16="http://schemas.microsoft.com/office/drawing/2014/main" id="{4C20794A-13A3-4DEA-A774-E55D5C203761}"/>
              </a:ext>
            </a:extLst>
          </p:cNvPr>
          <p:cNvSpPr>
            <a:spLocks noGrp="1"/>
          </p:cNvSpPr>
          <p:nvPr>
            <p:ph idx="1"/>
          </p:nvPr>
        </p:nvSpPr>
        <p:spPr>
          <a:xfrm>
            <a:off x="677334" y="1543575"/>
            <a:ext cx="8596668" cy="3537382"/>
          </a:xfrm>
        </p:spPr>
        <p:txBody>
          <a:bodyPr>
            <a:normAutofit/>
          </a:bodyPr>
          <a:lstStyle/>
          <a:p>
            <a:pPr>
              <a:spcAft>
                <a:spcPts val="600"/>
              </a:spcAft>
            </a:pPr>
            <a:r>
              <a:rPr lang="en-US" sz="2000" dirty="0">
                <a:solidFill>
                  <a:schemeClr val="tx1"/>
                </a:solidFill>
              </a:rPr>
              <a:t>The </a:t>
            </a:r>
            <a:r>
              <a:rPr lang="en-US" sz="2000" b="1" dirty="0">
                <a:solidFill>
                  <a:schemeClr val="tx1"/>
                </a:solidFill>
              </a:rPr>
              <a:t>evaluation process</a:t>
            </a:r>
            <a:r>
              <a:rPr lang="en-US" sz="2000" dirty="0">
                <a:solidFill>
                  <a:schemeClr val="tx1"/>
                </a:solidFill>
              </a:rPr>
              <a:t> focuses on the outcomes and impacts of the project’s activities</a:t>
            </a:r>
            <a:endParaRPr lang="el-GR" sz="2000" dirty="0">
              <a:solidFill>
                <a:schemeClr val="tx1"/>
              </a:solidFill>
            </a:endParaRPr>
          </a:p>
          <a:p>
            <a:pPr>
              <a:spcAft>
                <a:spcPts val="600"/>
              </a:spcAft>
            </a:pPr>
            <a:r>
              <a:rPr lang="en-US" sz="2000" dirty="0">
                <a:solidFill>
                  <a:schemeClr val="tx1"/>
                </a:solidFill>
              </a:rPr>
              <a:t>The evaluation’s aim is to systematically collect, analyze and use data to answer questions about the </a:t>
            </a:r>
            <a:r>
              <a:rPr lang="en-US" sz="2000" b="1" dirty="0">
                <a:solidFill>
                  <a:schemeClr val="tx1"/>
                </a:solidFill>
              </a:rPr>
              <a:t>effectiveness</a:t>
            </a:r>
            <a:r>
              <a:rPr lang="en-US" sz="2000" dirty="0">
                <a:solidFill>
                  <a:schemeClr val="tx1"/>
                </a:solidFill>
              </a:rPr>
              <a:t> of the project </a:t>
            </a:r>
            <a:endParaRPr lang="el-GR" sz="2000" dirty="0">
              <a:solidFill>
                <a:schemeClr val="tx1"/>
              </a:solidFill>
            </a:endParaRPr>
          </a:p>
          <a:p>
            <a:pPr>
              <a:spcAft>
                <a:spcPts val="600"/>
              </a:spcAft>
            </a:pPr>
            <a:r>
              <a:rPr lang="en-US" sz="2000" dirty="0">
                <a:solidFill>
                  <a:schemeClr val="tx1"/>
                </a:solidFill>
              </a:rPr>
              <a:t>The activities will be carried out using internal and external resources</a:t>
            </a:r>
            <a:endParaRPr lang="el-GR" sz="2000" dirty="0">
              <a:solidFill>
                <a:schemeClr val="tx1"/>
              </a:solidFill>
            </a:endParaRPr>
          </a:p>
          <a:p>
            <a:pPr>
              <a:spcAft>
                <a:spcPts val="600"/>
              </a:spcAft>
            </a:pPr>
            <a:r>
              <a:rPr lang="en-US" sz="2000" dirty="0">
                <a:solidFill>
                  <a:schemeClr val="tx1"/>
                </a:solidFill>
              </a:rPr>
              <a:t>The evaluation, via </a:t>
            </a:r>
            <a:r>
              <a:rPr lang="en-US" sz="2000" b="1" dirty="0">
                <a:solidFill>
                  <a:schemeClr val="tx1"/>
                </a:solidFill>
              </a:rPr>
              <a:t>Continuous Improvement Process</a:t>
            </a:r>
            <a:r>
              <a:rPr lang="en-US" sz="2000" dirty="0">
                <a:solidFill>
                  <a:schemeClr val="tx1"/>
                </a:solidFill>
              </a:rPr>
              <a:t> (CIP), will guide the project management and partners on how to improve the implementation of the project</a:t>
            </a:r>
          </a:p>
          <a:p>
            <a:pPr marL="0" indent="0" algn="ctr">
              <a:buNone/>
            </a:pPr>
            <a:endParaRPr lang="it-IT" dirty="0"/>
          </a:p>
        </p:txBody>
      </p:sp>
    </p:spTree>
    <p:extLst>
      <p:ext uri="{BB962C8B-B14F-4D97-AF65-F5344CB8AC3E}">
        <p14:creationId xmlns:p14="http://schemas.microsoft.com/office/powerpoint/2010/main" val="22339577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a:xfrm>
            <a:off x="253923" y="463929"/>
            <a:ext cx="8596668" cy="1320800"/>
          </a:xfrm>
        </p:spPr>
        <p:txBody>
          <a:bodyPr>
            <a:normAutofit fontScale="90000"/>
          </a:bodyPr>
          <a:lstStyle/>
          <a:p>
            <a:r>
              <a:rPr lang="en-GB" sz="4000" dirty="0">
                <a:solidFill>
                  <a:schemeClr val="accent2"/>
                </a:solidFill>
              </a:rPr>
              <a:t>Continuous Improvement Process (CIP)</a:t>
            </a:r>
            <a:r>
              <a:rPr lang="en-GB" sz="4000" dirty="0">
                <a:solidFill>
                  <a:schemeClr val="accent2"/>
                </a:solidFill>
                <a:latin typeface="Albertus MT Lt" pitchFamily="18" charset="0"/>
              </a:rPr>
              <a:t/>
            </a:r>
            <a:br>
              <a:rPr lang="en-GB" sz="4000" dirty="0">
                <a:solidFill>
                  <a:schemeClr val="accent2"/>
                </a:solidFill>
                <a:latin typeface="Albertus MT Lt" pitchFamily="18" charset="0"/>
              </a:rPr>
            </a:br>
            <a:endParaRPr lang="it-IT" sz="4000" dirty="0">
              <a:solidFill>
                <a:schemeClr val="accent2"/>
              </a:solidFill>
            </a:endParaRPr>
          </a:p>
        </p:txBody>
      </p:sp>
      <p:sp>
        <p:nvSpPr>
          <p:cNvPr id="13" name="Ελεύθερη σχεδίαση: Σχήμα 54">
            <a:extLst>
              <a:ext uri="{FF2B5EF4-FFF2-40B4-BE49-F238E27FC236}">
                <a16:creationId xmlns:a16="http://schemas.microsoft.com/office/drawing/2014/main" id="{0C54F551-46F2-4CAD-A195-B35F120D4F26}"/>
              </a:ext>
            </a:extLst>
          </p:cNvPr>
          <p:cNvSpPr/>
          <p:nvPr/>
        </p:nvSpPr>
        <p:spPr>
          <a:xfrm>
            <a:off x="5427309" y="1885581"/>
            <a:ext cx="1205989" cy="1675266"/>
          </a:xfrm>
          <a:custGeom>
            <a:avLst/>
            <a:gdLst>
              <a:gd name="connsiteX0" fmla="*/ 0 w 1205989"/>
              <a:gd name="connsiteY0" fmla="*/ 0 h 1675266"/>
              <a:gd name="connsiteX1" fmla="*/ 64982 w 1205989"/>
              <a:gd name="connsiteY1" fmla="*/ 4196 h 1675266"/>
              <a:gd name="connsiteX2" fmla="*/ 1201122 w 1205989"/>
              <a:gd name="connsiteY2" fmla="*/ 1543825 h 1675266"/>
              <a:gd name="connsiteX3" fmla="*/ 1205989 w 1205989"/>
              <a:gd name="connsiteY3" fmla="*/ 1675266 h 1675266"/>
              <a:gd name="connsiteX4" fmla="*/ 0 w 1205989"/>
              <a:gd name="connsiteY4" fmla="*/ 167526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9" h="1675266">
                <a:moveTo>
                  <a:pt x="0" y="0"/>
                </a:moveTo>
                <a:lnTo>
                  <a:pt x="64982" y="4196"/>
                </a:lnTo>
                <a:cubicBezTo>
                  <a:pt x="663575" y="81896"/>
                  <a:pt x="1140443" y="728965"/>
                  <a:pt x="1201122" y="1543825"/>
                </a:cubicBezTo>
                <a:lnTo>
                  <a:pt x="1205989" y="1675266"/>
                </a:lnTo>
                <a:lnTo>
                  <a:pt x="0" y="1675266"/>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r>
              <a:rPr lang="en-US" dirty="0"/>
              <a:t>Operation</a:t>
            </a:r>
            <a:endParaRPr lang="el-GR" dirty="0"/>
          </a:p>
        </p:txBody>
      </p:sp>
      <p:sp>
        <p:nvSpPr>
          <p:cNvPr id="16" name="Ορθογώνιο: Στρογγύλεμα γωνιών 14">
            <a:extLst>
              <a:ext uri="{FF2B5EF4-FFF2-40B4-BE49-F238E27FC236}">
                <a16:creationId xmlns:a16="http://schemas.microsoft.com/office/drawing/2014/main" id="{DC814CE0-37F7-473A-B945-6A2241157E55}"/>
              </a:ext>
            </a:extLst>
          </p:cNvPr>
          <p:cNvSpPr/>
          <p:nvPr/>
        </p:nvSpPr>
        <p:spPr>
          <a:xfrm>
            <a:off x="6079971" y="217953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Do</a:t>
            </a:r>
            <a:endParaRPr lang="el-GR" dirty="0"/>
          </a:p>
        </p:txBody>
      </p:sp>
      <p:sp>
        <p:nvSpPr>
          <p:cNvPr id="17" name="Ελεύθερη σχεδίαση: Σχήμα 48">
            <a:extLst>
              <a:ext uri="{FF2B5EF4-FFF2-40B4-BE49-F238E27FC236}">
                <a16:creationId xmlns:a16="http://schemas.microsoft.com/office/drawing/2014/main" id="{919B56A6-0FB3-47D5-A615-9546889F4B51}"/>
              </a:ext>
            </a:extLst>
          </p:cNvPr>
          <p:cNvSpPr/>
          <p:nvPr/>
        </p:nvSpPr>
        <p:spPr>
          <a:xfrm>
            <a:off x="4108774" y="4074935"/>
            <a:ext cx="1205991" cy="1675267"/>
          </a:xfrm>
          <a:custGeom>
            <a:avLst/>
            <a:gdLst>
              <a:gd name="connsiteX0" fmla="*/ 0 w 1205991"/>
              <a:gd name="connsiteY0" fmla="*/ 0 h 1675267"/>
              <a:gd name="connsiteX1" fmla="*/ 1205991 w 1205991"/>
              <a:gd name="connsiteY1" fmla="*/ 0 h 1675267"/>
              <a:gd name="connsiteX2" fmla="*/ 1205991 w 1205991"/>
              <a:gd name="connsiteY2" fmla="*/ 1675267 h 1675267"/>
              <a:gd name="connsiteX3" fmla="*/ 1141007 w 1205991"/>
              <a:gd name="connsiteY3" fmla="*/ 1671071 h 1675267"/>
              <a:gd name="connsiteX4" fmla="*/ 4868 w 1205991"/>
              <a:gd name="connsiteY4" fmla="*/ 131442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7">
                <a:moveTo>
                  <a:pt x="0" y="0"/>
                </a:moveTo>
                <a:lnTo>
                  <a:pt x="1205991" y="0"/>
                </a:lnTo>
                <a:lnTo>
                  <a:pt x="1205991" y="1675267"/>
                </a:lnTo>
                <a:lnTo>
                  <a:pt x="1141007" y="1671071"/>
                </a:lnTo>
                <a:cubicBezTo>
                  <a:pt x="542414" y="1593370"/>
                  <a:pt x="65547" y="946301"/>
                  <a:pt x="4868" y="131442"/>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576000" rtlCol="0" anchor="ctr"/>
          <a:lstStyle/>
          <a:p>
            <a:pPr algn="ctr"/>
            <a:r>
              <a:rPr lang="en-US" dirty="0"/>
              <a:t>Support</a:t>
            </a:r>
            <a:endParaRPr lang="el-GR" dirty="0"/>
          </a:p>
        </p:txBody>
      </p:sp>
      <p:sp>
        <p:nvSpPr>
          <p:cNvPr id="18" name="Ελεύθερη σχεδίαση: Σχήμα 47">
            <a:extLst>
              <a:ext uri="{FF2B5EF4-FFF2-40B4-BE49-F238E27FC236}">
                <a16:creationId xmlns:a16="http://schemas.microsoft.com/office/drawing/2014/main" id="{DB3BB30A-8CC7-40D5-A504-D68D7532C7CA}"/>
              </a:ext>
            </a:extLst>
          </p:cNvPr>
          <p:cNvSpPr/>
          <p:nvPr/>
        </p:nvSpPr>
        <p:spPr>
          <a:xfrm>
            <a:off x="5427309" y="4071724"/>
            <a:ext cx="1205988" cy="1675267"/>
          </a:xfrm>
          <a:custGeom>
            <a:avLst/>
            <a:gdLst>
              <a:gd name="connsiteX0" fmla="*/ 0 w 1205988"/>
              <a:gd name="connsiteY0" fmla="*/ 0 h 1675267"/>
              <a:gd name="connsiteX1" fmla="*/ 1205988 w 1205988"/>
              <a:gd name="connsiteY1" fmla="*/ 0 h 1675267"/>
              <a:gd name="connsiteX2" fmla="*/ 1201121 w 1205988"/>
              <a:gd name="connsiteY2" fmla="*/ 131442 h 1675267"/>
              <a:gd name="connsiteX3" fmla="*/ 64981 w 1205988"/>
              <a:gd name="connsiteY3" fmla="*/ 1671071 h 1675267"/>
              <a:gd name="connsiteX4" fmla="*/ 0 w 1205988"/>
              <a:gd name="connsiteY4" fmla="*/ 1675267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8" h="1675267">
                <a:moveTo>
                  <a:pt x="0" y="0"/>
                </a:moveTo>
                <a:lnTo>
                  <a:pt x="1205988" y="0"/>
                </a:lnTo>
                <a:lnTo>
                  <a:pt x="1201121" y="131442"/>
                </a:lnTo>
                <a:cubicBezTo>
                  <a:pt x="1140442" y="946301"/>
                  <a:pt x="663574" y="1593370"/>
                  <a:pt x="64981" y="1671071"/>
                </a:cubicBezTo>
                <a:lnTo>
                  <a:pt x="0" y="1675267"/>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612000" rtlCol="0" anchor="ctr" anchorCtr="0"/>
          <a:lstStyle/>
          <a:p>
            <a:r>
              <a:rPr lang="en-US" sz="1400" dirty="0"/>
              <a:t>Performance Evaluation</a:t>
            </a:r>
            <a:endParaRPr lang="el-GR" sz="1400" dirty="0"/>
          </a:p>
        </p:txBody>
      </p:sp>
      <p:sp>
        <p:nvSpPr>
          <p:cNvPr id="19" name="Ελεύθερη σχεδίαση: Σχήμα 53">
            <a:extLst>
              <a:ext uri="{FF2B5EF4-FFF2-40B4-BE49-F238E27FC236}">
                <a16:creationId xmlns:a16="http://schemas.microsoft.com/office/drawing/2014/main" id="{75595F37-98DF-4678-8D22-25B1A23563B8}"/>
              </a:ext>
            </a:extLst>
          </p:cNvPr>
          <p:cNvSpPr/>
          <p:nvPr/>
        </p:nvSpPr>
        <p:spPr>
          <a:xfrm>
            <a:off x="4057782" y="1885581"/>
            <a:ext cx="1205991" cy="1675266"/>
          </a:xfrm>
          <a:custGeom>
            <a:avLst/>
            <a:gdLst>
              <a:gd name="connsiteX0" fmla="*/ 1205991 w 1205991"/>
              <a:gd name="connsiteY0" fmla="*/ 0 h 1675266"/>
              <a:gd name="connsiteX1" fmla="*/ 1205991 w 1205991"/>
              <a:gd name="connsiteY1" fmla="*/ 1675266 h 1675266"/>
              <a:gd name="connsiteX2" fmla="*/ 0 w 1205991"/>
              <a:gd name="connsiteY2" fmla="*/ 1675266 h 1675266"/>
              <a:gd name="connsiteX3" fmla="*/ 4868 w 1205991"/>
              <a:gd name="connsiteY3" fmla="*/ 1543825 h 1675266"/>
              <a:gd name="connsiteX4" fmla="*/ 1141007 w 1205991"/>
              <a:gd name="connsiteY4" fmla="*/ 419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6">
                <a:moveTo>
                  <a:pt x="1205991" y="0"/>
                </a:moveTo>
                <a:lnTo>
                  <a:pt x="1205991" y="1675266"/>
                </a:lnTo>
                <a:lnTo>
                  <a:pt x="0" y="1675266"/>
                </a:lnTo>
                <a:lnTo>
                  <a:pt x="4868" y="1543825"/>
                </a:lnTo>
                <a:cubicBezTo>
                  <a:pt x="65547" y="728965"/>
                  <a:pt x="542414" y="81896"/>
                  <a:pt x="1141007" y="4196"/>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pPr algn="r"/>
            <a:r>
              <a:rPr lang="en-US" dirty="0"/>
              <a:t>Planning</a:t>
            </a:r>
            <a:endParaRPr lang="el-GR" dirty="0"/>
          </a:p>
        </p:txBody>
      </p:sp>
      <p:sp>
        <p:nvSpPr>
          <p:cNvPr id="20" name="Ορθογώνιο: Στρογγύλεμα γωνιών 27">
            <a:extLst>
              <a:ext uri="{FF2B5EF4-FFF2-40B4-BE49-F238E27FC236}">
                <a16:creationId xmlns:a16="http://schemas.microsoft.com/office/drawing/2014/main" id="{E85AF1F7-5650-4A20-9F01-BFCA837521D2}"/>
              </a:ext>
            </a:extLst>
          </p:cNvPr>
          <p:cNvSpPr/>
          <p:nvPr/>
        </p:nvSpPr>
        <p:spPr>
          <a:xfrm>
            <a:off x="6079970" y="5074704"/>
            <a:ext cx="856791"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Check</a:t>
            </a:r>
            <a:endParaRPr lang="el-GR" dirty="0"/>
          </a:p>
        </p:txBody>
      </p:sp>
      <p:sp>
        <p:nvSpPr>
          <p:cNvPr id="21" name="Βέλος: Καμπύλο προς τα αριστερά 56">
            <a:extLst>
              <a:ext uri="{FF2B5EF4-FFF2-40B4-BE49-F238E27FC236}">
                <a16:creationId xmlns:a16="http://schemas.microsoft.com/office/drawing/2014/main" id="{05A8A4DB-743A-41C0-B0E8-BD1E4A98B6DD}"/>
              </a:ext>
            </a:extLst>
          </p:cNvPr>
          <p:cNvSpPr/>
          <p:nvPr/>
        </p:nvSpPr>
        <p:spPr>
          <a:xfrm rot="16200000">
            <a:off x="5234376" y="3105771"/>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dirty="0">
              <a:solidFill>
                <a:schemeClr val="tx1"/>
              </a:solidFill>
            </a:endParaRPr>
          </a:p>
        </p:txBody>
      </p:sp>
      <p:sp>
        <p:nvSpPr>
          <p:cNvPr id="22" name="Βέλος: Καμπύλο προς τα αριστερά 57">
            <a:extLst>
              <a:ext uri="{FF2B5EF4-FFF2-40B4-BE49-F238E27FC236}">
                <a16:creationId xmlns:a16="http://schemas.microsoft.com/office/drawing/2014/main" id="{C119FCAB-6605-4D94-B0EF-5829AD93AFD8}"/>
              </a:ext>
            </a:extLst>
          </p:cNvPr>
          <p:cNvSpPr/>
          <p:nvPr/>
        </p:nvSpPr>
        <p:spPr>
          <a:xfrm rot="5400000">
            <a:off x="5198199" y="3622384"/>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a:solidFill>
                <a:schemeClr val="tx1"/>
              </a:solidFill>
            </a:endParaRPr>
          </a:p>
        </p:txBody>
      </p:sp>
    </p:spTree>
    <p:extLst>
      <p:ext uri="{BB962C8B-B14F-4D97-AF65-F5344CB8AC3E}">
        <p14:creationId xmlns:p14="http://schemas.microsoft.com/office/powerpoint/2010/main" val="323694009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Ελεύθερη σχεδίαση: Σχήμα 54">
            <a:extLst>
              <a:ext uri="{FF2B5EF4-FFF2-40B4-BE49-F238E27FC236}">
                <a16:creationId xmlns:a16="http://schemas.microsoft.com/office/drawing/2014/main" id="{0C54F551-46F2-4CAD-A195-B35F120D4F26}"/>
              </a:ext>
            </a:extLst>
          </p:cNvPr>
          <p:cNvSpPr/>
          <p:nvPr/>
        </p:nvSpPr>
        <p:spPr>
          <a:xfrm>
            <a:off x="4552257" y="2159901"/>
            <a:ext cx="1205989" cy="1675266"/>
          </a:xfrm>
          <a:custGeom>
            <a:avLst/>
            <a:gdLst>
              <a:gd name="connsiteX0" fmla="*/ 0 w 1205989"/>
              <a:gd name="connsiteY0" fmla="*/ 0 h 1675266"/>
              <a:gd name="connsiteX1" fmla="*/ 64982 w 1205989"/>
              <a:gd name="connsiteY1" fmla="*/ 4196 h 1675266"/>
              <a:gd name="connsiteX2" fmla="*/ 1201122 w 1205989"/>
              <a:gd name="connsiteY2" fmla="*/ 1543825 h 1675266"/>
              <a:gd name="connsiteX3" fmla="*/ 1205989 w 1205989"/>
              <a:gd name="connsiteY3" fmla="*/ 1675266 h 1675266"/>
              <a:gd name="connsiteX4" fmla="*/ 0 w 1205989"/>
              <a:gd name="connsiteY4" fmla="*/ 167526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9" h="1675266">
                <a:moveTo>
                  <a:pt x="0" y="0"/>
                </a:moveTo>
                <a:lnTo>
                  <a:pt x="64982" y="4196"/>
                </a:lnTo>
                <a:cubicBezTo>
                  <a:pt x="663575" y="81896"/>
                  <a:pt x="1140443" y="728965"/>
                  <a:pt x="1201122" y="1543825"/>
                </a:cubicBezTo>
                <a:lnTo>
                  <a:pt x="1205989" y="1675266"/>
                </a:lnTo>
                <a:lnTo>
                  <a:pt x="0" y="1675266"/>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r>
              <a:rPr lang="en-US" dirty="0"/>
              <a:t>Operation</a:t>
            </a:r>
            <a:endParaRPr lang="el-GR" dirty="0"/>
          </a:p>
        </p:txBody>
      </p:sp>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fontScale="90000"/>
          </a:bodyPr>
          <a:lstStyle/>
          <a:p>
            <a:r>
              <a:rPr lang="en-GB" sz="4000" dirty="0">
                <a:solidFill>
                  <a:schemeClr val="accent2"/>
                </a:solidFill>
              </a:rPr>
              <a:t>Continuous Improvement Process (CIP)</a:t>
            </a:r>
            <a:r>
              <a:rPr lang="en-GB" sz="4000" dirty="0">
                <a:solidFill>
                  <a:schemeClr val="accent2"/>
                </a:solidFill>
                <a:latin typeface="Albertus MT Lt" pitchFamily="18" charset="0"/>
              </a:rPr>
              <a:t/>
            </a:r>
            <a:br>
              <a:rPr lang="en-GB" sz="4000" dirty="0">
                <a:solidFill>
                  <a:schemeClr val="accent2"/>
                </a:solidFill>
                <a:latin typeface="Albertus MT Lt" pitchFamily="18" charset="0"/>
              </a:rPr>
            </a:br>
            <a:endParaRPr lang="it-IT" sz="4000" dirty="0">
              <a:solidFill>
                <a:schemeClr val="accent2"/>
              </a:solidFill>
            </a:endParaRPr>
          </a:p>
        </p:txBody>
      </p:sp>
      <p:sp>
        <p:nvSpPr>
          <p:cNvPr id="4" name="Φυσαλίδα ομιλίας: Ορθογώνιο με στρογγυλεμένες γωνίες 3">
            <a:extLst>
              <a:ext uri="{FF2B5EF4-FFF2-40B4-BE49-F238E27FC236}">
                <a16:creationId xmlns:a16="http://schemas.microsoft.com/office/drawing/2014/main" id="{46CA77D5-7676-47EA-B1AA-1BD12ED903F6}"/>
              </a:ext>
            </a:extLst>
          </p:cNvPr>
          <p:cNvSpPr/>
          <p:nvPr/>
        </p:nvSpPr>
        <p:spPr>
          <a:xfrm>
            <a:off x="304800" y="1669874"/>
            <a:ext cx="2483484" cy="2174679"/>
          </a:xfrm>
          <a:prstGeom prst="wedgeRoundRectCallout">
            <a:avLst>
              <a:gd name="adj1" fmla="val 57715"/>
              <a:gd name="adj2" fmla="val -664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72000" indent="-72000">
              <a:spcAft>
                <a:spcPts val="600"/>
              </a:spcAft>
              <a:buFont typeface="Arial" panose="020B0604020202020204" pitchFamily="34" charset="0"/>
              <a:buChar char="•"/>
            </a:pPr>
            <a:endParaRPr lang="en-US" sz="1400" dirty="0"/>
          </a:p>
          <a:p>
            <a:pPr marL="72000" indent="-72000">
              <a:spcAft>
                <a:spcPts val="600"/>
              </a:spcAft>
              <a:buFont typeface="Arial" panose="020B0604020202020204" pitchFamily="34" charset="0"/>
              <a:buChar char="•"/>
            </a:pPr>
            <a:r>
              <a:rPr lang="en-US" sz="1400" dirty="0"/>
              <a:t>Quality Assurance Plan (QAP) (WP7)</a:t>
            </a:r>
          </a:p>
          <a:p>
            <a:pPr marL="72000" indent="-72000">
              <a:spcAft>
                <a:spcPts val="600"/>
              </a:spcAft>
              <a:buFont typeface="Arial" panose="020B0604020202020204" pitchFamily="34" charset="0"/>
              <a:buChar char="•"/>
            </a:pPr>
            <a:r>
              <a:rPr lang="en-US" sz="1400" dirty="0"/>
              <a:t>Organizational risks</a:t>
            </a:r>
          </a:p>
          <a:p>
            <a:pPr marL="72000" indent="-72000">
              <a:spcAft>
                <a:spcPts val="600"/>
              </a:spcAft>
              <a:buFont typeface="Arial" panose="020B0604020202020204" pitchFamily="34" charset="0"/>
              <a:buChar char="•"/>
            </a:pPr>
            <a:r>
              <a:rPr lang="en-US" sz="1400" dirty="0"/>
              <a:t>Assess quality parameters provided by QAP</a:t>
            </a:r>
            <a:endParaRPr lang="el-GR" sz="1400" dirty="0"/>
          </a:p>
        </p:txBody>
      </p:sp>
      <p:sp>
        <p:nvSpPr>
          <p:cNvPr id="15" name="Ορθογώνιο: Στρογγύλεμα γωνιών 14">
            <a:extLst>
              <a:ext uri="{FF2B5EF4-FFF2-40B4-BE49-F238E27FC236}">
                <a16:creationId xmlns:a16="http://schemas.microsoft.com/office/drawing/2014/main" id="{DC814CE0-37F7-473A-B945-6A2241157E55}"/>
              </a:ext>
            </a:extLst>
          </p:cNvPr>
          <p:cNvSpPr/>
          <p:nvPr/>
        </p:nvSpPr>
        <p:spPr>
          <a:xfrm>
            <a:off x="5204919" y="245385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Do</a:t>
            </a:r>
            <a:endParaRPr lang="el-GR" dirty="0"/>
          </a:p>
        </p:txBody>
      </p:sp>
      <p:sp>
        <p:nvSpPr>
          <p:cNvPr id="49" name="Ελεύθερη σχεδίαση: Σχήμα 48">
            <a:extLst>
              <a:ext uri="{FF2B5EF4-FFF2-40B4-BE49-F238E27FC236}">
                <a16:creationId xmlns:a16="http://schemas.microsoft.com/office/drawing/2014/main" id="{919B56A6-0FB3-47D5-A615-9546889F4B51}"/>
              </a:ext>
            </a:extLst>
          </p:cNvPr>
          <p:cNvSpPr/>
          <p:nvPr/>
        </p:nvSpPr>
        <p:spPr>
          <a:xfrm>
            <a:off x="3233722" y="4349255"/>
            <a:ext cx="1205991" cy="1675267"/>
          </a:xfrm>
          <a:custGeom>
            <a:avLst/>
            <a:gdLst>
              <a:gd name="connsiteX0" fmla="*/ 0 w 1205991"/>
              <a:gd name="connsiteY0" fmla="*/ 0 h 1675267"/>
              <a:gd name="connsiteX1" fmla="*/ 1205991 w 1205991"/>
              <a:gd name="connsiteY1" fmla="*/ 0 h 1675267"/>
              <a:gd name="connsiteX2" fmla="*/ 1205991 w 1205991"/>
              <a:gd name="connsiteY2" fmla="*/ 1675267 h 1675267"/>
              <a:gd name="connsiteX3" fmla="*/ 1141007 w 1205991"/>
              <a:gd name="connsiteY3" fmla="*/ 1671071 h 1675267"/>
              <a:gd name="connsiteX4" fmla="*/ 4868 w 1205991"/>
              <a:gd name="connsiteY4" fmla="*/ 131442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7">
                <a:moveTo>
                  <a:pt x="0" y="0"/>
                </a:moveTo>
                <a:lnTo>
                  <a:pt x="1205991" y="0"/>
                </a:lnTo>
                <a:lnTo>
                  <a:pt x="1205991" y="1675267"/>
                </a:lnTo>
                <a:lnTo>
                  <a:pt x="1141007" y="1671071"/>
                </a:lnTo>
                <a:cubicBezTo>
                  <a:pt x="542414" y="1593370"/>
                  <a:pt x="65547" y="946301"/>
                  <a:pt x="4868" y="131442"/>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576000" rtlCol="0" anchor="ctr"/>
          <a:lstStyle/>
          <a:p>
            <a:pPr algn="ctr"/>
            <a:r>
              <a:rPr lang="en-US" dirty="0"/>
              <a:t>Support</a:t>
            </a:r>
            <a:endParaRPr lang="el-GR" dirty="0"/>
          </a:p>
        </p:txBody>
      </p:sp>
      <p:sp>
        <p:nvSpPr>
          <p:cNvPr id="48" name="Ελεύθερη σχεδίαση: Σχήμα 47">
            <a:extLst>
              <a:ext uri="{FF2B5EF4-FFF2-40B4-BE49-F238E27FC236}">
                <a16:creationId xmlns:a16="http://schemas.microsoft.com/office/drawing/2014/main" id="{DB3BB30A-8CC7-40D5-A504-D68D7532C7CA}"/>
              </a:ext>
            </a:extLst>
          </p:cNvPr>
          <p:cNvSpPr/>
          <p:nvPr/>
        </p:nvSpPr>
        <p:spPr>
          <a:xfrm>
            <a:off x="4552257" y="4346044"/>
            <a:ext cx="1205988" cy="1675267"/>
          </a:xfrm>
          <a:custGeom>
            <a:avLst/>
            <a:gdLst>
              <a:gd name="connsiteX0" fmla="*/ 0 w 1205988"/>
              <a:gd name="connsiteY0" fmla="*/ 0 h 1675267"/>
              <a:gd name="connsiteX1" fmla="*/ 1205988 w 1205988"/>
              <a:gd name="connsiteY1" fmla="*/ 0 h 1675267"/>
              <a:gd name="connsiteX2" fmla="*/ 1201121 w 1205988"/>
              <a:gd name="connsiteY2" fmla="*/ 131442 h 1675267"/>
              <a:gd name="connsiteX3" fmla="*/ 64981 w 1205988"/>
              <a:gd name="connsiteY3" fmla="*/ 1671071 h 1675267"/>
              <a:gd name="connsiteX4" fmla="*/ 0 w 1205988"/>
              <a:gd name="connsiteY4" fmla="*/ 1675267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8" h="1675267">
                <a:moveTo>
                  <a:pt x="0" y="0"/>
                </a:moveTo>
                <a:lnTo>
                  <a:pt x="1205988" y="0"/>
                </a:lnTo>
                <a:lnTo>
                  <a:pt x="1201121" y="131442"/>
                </a:lnTo>
                <a:cubicBezTo>
                  <a:pt x="1140442" y="946301"/>
                  <a:pt x="663574" y="1593370"/>
                  <a:pt x="64981" y="1671071"/>
                </a:cubicBezTo>
                <a:lnTo>
                  <a:pt x="0" y="1675267"/>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612000" rtlCol="0" anchor="ctr" anchorCtr="0"/>
          <a:lstStyle/>
          <a:p>
            <a:r>
              <a:rPr lang="en-US" sz="1400" dirty="0"/>
              <a:t>Performance Evaluation</a:t>
            </a:r>
            <a:endParaRPr lang="el-GR" sz="1400" dirty="0"/>
          </a:p>
        </p:txBody>
      </p:sp>
      <p:sp>
        <p:nvSpPr>
          <p:cNvPr id="54" name="Ελεύθερη σχεδίαση: Σχήμα 53">
            <a:extLst>
              <a:ext uri="{FF2B5EF4-FFF2-40B4-BE49-F238E27FC236}">
                <a16:creationId xmlns:a16="http://schemas.microsoft.com/office/drawing/2014/main" id="{75595F37-98DF-4678-8D22-25B1A23563B8}"/>
              </a:ext>
            </a:extLst>
          </p:cNvPr>
          <p:cNvSpPr/>
          <p:nvPr/>
        </p:nvSpPr>
        <p:spPr>
          <a:xfrm>
            <a:off x="3233722" y="2169288"/>
            <a:ext cx="1205991" cy="1675266"/>
          </a:xfrm>
          <a:custGeom>
            <a:avLst/>
            <a:gdLst>
              <a:gd name="connsiteX0" fmla="*/ 1205991 w 1205991"/>
              <a:gd name="connsiteY0" fmla="*/ 0 h 1675266"/>
              <a:gd name="connsiteX1" fmla="*/ 1205991 w 1205991"/>
              <a:gd name="connsiteY1" fmla="*/ 1675266 h 1675266"/>
              <a:gd name="connsiteX2" fmla="*/ 0 w 1205991"/>
              <a:gd name="connsiteY2" fmla="*/ 1675266 h 1675266"/>
              <a:gd name="connsiteX3" fmla="*/ 4868 w 1205991"/>
              <a:gd name="connsiteY3" fmla="*/ 1543825 h 1675266"/>
              <a:gd name="connsiteX4" fmla="*/ 1141007 w 1205991"/>
              <a:gd name="connsiteY4" fmla="*/ 419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6">
                <a:moveTo>
                  <a:pt x="1205991" y="0"/>
                </a:moveTo>
                <a:lnTo>
                  <a:pt x="1205991" y="1675266"/>
                </a:lnTo>
                <a:lnTo>
                  <a:pt x="0" y="1675266"/>
                </a:lnTo>
                <a:lnTo>
                  <a:pt x="4868" y="1543825"/>
                </a:lnTo>
                <a:cubicBezTo>
                  <a:pt x="65547" y="728965"/>
                  <a:pt x="542414" y="81896"/>
                  <a:pt x="1141007" y="4196"/>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pPr algn="r"/>
            <a:r>
              <a:rPr lang="en-US" dirty="0"/>
              <a:t>Planning</a:t>
            </a:r>
            <a:endParaRPr lang="el-GR" dirty="0"/>
          </a:p>
        </p:txBody>
      </p:sp>
      <p:sp>
        <p:nvSpPr>
          <p:cNvPr id="14" name="Ορθογώνιο: Στρογγύλεμα γωνιών 13">
            <a:extLst>
              <a:ext uri="{FF2B5EF4-FFF2-40B4-BE49-F238E27FC236}">
                <a16:creationId xmlns:a16="http://schemas.microsoft.com/office/drawing/2014/main" id="{1406D211-1876-4425-9FBB-D4711C485117}"/>
              </a:ext>
            </a:extLst>
          </p:cNvPr>
          <p:cNvSpPr/>
          <p:nvPr/>
        </p:nvSpPr>
        <p:spPr>
          <a:xfrm>
            <a:off x="3042288" y="2440851"/>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Plan</a:t>
            </a:r>
            <a:endParaRPr lang="el-GR" dirty="0"/>
          </a:p>
        </p:txBody>
      </p:sp>
      <p:sp>
        <p:nvSpPr>
          <p:cNvPr id="27" name="Ορθογώνιο: Στρογγύλεμα γωνιών 26">
            <a:extLst>
              <a:ext uri="{FF2B5EF4-FFF2-40B4-BE49-F238E27FC236}">
                <a16:creationId xmlns:a16="http://schemas.microsoft.com/office/drawing/2014/main" id="{25C0EDFC-45B4-41A3-AFFE-FE90B0BD9369}"/>
              </a:ext>
            </a:extLst>
          </p:cNvPr>
          <p:cNvSpPr/>
          <p:nvPr/>
        </p:nvSpPr>
        <p:spPr>
          <a:xfrm>
            <a:off x="3042285" y="534902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Act</a:t>
            </a:r>
            <a:endParaRPr lang="el-GR" dirty="0"/>
          </a:p>
        </p:txBody>
      </p:sp>
      <p:sp>
        <p:nvSpPr>
          <p:cNvPr id="28" name="Ορθογώνιο: Στρογγύλεμα γωνιών 27">
            <a:extLst>
              <a:ext uri="{FF2B5EF4-FFF2-40B4-BE49-F238E27FC236}">
                <a16:creationId xmlns:a16="http://schemas.microsoft.com/office/drawing/2014/main" id="{E85AF1F7-5650-4A20-9F01-BFCA837521D2}"/>
              </a:ext>
            </a:extLst>
          </p:cNvPr>
          <p:cNvSpPr/>
          <p:nvPr/>
        </p:nvSpPr>
        <p:spPr>
          <a:xfrm>
            <a:off x="5204918" y="5349024"/>
            <a:ext cx="856791"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Check</a:t>
            </a:r>
            <a:endParaRPr lang="el-GR" dirty="0"/>
          </a:p>
        </p:txBody>
      </p:sp>
      <p:sp>
        <p:nvSpPr>
          <p:cNvPr id="57" name="Βέλος: Καμπύλο προς τα αριστερά 56">
            <a:extLst>
              <a:ext uri="{FF2B5EF4-FFF2-40B4-BE49-F238E27FC236}">
                <a16:creationId xmlns:a16="http://schemas.microsoft.com/office/drawing/2014/main" id="{05A8A4DB-743A-41C0-B0E8-BD1E4A98B6DD}"/>
              </a:ext>
            </a:extLst>
          </p:cNvPr>
          <p:cNvSpPr/>
          <p:nvPr/>
        </p:nvSpPr>
        <p:spPr>
          <a:xfrm rot="16200000">
            <a:off x="4359324" y="3380091"/>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dirty="0">
              <a:solidFill>
                <a:schemeClr val="tx1"/>
              </a:solidFill>
            </a:endParaRPr>
          </a:p>
        </p:txBody>
      </p:sp>
      <p:sp>
        <p:nvSpPr>
          <p:cNvPr id="58" name="Βέλος: Καμπύλο προς τα αριστερά 57">
            <a:extLst>
              <a:ext uri="{FF2B5EF4-FFF2-40B4-BE49-F238E27FC236}">
                <a16:creationId xmlns:a16="http://schemas.microsoft.com/office/drawing/2014/main" id="{C119FCAB-6605-4D94-B0EF-5829AD93AFD8}"/>
              </a:ext>
            </a:extLst>
          </p:cNvPr>
          <p:cNvSpPr/>
          <p:nvPr/>
        </p:nvSpPr>
        <p:spPr>
          <a:xfrm rot="5400000">
            <a:off x="4323147" y="3896704"/>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a:solidFill>
                <a:schemeClr val="tx1"/>
              </a:solidFill>
            </a:endParaRPr>
          </a:p>
        </p:txBody>
      </p:sp>
    </p:spTree>
    <p:extLst>
      <p:ext uri="{BB962C8B-B14F-4D97-AF65-F5344CB8AC3E}">
        <p14:creationId xmlns:p14="http://schemas.microsoft.com/office/powerpoint/2010/main" val="1934793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Ελεύθερη σχεδίαση: Σχήμα 54">
            <a:extLst>
              <a:ext uri="{FF2B5EF4-FFF2-40B4-BE49-F238E27FC236}">
                <a16:creationId xmlns:a16="http://schemas.microsoft.com/office/drawing/2014/main" id="{0C54F551-46F2-4CAD-A195-B35F120D4F26}"/>
              </a:ext>
            </a:extLst>
          </p:cNvPr>
          <p:cNvSpPr/>
          <p:nvPr/>
        </p:nvSpPr>
        <p:spPr>
          <a:xfrm>
            <a:off x="4552257" y="2159901"/>
            <a:ext cx="1205989" cy="1675266"/>
          </a:xfrm>
          <a:custGeom>
            <a:avLst/>
            <a:gdLst>
              <a:gd name="connsiteX0" fmla="*/ 0 w 1205989"/>
              <a:gd name="connsiteY0" fmla="*/ 0 h 1675266"/>
              <a:gd name="connsiteX1" fmla="*/ 64982 w 1205989"/>
              <a:gd name="connsiteY1" fmla="*/ 4196 h 1675266"/>
              <a:gd name="connsiteX2" fmla="*/ 1201122 w 1205989"/>
              <a:gd name="connsiteY2" fmla="*/ 1543825 h 1675266"/>
              <a:gd name="connsiteX3" fmla="*/ 1205989 w 1205989"/>
              <a:gd name="connsiteY3" fmla="*/ 1675266 h 1675266"/>
              <a:gd name="connsiteX4" fmla="*/ 0 w 1205989"/>
              <a:gd name="connsiteY4" fmla="*/ 167526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9" h="1675266">
                <a:moveTo>
                  <a:pt x="0" y="0"/>
                </a:moveTo>
                <a:lnTo>
                  <a:pt x="64982" y="4196"/>
                </a:lnTo>
                <a:cubicBezTo>
                  <a:pt x="663575" y="81896"/>
                  <a:pt x="1140443" y="728965"/>
                  <a:pt x="1201122" y="1543825"/>
                </a:cubicBezTo>
                <a:lnTo>
                  <a:pt x="1205989" y="1675266"/>
                </a:lnTo>
                <a:lnTo>
                  <a:pt x="0" y="1675266"/>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r>
              <a:rPr lang="en-US" dirty="0"/>
              <a:t>Operation</a:t>
            </a:r>
            <a:endParaRPr lang="el-GR" dirty="0"/>
          </a:p>
        </p:txBody>
      </p:sp>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fontScale="90000"/>
          </a:bodyPr>
          <a:lstStyle/>
          <a:p>
            <a:r>
              <a:rPr lang="en-GB" sz="4000" dirty="0">
                <a:solidFill>
                  <a:schemeClr val="accent2"/>
                </a:solidFill>
              </a:rPr>
              <a:t>Continuous Improvement Process (CIP)</a:t>
            </a:r>
            <a:r>
              <a:rPr lang="en-GB" sz="4000" dirty="0">
                <a:solidFill>
                  <a:schemeClr val="accent2"/>
                </a:solidFill>
                <a:latin typeface="Albertus MT Lt" pitchFamily="18" charset="0"/>
              </a:rPr>
              <a:t/>
            </a:r>
            <a:br>
              <a:rPr lang="en-GB" sz="4000" dirty="0">
                <a:solidFill>
                  <a:schemeClr val="accent2"/>
                </a:solidFill>
                <a:latin typeface="Albertus MT Lt" pitchFamily="18" charset="0"/>
              </a:rPr>
            </a:br>
            <a:endParaRPr lang="it-IT" sz="4000" dirty="0">
              <a:solidFill>
                <a:schemeClr val="accent2"/>
              </a:solidFill>
            </a:endParaRPr>
          </a:p>
        </p:txBody>
      </p:sp>
      <p:sp>
        <p:nvSpPr>
          <p:cNvPr id="4" name="Φυσαλίδα ομιλίας: Ορθογώνιο με στρογγυλεμένες γωνίες 3">
            <a:extLst>
              <a:ext uri="{FF2B5EF4-FFF2-40B4-BE49-F238E27FC236}">
                <a16:creationId xmlns:a16="http://schemas.microsoft.com/office/drawing/2014/main" id="{46CA77D5-7676-47EA-B1AA-1BD12ED903F6}"/>
              </a:ext>
            </a:extLst>
          </p:cNvPr>
          <p:cNvSpPr/>
          <p:nvPr/>
        </p:nvSpPr>
        <p:spPr>
          <a:xfrm>
            <a:off x="304800" y="1669874"/>
            <a:ext cx="2483484" cy="2174679"/>
          </a:xfrm>
          <a:prstGeom prst="wedgeRoundRectCallout">
            <a:avLst>
              <a:gd name="adj1" fmla="val 57715"/>
              <a:gd name="adj2" fmla="val -664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72000" indent="-72000">
              <a:spcAft>
                <a:spcPts val="600"/>
              </a:spcAft>
              <a:buFont typeface="Arial" panose="020B0604020202020204" pitchFamily="34" charset="0"/>
              <a:buChar char="•"/>
            </a:pPr>
            <a:endParaRPr lang="en-US" sz="1400" dirty="0"/>
          </a:p>
          <a:p>
            <a:pPr marL="72000" indent="-72000">
              <a:spcAft>
                <a:spcPts val="600"/>
              </a:spcAft>
              <a:buFont typeface="Arial" panose="020B0604020202020204" pitchFamily="34" charset="0"/>
              <a:buChar char="•"/>
            </a:pPr>
            <a:r>
              <a:rPr lang="en-US" sz="1400" dirty="0"/>
              <a:t>Quality Assurance Plan (QAP) (WP7)</a:t>
            </a:r>
          </a:p>
          <a:p>
            <a:pPr marL="72000" indent="-72000">
              <a:spcAft>
                <a:spcPts val="600"/>
              </a:spcAft>
              <a:buFont typeface="Arial" panose="020B0604020202020204" pitchFamily="34" charset="0"/>
              <a:buChar char="•"/>
            </a:pPr>
            <a:r>
              <a:rPr lang="en-US" sz="1400" dirty="0"/>
              <a:t>Organizational risks</a:t>
            </a:r>
          </a:p>
          <a:p>
            <a:pPr marL="72000" indent="-72000">
              <a:spcAft>
                <a:spcPts val="600"/>
              </a:spcAft>
              <a:buFont typeface="Arial" panose="020B0604020202020204" pitchFamily="34" charset="0"/>
              <a:buChar char="•"/>
            </a:pPr>
            <a:r>
              <a:rPr lang="en-US" sz="1400" dirty="0"/>
              <a:t>Assess quality parameters provided by QAP</a:t>
            </a:r>
            <a:endParaRPr lang="el-GR" sz="1400" dirty="0"/>
          </a:p>
        </p:txBody>
      </p:sp>
      <p:sp>
        <p:nvSpPr>
          <p:cNvPr id="10" name="Φυσαλίδα ομιλίας: Ορθογώνιο με στρογγυλεμένες γωνίες 9">
            <a:extLst>
              <a:ext uri="{FF2B5EF4-FFF2-40B4-BE49-F238E27FC236}">
                <a16:creationId xmlns:a16="http://schemas.microsoft.com/office/drawing/2014/main" id="{8304E17F-D001-4C6B-BF94-6C3AF27E8DA8}"/>
              </a:ext>
            </a:extLst>
          </p:cNvPr>
          <p:cNvSpPr/>
          <p:nvPr/>
        </p:nvSpPr>
        <p:spPr>
          <a:xfrm>
            <a:off x="6203685" y="1669875"/>
            <a:ext cx="3324321" cy="2165292"/>
          </a:xfrm>
          <a:prstGeom prst="wedgeRoundRectCallout">
            <a:avLst>
              <a:gd name="adj1" fmla="val -55674"/>
              <a:gd name="adj2" fmla="val -506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72000" indent="-72000">
              <a:spcAft>
                <a:spcPts val="600"/>
              </a:spcAft>
              <a:buFont typeface="Arial" panose="020B0604020202020204" pitchFamily="34" charset="0"/>
              <a:buChar char="•"/>
            </a:pPr>
            <a:r>
              <a:rPr lang="en-US" sz="1400" dirty="0"/>
              <a:t>Perform internal and external evaluation</a:t>
            </a:r>
          </a:p>
          <a:p>
            <a:pPr marL="72000" indent="-72000">
              <a:spcAft>
                <a:spcPts val="600"/>
              </a:spcAft>
              <a:buFont typeface="Arial" panose="020B0604020202020204" pitchFamily="34" charset="0"/>
              <a:buChar char="•"/>
            </a:pPr>
            <a:r>
              <a:rPr lang="en-US" sz="1400" dirty="0"/>
              <a:t>Evaluation processes meet the required quality parameters</a:t>
            </a:r>
          </a:p>
          <a:p>
            <a:pPr marL="72000" indent="-72000">
              <a:spcAft>
                <a:spcPts val="600"/>
              </a:spcAft>
              <a:buFont typeface="Arial" panose="020B0604020202020204" pitchFamily="34" charset="0"/>
              <a:buChar char="•"/>
            </a:pPr>
            <a:r>
              <a:rPr lang="en-US" sz="1400" dirty="0"/>
              <a:t>Control of processes to meet the quality requirements set by QAP</a:t>
            </a:r>
          </a:p>
          <a:p>
            <a:pPr marL="72000" indent="-72000">
              <a:spcAft>
                <a:spcPts val="600"/>
              </a:spcAft>
              <a:buFont typeface="Arial" panose="020B0604020202020204" pitchFamily="34" charset="0"/>
              <a:buChar char="•"/>
            </a:pPr>
            <a:r>
              <a:rPr lang="en-US" sz="1400" dirty="0"/>
              <a:t>Evaluate overall activities and proactive control and report</a:t>
            </a:r>
            <a:endParaRPr lang="el-GR" sz="1400" dirty="0"/>
          </a:p>
        </p:txBody>
      </p:sp>
      <p:sp>
        <p:nvSpPr>
          <p:cNvPr id="15" name="Ορθογώνιο: Στρογγύλεμα γωνιών 14">
            <a:extLst>
              <a:ext uri="{FF2B5EF4-FFF2-40B4-BE49-F238E27FC236}">
                <a16:creationId xmlns:a16="http://schemas.microsoft.com/office/drawing/2014/main" id="{DC814CE0-37F7-473A-B945-6A2241157E55}"/>
              </a:ext>
            </a:extLst>
          </p:cNvPr>
          <p:cNvSpPr/>
          <p:nvPr/>
        </p:nvSpPr>
        <p:spPr>
          <a:xfrm>
            <a:off x="5204919" y="245385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Do</a:t>
            </a:r>
            <a:endParaRPr lang="el-GR" dirty="0"/>
          </a:p>
        </p:txBody>
      </p:sp>
      <p:sp>
        <p:nvSpPr>
          <p:cNvPr id="49" name="Ελεύθερη σχεδίαση: Σχήμα 48">
            <a:extLst>
              <a:ext uri="{FF2B5EF4-FFF2-40B4-BE49-F238E27FC236}">
                <a16:creationId xmlns:a16="http://schemas.microsoft.com/office/drawing/2014/main" id="{919B56A6-0FB3-47D5-A615-9546889F4B51}"/>
              </a:ext>
            </a:extLst>
          </p:cNvPr>
          <p:cNvSpPr/>
          <p:nvPr/>
        </p:nvSpPr>
        <p:spPr>
          <a:xfrm>
            <a:off x="3233722" y="4349255"/>
            <a:ext cx="1205991" cy="1675267"/>
          </a:xfrm>
          <a:custGeom>
            <a:avLst/>
            <a:gdLst>
              <a:gd name="connsiteX0" fmla="*/ 0 w 1205991"/>
              <a:gd name="connsiteY0" fmla="*/ 0 h 1675267"/>
              <a:gd name="connsiteX1" fmla="*/ 1205991 w 1205991"/>
              <a:gd name="connsiteY1" fmla="*/ 0 h 1675267"/>
              <a:gd name="connsiteX2" fmla="*/ 1205991 w 1205991"/>
              <a:gd name="connsiteY2" fmla="*/ 1675267 h 1675267"/>
              <a:gd name="connsiteX3" fmla="*/ 1141007 w 1205991"/>
              <a:gd name="connsiteY3" fmla="*/ 1671071 h 1675267"/>
              <a:gd name="connsiteX4" fmla="*/ 4868 w 1205991"/>
              <a:gd name="connsiteY4" fmla="*/ 131442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7">
                <a:moveTo>
                  <a:pt x="0" y="0"/>
                </a:moveTo>
                <a:lnTo>
                  <a:pt x="1205991" y="0"/>
                </a:lnTo>
                <a:lnTo>
                  <a:pt x="1205991" y="1675267"/>
                </a:lnTo>
                <a:lnTo>
                  <a:pt x="1141007" y="1671071"/>
                </a:lnTo>
                <a:cubicBezTo>
                  <a:pt x="542414" y="1593370"/>
                  <a:pt x="65547" y="946301"/>
                  <a:pt x="4868" y="131442"/>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576000" rtlCol="0" anchor="ctr"/>
          <a:lstStyle/>
          <a:p>
            <a:pPr algn="ctr"/>
            <a:r>
              <a:rPr lang="en-US" dirty="0"/>
              <a:t>Support</a:t>
            </a:r>
            <a:endParaRPr lang="el-GR" dirty="0"/>
          </a:p>
        </p:txBody>
      </p:sp>
      <p:sp>
        <p:nvSpPr>
          <p:cNvPr id="48" name="Ελεύθερη σχεδίαση: Σχήμα 47">
            <a:extLst>
              <a:ext uri="{FF2B5EF4-FFF2-40B4-BE49-F238E27FC236}">
                <a16:creationId xmlns:a16="http://schemas.microsoft.com/office/drawing/2014/main" id="{DB3BB30A-8CC7-40D5-A504-D68D7532C7CA}"/>
              </a:ext>
            </a:extLst>
          </p:cNvPr>
          <p:cNvSpPr/>
          <p:nvPr/>
        </p:nvSpPr>
        <p:spPr>
          <a:xfrm>
            <a:off x="4552257" y="4346044"/>
            <a:ext cx="1205988" cy="1675267"/>
          </a:xfrm>
          <a:custGeom>
            <a:avLst/>
            <a:gdLst>
              <a:gd name="connsiteX0" fmla="*/ 0 w 1205988"/>
              <a:gd name="connsiteY0" fmla="*/ 0 h 1675267"/>
              <a:gd name="connsiteX1" fmla="*/ 1205988 w 1205988"/>
              <a:gd name="connsiteY1" fmla="*/ 0 h 1675267"/>
              <a:gd name="connsiteX2" fmla="*/ 1201121 w 1205988"/>
              <a:gd name="connsiteY2" fmla="*/ 131442 h 1675267"/>
              <a:gd name="connsiteX3" fmla="*/ 64981 w 1205988"/>
              <a:gd name="connsiteY3" fmla="*/ 1671071 h 1675267"/>
              <a:gd name="connsiteX4" fmla="*/ 0 w 1205988"/>
              <a:gd name="connsiteY4" fmla="*/ 1675267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8" h="1675267">
                <a:moveTo>
                  <a:pt x="0" y="0"/>
                </a:moveTo>
                <a:lnTo>
                  <a:pt x="1205988" y="0"/>
                </a:lnTo>
                <a:lnTo>
                  <a:pt x="1201121" y="131442"/>
                </a:lnTo>
                <a:cubicBezTo>
                  <a:pt x="1140442" y="946301"/>
                  <a:pt x="663574" y="1593370"/>
                  <a:pt x="64981" y="1671071"/>
                </a:cubicBezTo>
                <a:lnTo>
                  <a:pt x="0" y="1675267"/>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612000" rtlCol="0" anchor="ctr" anchorCtr="0"/>
          <a:lstStyle/>
          <a:p>
            <a:r>
              <a:rPr lang="en-US" sz="1400" dirty="0"/>
              <a:t>Performance Evaluation</a:t>
            </a:r>
            <a:endParaRPr lang="el-GR" sz="1400" dirty="0"/>
          </a:p>
        </p:txBody>
      </p:sp>
      <p:sp>
        <p:nvSpPr>
          <p:cNvPr id="54" name="Ελεύθερη σχεδίαση: Σχήμα 53">
            <a:extLst>
              <a:ext uri="{FF2B5EF4-FFF2-40B4-BE49-F238E27FC236}">
                <a16:creationId xmlns:a16="http://schemas.microsoft.com/office/drawing/2014/main" id="{75595F37-98DF-4678-8D22-25B1A23563B8}"/>
              </a:ext>
            </a:extLst>
          </p:cNvPr>
          <p:cNvSpPr/>
          <p:nvPr/>
        </p:nvSpPr>
        <p:spPr>
          <a:xfrm>
            <a:off x="3233722" y="2169288"/>
            <a:ext cx="1205991" cy="1675266"/>
          </a:xfrm>
          <a:custGeom>
            <a:avLst/>
            <a:gdLst>
              <a:gd name="connsiteX0" fmla="*/ 1205991 w 1205991"/>
              <a:gd name="connsiteY0" fmla="*/ 0 h 1675266"/>
              <a:gd name="connsiteX1" fmla="*/ 1205991 w 1205991"/>
              <a:gd name="connsiteY1" fmla="*/ 1675266 h 1675266"/>
              <a:gd name="connsiteX2" fmla="*/ 0 w 1205991"/>
              <a:gd name="connsiteY2" fmla="*/ 1675266 h 1675266"/>
              <a:gd name="connsiteX3" fmla="*/ 4868 w 1205991"/>
              <a:gd name="connsiteY3" fmla="*/ 1543825 h 1675266"/>
              <a:gd name="connsiteX4" fmla="*/ 1141007 w 1205991"/>
              <a:gd name="connsiteY4" fmla="*/ 419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6">
                <a:moveTo>
                  <a:pt x="1205991" y="0"/>
                </a:moveTo>
                <a:lnTo>
                  <a:pt x="1205991" y="1675266"/>
                </a:lnTo>
                <a:lnTo>
                  <a:pt x="0" y="1675266"/>
                </a:lnTo>
                <a:lnTo>
                  <a:pt x="4868" y="1543825"/>
                </a:lnTo>
                <a:cubicBezTo>
                  <a:pt x="65547" y="728965"/>
                  <a:pt x="542414" y="81896"/>
                  <a:pt x="1141007" y="4196"/>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pPr algn="r"/>
            <a:r>
              <a:rPr lang="en-US" dirty="0"/>
              <a:t>Planning</a:t>
            </a:r>
            <a:endParaRPr lang="el-GR" dirty="0"/>
          </a:p>
        </p:txBody>
      </p:sp>
      <p:sp>
        <p:nvSpPr>
          <p:cNvPr id="14" name="Ορθογώνιο: Στρογγύλεμα γωνιών 13">
            <a:extLst>
              <a:ext uri="{FF2B5EF4-FFF2-40B4-BE49-F238E27FC236}">
                <a16:creationId xmlns:a16="http://schemas.microsoft.com/office/drawing/2014/main" id="{1406D211-1876-4425-9FBB-D4711C485117}"/>
              </a:ext>
            </a:extLst>
          </p:cNvPr>
          <p:cNvSpPr/>
          <p:nvPr/>
        </p:nvSpPr>
        <p:spPr>
          <a:xfrm>
            <a:off x="3042288" y="2440851"/>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Plan</a:t>
            </a:r>
            <a:endParaRPr lang="el-GR" dirty="0"/>
          </a:p>
        </p:txBody>
      </p:sp>
      <p:sp>
        <p:nvSpPr>
          <p:cNvPr id="27" name="Ορθογώνιο: Στρογγύλεμα γωνιών 26">
            <a:extLst>
              <a:ext uri="{FF2B5EF4-FFF2-40B4-BE49-F238E27FC236}">
                <a16:creationId xmlns:a16="http://schemas.microsoft.com/office/drawing/2014/main" id="{25C0EDFC-45B4-41A3-AFFE-FE90B0BD9369}"/>
              </a:ext>
            </a:extLst>
          </p:cNvPr>
          <p:cNvSpPr/>
          <p:nvPr/>
        </p:nvSpPr>
        <p:spPr>
          <a:xfrm>
            <a:off x="3042285" y="534902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Act</a:t>
            </a:r>
            <a:endParaRPr lang="el-GR" dirty="0"/>
          </a:p>
        </p:txBody>
      </p:sp>
      <p:sp>
        <p:nvSpPr>
          <p:cNvPr id="28" name="Ορθογώνιο: Στρογγύλεμα γωνιών 27">
            <a:extLst>
              <a:ext uri="{FF2B5EF4-FFF2-40B4-BE49-F238E27FC236}">
                <a16:creationId xmlns:a16="http://schemas.microsoft.com/office/drawing/2014/main" id="{E85AF1F7-5650-4A20-9F01-BFCA837521D2}"/>
              </a:ext>
            </a:extLst>
          </p:cNvPr>
          <p:cNvSpPr/>
          <p:nvPr/>
        </p:nvSpPr>
        <p:spPr>
          <a:xfrm>
            <a:off x="5204918" y="5349024"/>
            <a:ext cx="856791"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Check</a:t>
            </a:r>
            <a:endParaRPr lang="el-GR" dirty="0"/>
          </a:p>
        </p:txBody>
      </p:sp>
      <p:sp>
        <p:nvSpPr>
          <p:cNvPr id="57" name="Βέλος: Καμπύλο προς τα αριστερά 56">
            <a:extLst>
              <a:ext uri="{FF2B5EF4-FFF2-40B4-BE49-F238E27FC236}">
                <a16:creationId xmlns:a16="http://schemas.microsoft.com/office/drawing/2014/main" id="{05A8A4DB-743A-41C0-B0E8-BD1E4A98B6DD}"/>
              </a:ext>
            </a:extLst>
          </p:cNvPr>
          <p:cNvSpPr/>
          <p:nvPr/>
        </p:nvSpPr>
        <p:spPr>
          <a:xfrm rot="16200000">
            <a:off x="4359324" y="3380091"/>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dirty="0">
              <a:solidFill>
                <a:schemeClr val="tx1"/>
              </a:solidFill>
            </a:endParaRPr>
          </a:p>
        </p:txBody>
      </p:sp>
      <p:sp>
        <p:nvSpPr>
          <p:cNvPr id="58" name="Βέλος: Καμπύλο προς τα αριστερά 57">
            <a:extLst>
              <a:ext uri="{FF2B5EF4-FFF2-40B4-BE49-F238E27FC236}">
                <a16:creationId xmlns:a16="http://schemas.microsoft.com/office/drawing/2014/main" id="{C119FCAB-6605-4D94-B0EF-5829AD93AFD8}"/>
              </a:ext>
            </a:extLst>
          </p:cNvPr>
          <p:cNvSpPr/>
          <p:nvPr/>
        </p:nvSpPr>
        <p:spPr>
          <a:xfrm rot="5400000">
            <a:off x="4323147" y="3896704"/>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a:solidFill>
                <a:schemeClr val="tx1"/>
              </a:solidFill>
            </a:endParaRPr>
          </a:p>
        </p:txBody>
      </p:sp>
    </p:spTree>
    <p:extLst>
      <p:ext uri="{BB962C8B-B14F-4D97-AF65-F5344CB8AC3E}">
        <p14:creationId xmlns:p14="http://schemas.microsoft.com/office/powerpoint/2010/main" val="10050499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Ελεύθερη σχεδίαση: Σχήμα 54">
            <a:extLst>
              <a:ext uri="{FF2B5EF4-FFF2-40B4-BE49-F238E27FC236}">
                <a16:creationId xmlns:a16="http://schemas.microsoft.com/office/drawing/2014/main" id="{0C54F551-46F2-4CAD-A195-B35F120D4F26}"/>
              </a:ext>
            </a:extLst>
          </p:cNvPr>
          <p:cNvSpPr/>
          <p:nvPr/>
        </p:nvSpPr>
        <p:spPr>
          <a:xfrm>
            <a:off x="4552257" y="2159901"/>
            <a:ext cx="1205989" cy="1675266"/>
          </a:xfrm>
          <a:custGeom>
            <a:avLst/>
            <a:gdLst>
              <a:gd name="connsiteX0" fmla="*/ 0 w 1205989"/>
              <a:gd name="connsiteY0" fmla="*/ 0 h 1675266"/>
              <a:gd name="connsiteX1" fmla="*/ 64982 w 1205989"/>
              <a:gd name="connsiteY1" fmla="*/ 4196 h 1675266"/>
              <a:gd name="connsiteX2" fmla="*/ 1201122 w 1205989"/>
              <a:gd name="connsiteY2" fmla="*/ 1543825 h 1675266"/>
              <a:gd name="connsiteX3" fmla="*/ 1205989 w 1205989"/>
              <a:gd name="connsiteY3" fmla="*/ 1675266 h 1675266"/>
              <a:gd name="connsiteX4" fmla="*/ 0 w 1205989"/>
              <a:gd name="connsiteY4" fmla="*/ 167526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9" h="1675266">
                <a:moveTo>
                  <a:pt x="0" y="0"/>
                </a:moveTo>
                <a:lnTo>
                  <a:pt x="64982" y="4196"/>
                </a:lnTo>
                <a:cubicBezTo>
                  <a:pt x="663575" y="81896"/>
                  <a:pt x="1140443" y="728965"/>
                  <a:pt x="1201122" y="1543825"/>
                </a:cubicBezTo>
                <a:lnTo>
                  <a:pt x="1205989" y="1675266"/>
                </a:lnTo>
                <a:lnTo>
                  <a:pt x="0" y="1675266"/>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r>
              <a:rPr lang="en-US" dirty="0"/>
              <a:t>Operation</a:t>
            </a:r>
            <a:endParaRPr lang="el-GR" dirty="0"/>
          </a:p>
        </p:txBody>
      </p:sp>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fontScale="90000"/>
          </a:bodyPr>
          <a:lstStyle/>
          <a:p>
            <a:r>
              <a:rPr lang="en-GB" sz="4000" dirty="0">
                <a:solidFill>
                  <a:srgbClr val="0070C0"/>
                </a:solidFill>
              </a:rPr>
              <a:t>Continuous Improvement Process (CIP)</a:t>
            </a:r>
            <a:r>
              <a:rPr lang="en-GB" sz="4000" dirty="0">
                <a:solidFill>
                  <a:srgbClr val="0070C0"/>
                </a:solidFill>
                <a:latin typeface="Albertus MT Lt" pitchFamily="18" charset="0"/>
              </a:rPr>
              <a:t/>
            </a:r>
            <a:br>
              <a:rPr lang="en-GB" sz="4000" dirty="0">
                <a:solidFill>
                  <a:srgbClr val="0070C0"/>
                </a:solidFill>
                <a:latin typeface="Albertus MT Lt" pitchFamily="18" charset="0"/>
              </a:rPr>
            </a:br>
            <a:endParaRPr lang="it-IT" sz="4000" dirty="0">
              <a:solidFill>
                <a:schemeClr val="accent2"/>
              </a:solidFill>
            </a:endParaRPr>
          </a:p>
        </p:txBody>
      </p:sp>
      <p:sp>
        <p:nvSpPr>
          <p:cNvPr id="4" name="Φυσαλίδα ομιλίας: Ορθογώνιο με στρογγυλεμένες γωνίες 3">
            <a:extLst>
              <a:ext uri="{FF2B5EF4-FFF2-40B4-BE49-F238E27FC236}">
                <a16:creationId xmlns:a16="http://schemas.microsoft.com/office/drawing/2014/main" id="{46CA77D5-7676-47EA-B1AA-1BD12ED903F6}"/>
              </a:ext>
            </a:extLst>
          </p:cNvPr>
          <p:cNvSpPr/>
          <p:nvPr/>
        </p:nvSpPr>
        <p:spPr>
          <a:xfrm>
            <a:off x="304800" y="1669874"/>
            <a:ext cx="2483484" cy="2174679"/>
          </a:xfrm>
          <a:prstGeom prst="wedgeRoundRectCallout">
            <a:avLst>
              <a:gd name="adj1" fmla="val 57715"/>
              <a:gd name="adj2" fmla="val -664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72000" indent="-72000">
              <a:spcAft>
                <a:spcPts val="600"/>
              </a:spcAft>
              <a:buFont typeface="Arial" panose="020B0604020202020204" pitchFamily="34" charset="0"/>
              <a:buChar char="•"/>
            </a:pPr>
            <a:endParaRPr lang="en-US" sz="1400" dirty="0"/>
          </a:p>
          <a:p>
            <a:pPr marL="72000" indent="-72000">
              <a:spcAft>
                <a:spcPts val="600"/>
              </a:spcAft>
              <a:buFont typeface="Arial" panose="020B0604020202020204" pitchFamily="34" charset="0"/>
              <a:buChar char="•"/>
            </a:pPr>
            <a:r>
              <a:rPr lang="en-US" sz="1400" dirty="0"/>
              <a:t>Quality Assurance Plan (QAP) (WP7)</a:t>
            </a:r>
          </a:p>
          <a:p>
            <a:pPr marL="72000" indent="-72000">
              <a:spcAft>
                <a:spcPts val="600"/>
              </a:spcAft>
              <a:buFont typeface="Arial" panose="020B0604020202020204" pitchFamily="34" charset="0"/>
              <a:buChar char="•"/>
            </a:pPr>
            <a:r>
              <a:rPr lang="en-US" sz="1400" dirty="0"/>
              <a:t>Organizational risks</a:t>
            </a:r>
          </a:p>
          <a:p>
            <a:pPr marL="72000" indent="-72000">
              <a:spcAft>
                <a:spcPts val="600"/>
              </a:spcAft>
              <a:buFont typeface="Arial" panose="020B0604020202020204" pitchFamily="34" charset="0"/>
              <a:buChar char="•"/>
            </a:pPr>
            <a:r>
              <a:rPr lang="en-US" sz="1400" dirty="0"/>
              <a:t>Assess quality parameters provided by QAP</a:t>
            </a:r>
            <a:endParaRPr lang="el-GR" sz="1400" dirty="0"/>
          </a:p>
        </p:txBody>
      </p:sp>
      <p:sp>
        <p:nvSpPr>
          <p:cNvPr id="10" name="Φυσαλίδα ομιλίας: Ορθογώνιο με στρογγυλεμένες γωνίες 9">
            <a:extLst>
              <a:ext uri="{FF2B5EF4-FFF2-40B4-BE49-F238E27FC236}">
                <a16:creationId xmlns:a16="http://schemas.microsoft.com/office/drawing/2014/main" id="{8304E17F-D001-4C6B-BF94-6C3AF27E8DA8}"/>
              </a:ext>
            </a:extLst>
          </p:cNvPr>
          <p:cNvSpPr/>
          <p:nvPr/>
        </p:nvSpPr>
        <p:spPr>
          <a:xfrm>
            <a:off x="6203685" y="1669875"/>
            <a:ext cx="3324321" cy="2165292"/>
          </a:xfrm>
          <a:prstGeom prst="wedgeRoundRectCallout">
            <a:avLst>
              <a:gd name="adj1" fmla="val -55674"/>
              <a:gd name="adj2" fmla="val -506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72000" indent="-72000">
              <a:spcAft>
                <a:spcPts val="600"/>
              </a:spcAft>
              <a:buFont typeface="Arial" panose="020B0604020202020204" pitchFamily="34" charset="0"/>
              <a:buChar char="•"/>
            </a:pPr>
            <a:r>
              <a:rPr lang="en-US" sz="1400" dirty="0"/>
              <a:t>Perform internal and external evaluation</a:t>
            </a:r>
          </a:p>
          <a:p>
            <a:pPr marL="72000" indent="-72000">
              <a:spcAft>
                <a:spcPts val="600"/>
              </a:spcAft>
              <a:buFont typeface="Arial" panose="020B0604020202020204" pitchFamily="34" charset="0"/>
              <a:buChar char="•"/>
            </a:pPr>
            <a:r>
              <a:rPr lang="en-US" sz="1400" dirty="0"/>
              <a:t>Evaluation processes meet the required quality parameters</a:t>
            </a:r>
          </a:p>
          <a:p>
            <a:pPr marL="72000" indent="-72000">
              <a:spcAft>
                <a:spcPts val="600"/>
              </a:spcAft>
              <a:buFont typeface="Arial" panose="020B0604020202020204" pitchFamily="34" charset="0"/>
              <a:buChar char="•"/>
            </a:pPr>
            <a:r>
              <a:rPr lang="en-US" sz="1400" dirty="0"/>
              <a:t>Control of processes to meet the quality requirements set by QAP</a:t>
            </a:r>
          </a:p>
          <a:p>
            <a:pPr marL="72000" indent="-72000">
              <a:spcAft>
                <a:spcPts val="600"/>
              </a:spcAft>
              <a:buFont typeface="Arial" panose="020B0604020202020204" pitchFamily="34" charset="0"/>
              <a:buChar char="•"/>
            </a:pPr>
            <a:r>
              <a:rPr lang="en-US" sz="1400" dirty="0"/>
              <a:t>Evaluate overall activities and proactive control and report</a:t>
            </a:r>
            <a:endParaRPr lang="el-GR" sz="1400" dirty="0"/>
          </a:p>
        </p:txBody>
      </p:sp>
      <p:sp>
        <p:nvSpPr>
          <p:cNvPr id="15" name="Ορθογώνιο: Στρογγύλεμα γωνιών 14">
            <a:extLst>
              <a:ext uri="{FF2B5EF4-FFF2-40B4-BE49-F238E27FC236}">
                <a16:creationId xmlns:a16="http://schemas.microsoft.com/office/drawing/2014/main" id="{DC814CE0-37F7-473A-B945-6A2241157E55}"/>
              </a:ext>
            </a:extLst>
          </p:cNvPr>
          <p:cNvSpPr/>
          <p:nvPr/>
        </p:nvSpPr>
        <p:spPr>
          <a:xfrm>
            <a:off x="5204919" y="245385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Do</a:t>
            </a:r>
            <a:endParaRPr lang="el-GR" dirty="0"/>
          </a:p>
        </p:txBody>
      </p:sp>
      <p:sp>
        <p:nvSpPr>
          <p:cNvPr id="25" name="Φυσαλίδα ομιλίας: Ορθογώνιο με στρογγυλεμένες γωνίες 24">
            <a:extLst>
              <a:ext uri="{FF2B5EF4-FFF2-40B4-BE49-F238E27FC236}">
                <a16:creationId xmlns:a16="http://schemas.microsoft.com/office/drawing/2014/main" id="{96A8064E-58CB-410E-A117-2504EDADE647}"/>
              </a:ext>
            </a:extLst>
          </p:cNvPr>
          <p:cNvSpPr/>
          <p:nvPr/>
        </p:nvSpPr>
        <p:spPr>
          <a:xfrm>
            <a:off x="6274070" y="4349254"/>
            <a:ext cx="3253935" cy="2165292"/>
          </a:xfrm>
          <a:prstGeom prst="wedgeRoundRectCallout">
            <a:avLst>
              <a:gd name="adj1" fmla="val -54228"/>
              <a:gd name="adj2" fmla="val 337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72000" indent="-72000">
              <a:spcAft>
                <a:spcPts val="600"/>
              </a:spcAft>
              <a:buFont typeface="Arial" panose="020B0604020202020204" pitchFamily="34" charset="0"/>
              <a:buChar char="•"/>
            </a:pPr>
            <a:r>
              <a:rPr lang="en-US" sz="1400" dirty="0"/>
              <a:t>Monitor, analyze, evaluate QAP</a:t>
            </a:r>
          </a:p>
          <a:p>
            <a:pPr marL="72000" indent="-72000">
              <a:spcAft>
                <a:spcPts val="600"/>
              </a:spcAft>
              <a:buFont typeface="Arial" panose="020B0604020202020204" pitchFamily="34" charset="0"/>
              <a:buChar char="•"/>
            </a:pPr>
            <a:r>
              <a:rPr lang="en-US" sz="1400" dirty="0"/>
              <a:t>Internal and external evaluation</a:t>
            </a:r>
          </a:p>
          <a:p>
            <a:pPr marL="72000" indent="-72000">
              <a:spcAft>
                <a:spcPts val="600"/>
              </a:spcAft>
              <a:buFont typeface="Arial" panose="020B0604020202020204" pitchFamily="34" charset="0"/>
              <a:buChar char="•"/>
            </a:pPr>
            <a:r>
              <a:rPr lang="en-US" sz="1400" dirty="0"/>
              <a:t>Evaluation and determination of required improvements</a:t>
            </a:r>
            <a:endParaRPr lang="el-GR" sz="1400" dirty="0"/>
          </a:p>
        </p:txBody>
      </p:sp>
      <p:sp>
        <p:nvSpPr>
          <p:cNvPr id="49" name="Ελεύθερη σχεδίαση: Σχήμα 48">
            <a:extLst>
              <a:ext uri="{FF2B5EF4-FFF2-40B4-BE49-F238E27FC236}">
                <a16:creationId xmlns:a16="http://schemas.microsoft.com/office/drawing/2014/main" id="{919B56A6-0FB3-47D5-A615-9546889F4B51}"/>
              </a:ext>
            </a:extLst>
          </p:cNvPr>
          <p:cNvSpPr/>
          <p:nvPr/>
        </p:nvSpPr>
        <p:spPr>
          <a:xfrm>
            <a:off x="3233722" y="4349255"/>
            <a:ext cx="1205991" cy="1675267"/>
          </a:xfrm>
          <a:custGeom>
            <a:avLst/>
            <a:gdLst>
              <a:gd name="connsiteX0" fmla="*/ 0 w 1205991"/>
              <a:gd name="connsiteY0" fmla="*/ 0 h 1675267"/>
              <a:gd name="connsiteX1" fmla="*/ 1205991 w 1205991"/>
              <a:gd name="connsiteY1" fmla="*/ 0 h 1675267"/>
              <a:gd name="connsiteX2" fmla="*/ 1205991 w 1205991"/>
              <a:gd name="connsiteY2" fmla="*/ 1675267 h 1675267"/>
              <a:gd name="connsiteX3" fmla="*/ 1141007 w 1205991"/>
              <a:gd name="connsiteY3" fmla="*/ 1671071 h 1675267"/>
              <a:gd name="connsiteX4" fmla="*/ 4868 w 1205991"/>
              <a:gd name="connsiteY4" fmla="*/ 131442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7">
                <a:moveTo>
                  <a:pt x="0" y="0"/>
                </a:moveTo>
                <a:lnTo>
                  <a:pt x="1205991" y="0"/>
                </a:lnTo>
                <a:lnTo>
                  <a:pt x="1205991" y="1675267"/>
                </a:lnTo>
                <a:lnTo>
                  <a:pt x="1141007" y="1671071"/>
                </a:lnTo>
                <a:cubicBezTo>
                  <a:pt x="542414" y="1593370"/>
                  <a:pt x="65547" y="946301"/>
                  <a:pt x="4868" y="131442"/>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576000" rtlCol="0" anchor="ctr"/>
          <a:lstStyle/>
          <a:p>
            <a:pPr algn="ctr"/>
            <a:r>
              <a:rPr lang="en-US" dirty="0"/>
              <a:t>Support</a:t>
            </a:r>
            <a:endParaRPr lang="el-GR" dirty="0"/>
          </a:p>
        </p:txBody>
      </p:sp>
      <p:sp>
        <p:nvSpPr>
          <p:cNvPr id="48" name="Ελεύθερη σχεδίαση: Σχήμα 47">
            <a:extLst>
              <a:ext uri="{FF2B5EF4-FFF2-40B4-BE49-F238E27FC236}">
                <a16:creationId xmlns:a16="http://schemas.microsoft.com/office/drawing/2014/main" id="{DB3BB30A-8CC7-40D5-A504-D68D7532C7CA}"/>
              </a:ext>
            </a:extLst>
          </p:cNvPr>
          <p:cNvSpPr/>
          <p:nvPr/>
        </p:nvSpPr>
        <p:spPr>
          <a:xfrm>
            <a:off x="4552257" y="4346044"/>
            <a:ext cx="1205988" cy="1675267"/>
          </a:xfrm>
          <a:custGeom>
            <a:avLst/>
            <a:gdLst>
              <a:gd name="connsiteX0" fmla="*/ 0 w 1205988"/>
              <a:gd name="connsiteY0" fmla="*/ 0 h 1675267"/>
              <a:gd name="connsiteX1" fmla="*/ 1205988 w 1205988"/>
              <a:gd name="connsiteY1" fmla="*/ 0 h 1675267"/>
              <a:gd name="connsiteX2" fmla="*/ 1201121 w 1205988"/>
              <a:gd name="connsiteY2" fmla="*/ 131442 h 1675267"/>
              <a:gd name="connsiteX3" fmla="*/ 64981 w 1205988"/>
              <a:gd name="connsiteY3" fmla="*/ 1671071 h 1675267"/>
              <a:gd name="connsiteX4" fmla="*/ 0 w 1205988"/>
              <a:gd name="connsiteY4" fmla="*/ 1675267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8" h="1675267">
                <a:moveTo>
                  <a:pt x="0" y="0"/>
                </a:moveTo>
                <a:lnTo>
                  <a:pt x="1205988" y="0"/>
                </a:lnTo>
                <a:lnTo>
                  <a:pt x="1201121" y="131442"/>
                </a:lnTo>
                <a:cubicBezTo>
                  <a:pt x="1140442" y="946301"/>
                  <a:pt x="663574" y="1593370"/>
                  <a:pt x="64981" y="1671071"/>
                </a:cubicBezTo>
                <a:lnTo>
                  <a:pt x="0" y="1675267"/>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612000" rtlCol="0" anchor="ctr" anchorCtr="0"/>
          <a:lstStyle/>
          <a:p>
            <a:r>
              <a:rPr lang="en-US" sz="1400" dirty="0"/>
              <a:t>Performance Evaluation</a:t>
            </a:r>
            <a:endParaRPr lang="el-GR" sz="1400" dirty="0"/>
          </a:p>
        </p:txBody>
      </p:sp>
      <p:sp>
        <p:nvSpPr>
          <p:cNvPr id="54" name="Ελεύθερη σχεδίαση: Σχήμα 53">
            <a:extLst>
              <a:ext uri="{FF2B5EF4-FFF2-40B4-BE49-F238E27FC236}">
                <a16:creationId xmlns:a16="http://schemas.microsoft.com/office/drawing/2014/main" id="{75595F37-98DF-4678-8D22-25B1A23563B8}"/>
              </a:ext>
            </a:extLst>
          </p:cNvPr>
          <p:cNvSpPr/>
          <p:nvPr/>
        </p:nvSpPr>
        <p:spPr>
          <a:xfrm>
            <a:off x="3233722" y="2169288"/>
            <a:ext cx="1205991" cy="1675266"/>
          </a:xfrm>
          <a:custGeom>
            <a:avLst/>
            <a:gdLst>
              <a:gd name="connsiteX0" fmla="*/ 1205991 w 1205991"/>
              <a:gd name="connsiteY0" fmla="*/ 0 h 1675266"/>
              <a:gd name="connsiteX1" fmla="*/ 1205991 w 1205991"/>
              <a:gd name="connsiteY1" fmla="*/ 1675266 h 1675266"/>
              <a:gd name="connsiteX2" fmla="*/ 0 w 1205991"/>
              <a:gd name="connsiteY2" fmla="*/ 1675266 h 1675266"/>
              <a:gd name="connsiteX3" fmla="*/ 4868 w 1205991"/>
              <a:gd name="connsiteY3" fmla="*/ 1543825 h 1675266"/>
              <a:gd name="connsiteX4" fmla="*/ 1141007 w 1205991"/>
              <a:gd name="connsiteY4" fmla="*/ 419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6">
                <a:moveTo>
                  <a:pt x="1205991" y="0"/>
                </a:moveTo>
                <a:lnTo>
                  <a:pt x="1205991" y="1675266"/>
                </a:lnTo>
                <a:lnTo>
                  <a:pt x="0" y="1675266"/>
                </a:lnTo>
                <a:lnTo>
                  <a:pt x="4868" y="1543825"/>
                </a:lnTo>
                <a:cubicBezTo>
                  <a:pt x="65547" y="728965"/>
                  <a:pt x="542414" y="81896"/>
                  <a:pt x="1141007" y="4196"/>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pPr algn="r"/>
            <a:r>
              <a:rPr lang="en-US" dirty="0"/>
              <a:t>Planning</a:t>
            </a:r>
            <a:endParaRPr lang="el-GR" dirty="0"/>
          </a:p>
        </p:txBody>
      </p:sp>
      <p:sp>
        <p:nvSpPr>
          <p:cNvPr id="14" name="Ορθογώνιο: Στρογγύλεμα γωνιών 13">
            <a:extLst>
              <a:ext uri="{FF2B5EF4-FFF2-40B4-BE49-F238E27FC236}">
                <a16:creationId xmlns:a16="http://schemas.microsoft.com/office/drawing/2014/main" id="{1406D211-1876-4425-9FBB-D4711C485117}"/>
              </a:ext>
            </a:extLst>
          </p:cNvPr>
          <p:cNvSpPr/>
          <p:nvPr/>
        </p:nvSpPr>
        <p:spPr>
          <a:xfrm>
            <a:off x="3042288" y="2440851"/>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Plan</a:t>
            </a:r>
            <a:endParaRPr lang="el-GR" dirty="0"/>
          </a:p>
        </p:txBody>
      </p:sp>
      <p:sp>
        <p:nvSpPr>
          <p:cNvPr id="27" name="Ορθογώνιο: Στρογγύλεμα γωνιών 26">
            <a:extLst>
              <a:ext uri="{FF2B5EF4-FFF2-40B4-BE49-F238E27FC236}">
                <a16:creationId xmlns:a16="http://schemas.microsoft.com/office/drawing/2014/main" id="{25C0EDFC-45B4-41A3-AFFE-FE90B0BD9369}"/>
              </a:ext>
            </a:extLst>
          </p:cNvPr>
          <p:cNvSpPr/>
          <p:nvPr/>
        </p:nvSpPr>
        <p:spPr>
          <a:xfrm>
            <a:off x="3042285" y="534902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Act</a:t>
            </a:r>
            <a:endParaRPr lang="el-GR" dirty="0"/>
          </a:p>
        </p:txBody>
      </p:sp>
      <p:sp>
        <p:nvSpPr>
          <p:cNvPr id="28" name="Ορθογώνιο: Στρογγύλεμα γωνιών 27">
            <a:extLst>
              <a:ext uri="{FF2B5EF4-FFF2-40B4-BE49-F238E27FC236}">
                <a16:creationId xmlns:a16="http://schemas.microsoft.com/office/drawing/2014/main" id="{E85AF1F7-5650-4A20-9F01-BFCA837521D2}"/>
              </a:ext>
            </a:extLst>
          </p:cNvPr>
          <p:cNvSpPr/>
          <p:nvPr/>
        </p:nvSpPr>
        <p:spPr>
          <a:xfrm>
            <a:off x="5204918" y="5349024"/>
            <a:ext cx="856791"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Check</a:t>
            </a:r>
            <a:endParaRPr lang="el-GR" dirty="0"/>
          </a:p>
        </p:txBody>
      </p:sp>
      <p:sp>
        <p:nvSpPr>
          <p:cNvPr id="57" name="Βέλος: Καμπύλο προς τα αριστερά 56">
            <a:extLst>
              <a:ext uri="{FF2B5EF4-FFF2-40B4-BE49-F238E27FC236}">
                <a16:creationId xmlns:a16="http://schemas.microsoft.com/office/drawing/2014/main" id="{05A8A4DB-743A-41C0-B0E8-BD1E4A98B6DD}"/>
              </a:ext>
            </a:extLst>
          </p:cNvPr>
          <p:cNvSpPr/>
          <p:nvPr/>
        </p:nvSpPr>
        <p:spPr>
          <a:xfrm rot="16200000">
            <a:off x="4359324" y="3380091"/>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dirty="0">
              <a:solidFill>
                <a:schemeClr val="tx1"/>
              </a:solidFill>
            </a:endParaRPr>
          </a:p>
        </p:txBody>
      </p:sp>
      <p:sp>
        <p:nvSpPr>
          <p:cNvPr id="58" name="Βέλος: Καμπύλο προς τα αριστερά 57">
            <a:extLst>
              <a:ext uri="{FF2B5EF4-FFF2-40B4-BE49-F238E27FC236}">
                <a16:creationId xmlns:a16="http://schemas.microsoft.com/office/drawing/2014/main" id="{C119FCAB-6605-4D94-B0EF-5829AD93AFD8}"/>
              </a:ext>
            </a:extLst>
          </p:cNvPr>
          <p:cNvSpPr/>
          <p:nvPr/>
        </p:nvSpPr>
        <p:spPr>
          <a:xfrm rot="5400000">
            <a:off x="4323147" y="3896704"/>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a:solidFill>
                <a:schemeClr val="tx1"/>
              </a:solidFill>
            </a:endParaRPr>
          </a:p>
        </p:txBody>
      </p:sp>
    </p:spTree>
    <p:extLst>
      <p:ext uri="{BB962C8B-B14F-4D97-AF65-F5344CB8AC3E}">
        <p14:creationId xmlns:p14="http://schemas.microsoft.com/office/powerpoint/2010/main" val="125449863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 name="Ελεύθερη σχεδίαση: Σχήμα 54">
            <a:extLst>
              <a:ext uri="{FF2B5EF4-FFF2-40B4-BE49-F238E27FC236}">
                <a16:creationId xmlns:a16="http://schemas.microsoft.com/office/drawing/2014/main" id="{0C54F551-46F2-4CAD-A195-B35F120D4F26}"/>
              </a:ext>
            </a:extLst>
          </p:cNvPr>
          <p:cNvSpPr/>
          <p:nvPr/>
        </p:nvSpPr>
        <p:spPr>
          <a:xfrm>
            <a:off x="4552257" y="2159901"/>
            <a:ext cx="1205989" cy="1675266"/>
          </a:xfrm>
          <a:custGeom>
            <a:avLst/>
            <a:gdLst>
              <a:gd name="connsiteX0" fmla="*/ 0 w 1205989"/>
              <a:gd name="connsiteY0" fmla="*/ 0 h 1675266"/>
              <a:gd name="connsiteX1" fmla="*/ 64982 w 1205989"/>
              <a:gd name="connsiteY1" fmla="*/ 4196 h 1675266"/>
              <a:gd name="connsiteX2" fmla="*/ 1201122 w 1205989"/>
              <a:gd name="connsiteY2" fmla="*/ 1543825 h 1675266"/>
              <a:gd name="connsiteX3" fmla="*/ 1205989 w 1205989"/>
              <a:gd name="connsiteY3" fmla="*/ 1675266 h 1675266"/>
              <a:gd name="connsiteX4" fmla="*/ 0 w 1205989"/>
              <a:gd name="connsiteY4" fmla="*/ 167526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9" h="1675266">
                <a:moveTo>
                  <a:pt x="0" y="0"/>
                </a:moveTo>
                <a:lnTo>
                  <a:pt x="64982" y="4196"/>
                </a:lnTo>
                <a:cubicBezTo>
                  <a:pt x="663575" y="81896"/>
                  <a:pt x="1140443" y="728965"/>
                  <a:pt x="1201122" y="1543825"/>
                </a:cubicBezTo>
                <a:lnTo>
                  <a:pt x="1205989" y="1675266"/>
                </a:lnTo>
                <a:lnTo>
                  <a:pt x="0" y="1675266"/>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r>
              <a:rPr lang="en-US" dirty="0"/>
              <a:t>Operation</a:t>
            </a:r>
            <a:endParaRPr lang="el-GR" dirty="0"/>
          </a:p>
        </p:txBody>
      </p:sp>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fontScale="90000"/>
          </a:bodyPr>
          <a:lstStyle/>
          <a:p>
            <a:r>
              <a:rPr lang="en-GB" sz="4000" dirty="0">
                <a:solidFill>
                  <a:srgbClr val="0070C0"/>
                </a:solidFill>
              </a:rPr>
              <a:t>Continuous Improvement Process (CIP)</a:t>
            </a:r>
            <a:r>
              <a:rPr lang="en-GB" sz="4000" dirty="0">
                <a:solidFill>
                  <a:srgbClr val="0070C0"/>
                </a:solidFill>
                <a:latin typeface="Albertus MT Lt" pitchFamily="18" charset="0"/>
              </a:rPr>
              <a:t/>
            </a:r>
            <a:br>
              <a:rPr lang="en-GB" sz="4000" dirty="0">
                <a:solidFill>
                  <a:srgbClr val="0070C0"/>
                </a:solidFill>
                <a:latin typeface="Albertus MT Lt" pitchFamily="18" charset="0"/>
              </a:rPr>
            </a:br>
            <a:endParaRPr lang="it-IT" sz="4000" dirty="0">
              <a:solidFill>
                <a:schemeClr val="accent2"/>
              </a:solidFill>
            </a:endParaRPr>
          </a:p>
        </p:txBody>
      </p:sp>
      <p:sp>
        <p:nvSpPr>
          <p:cNvPr id="4" name="Φυσαλίδα ομιλίας: Ορθογώνιο με στρογγυλεμένες γωνίες 3">
            <a:extLst>
              <a:ext uri="{FF2B5EF4-FFF2-40B4-BE49-F238E27FC236}">
                <a16:creationId xmlns:a16="http://schemas.microsoft.com/office/drawing/2014/main" id="{46CA77D5-7676-47EA-B1AA-1BD12ED903F6}"/>
              </a:ext>
            </a:extLst>
          </p:cNvPr>
          <p:cNvSpPr/>
          <p:nvPr/>
        </p:nvSpPr>
        <p:spPr>
          <a:xfrm>
            <a:off x="304800" y="1669874"/>
            <a:ext cx="2483484" cy="2174679"/>
          </a:xfrm>
          <a:prstGeom prst="wedgeRoundRectCallout">
            <a:avLst>
              <a:gd name="adj1" fmla="val 57715"/>
              <a:gd name="adj2" fmla="val -6645"/>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t"/>
          <a:lstStyle/>
          <a:p>
            <a:pPr marL="72000" indent="-72000">
              <a:spcAft>
                <a:spcPts val="600"/>
              </a:spcAft>
              <a:buFont typeface="Arial" panose="020B0604020202020204" pitchFamily="34" charset="0"/>
              <a:buChar char="•"/>
            </a:pPr>
            <a:endParaRPr lang="en-US" sz="1400" dirty="0"/>
          </a:p>
          <a:p>
            <a:pPr marL="72000" indent="-72000">
              <a:spcAft>
                <a:spcPts val="600"/>
              </a:spcAft>
              <a:buFont typeface="Arial" panose="020B0604020202020204" pitchFamily="34" charset="0"/>
              <a:buChar char="•"/>
            </a:pPr>
            <a:r>
              <a:rPr lang="en-US" sz="1400" dirty="0"/>
              <a:t>Quality Assurance Plan (QAP) (WP7)</a:t>
            </a:r>
          </a:p>
          <a:p>
            <a:pPr marL="72000" indent="-72000">
              <a:spcAft>
                <a:spcPts val="600"/>
              </a:spcAft>
              <a:buFont typeface="Arial" panose="020B0604020202020204" pitchFamily="34" charset="0"/>
              <a:buChar char="•"/>
            </a:pPr>
            <a:r>
              <a:rPr lang="en-US" sz="1400" dirty="0"/>
              <a:t>Organizational risks</a:t>
            </a:r>
          </a:p>
          <a:p>
            <a:pPr marL="72000" indent="-72000">
              <a:spcAft>
                <a:spcPts val="600"/>
              </a:spcAft>
              <a:buFont typeface="Arial" panose="020B0604020202020204" pitchFamily="34" charset="0"/>
              <a:buChar char="•"/>
            </a:pPr>
            <a:r>
              <a:rPr lang="en-US" sz="1400" dirty="0"/>
              <a:t>Assess quality parameters provided by QAP</a:t>
            </a:r>
            <a:endParaRPr lang="el-GR" sz="1400" dirty="0"/>
          </a:p>
        </p:txBody>
      </p:sp>
      <p:sp>
        <p:nvSpPr>
          <p:cNvPr id="10" name="Φυσαλίδα ομιλίας: Ορθογώνιο με στρογγυλεμένες γωνίες 9">
            <a:extLst>
              <a:ext uri="{FF2B5EF4-FFF2-40B4-BE49-F238E27FC236}">
                <a16:creationId xmlns:a16="http://schemas.microsoft.com/office/drawing/2014/main" id="{8304E17F-D001-4C6B-BF94-6C3AF27E8DA8}"/>
              </a:ext>
            </a:extLst>
          </p:cNvPr>
          <p:cNvSpPr/>
          <p:nvPr/>
        </p:nvSpPr>
        <p:spPr>
          <a:xfrm>
            <a:off x="6203685" y="1669875"/>
            <a:ext cx="3324321" cy="2165292"/>
          </a:xfrm>
          <a:prstGeom prst="wedgeRoundRectCallout">
            <a:avLst>
              <a:gd name="adj1" fmla="val -55674"/>
              <a:gd name="adj2" fmla="val -506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72000" indent="-72000">
              <a:spcAft>
                <a:spcPts val="600"/>
              </a:spcAft>
              <a:buFont typeface="Arial" panose="020B0604020202020204" pitchFamily="34" charset="0"/>
              <a:buChar char="•"/>
            </a:pPr>
            <a:r>
              <a:rPr lang="en-US" sz="1400" dirty="0"/>
              <a:t>Perform internal and external evaluation</a:t>
            </a:r>
          </a:p>
          <a:p>
            <a:pPr marL="72000" indent="-72000">
              <a:spcAft>
                <a:spcPts val="600"/>
              </a:spcAft>
              <a:buFont typeface="Arial" panose="020B0604020202020204" pitchFamily="34" charset="0"/>
              <a:buChar char="•"/>
            </a:pPr>
            <a:r>
              <a:rPr lang="en-US" sz="1400" dirty="0"/>
              <a:t>Evaluation processes meet the required quality parameters</a:t>
            </a:r>
          </a:p>
          <a:p>
            <a:pPr marL="72000" indent="-72000">
              <a:spcAft>
                <a:spcPts val="600"/>
              </a:spcAft>
              <a:buFont typeface="Arial" panose="020B0604020202020204" pitchFamily="34" charset="0"/>
              <a:buChar char="•"/>
            </a:pPr>
            <a:r>
              <a:rPr lang="en-US" sz="1400" dirty="0"/>
              <a:t>Control of processes to meet the quality requirements set by QAP</a:t>
            </a:r>
          </a:p>
          <a:p>
            <a:pPr marL="72000" indent="-72000">
              <a:spcAft>
                <a:spcPts val="600"/>
              </a:spcAft>
              <a:buFont typeface="Arial" panose="020B0604020202020204" pitchFamily="34" charset="0"/>
              <a:buChar char="•"/>
            </a:pPr>
            <a:r>
              <a:rPr lang="en-US" sz="1400" dirty="0"/>
              <a:t>Evaluate overall activities and proactive control and report</a:t>
            </a:r>
            <a:endParaRPr lang="el-GR" sz="1400" dirty="0"/>
          </a:p>
        </p:txBody>
      </p:sp>
      <p:sp>
        <p:nvSpPr>
          <p:cNvPr id="15" name="Ορθογώνιο: Στρογγύλεμα γωνιών 14">
            <a:extLst>
              <a:ext uri="{FF2B5EF4-FFF2-40B4-BE49-F238E27FC236}">
                <a16:creationId xmlns:a16="http://schemas.microsoft.com/office/drawing/2014/main" id="{DC814CE0-37F7-473A-B945-6A2241157E55}"/>
              </a:ext>
            </a:extLst>
          </p:cNvPr>
          <p:cNvSpPr/>
          <p:nvPr/>
        </p:nvSpPr>
        <p:spPr>
          <a:xfrm>
            <a:off x="5204919" y="245385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Do</a:t>
            </a:r>
            <a:endParaRPr lang="el-GR" dirty="0"/>
          </a:p>
        </p:txBody>
      </p:sp>
      <p:sp>
        <p:nvSpPr>
          <p:cNvPr id="24" name="Φυσαλίδα ομιλίας: Ορθογώνιο με στρογγυλεμένες γωνίες 23">
            <a:extLst>
              <a:ext uri="{FF2B5EF4-FFF2-40B4-BE49-F238E27FC236}">
                <a16:creationId xmlns:a16="http://schemas.microsoft.com/office/drawing/2014/main" id="{80775E17-CC37-419C-B6D2-FBD5E7591862}"/>
              </a:ext>
            </a:extLst>
          </p:cNvPr>
          <p:cNvSpPr/>
          <p:nvPr/>
        </p:nvSpPr>
        <p:spPr>
          <a:xfrm>
            <a:off x="304800" y="4349254"/>
            <a:ext cx="2525124" cy="2165292"/>
          </a:xfrm>
          <a:prstGeom prst="wedgeRoundRectCallout">
            <a:avLst>
              <a:gd name="adj1" fmla="val 55669"/>
              <a:gd name="adj2" fmla="val 478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72000" indent="-72000">
              <a:spcAft>
                <a:spcPts val="600"/>
              </a:spcAft>
              <a:buFont typeface="Arial" panose="020B0604020202020204" pitchFamily="34" charset="0"/>
              <a:buChar char="•"/>
            </a:pPr>
            <a:r>
              <a:rPr lang="en-US" sz="1400" dirty="0"/>
              <a:t>Cooperation with WP7 leader to manage quality control standards</a:t>
            </a:r>
          </a:p>
          <a:p>
            <a:pPr marL="72000" indent="-72000">
              <a:spcAft>
                <a:spcPts val="600"/>
              </a:spcAft>
              <a:buFont typeface="Arial" panose="020B0604020202020204" pitchFamily="34" charset="0"/>
              <a:buChar char="•"/>
            </a:pPr>
            <a:r>
              <a:rPr lang="en-US" sz="1400" dirty="0"/>
              <a:t>Manage and cooperate with all partners and actors involved in the evaluation process (WP8)</a:t>
            </a:r>
            <a:endParaRPr lang="el-GR" sz="1400" dirty="0"/>
          </a:p>
        </p:txBody>
      </p:sp>
      <p:sp>
        <p:nvSpPr>
          <p:cNvPr id="25" name="Φυσαλίδα ομιλίας: Ορθογώνιο με στρογγυλεμένες γωνίες 24">
            <a:extLst>
              <a:ext uri="{FF2B5EF4-FFF2-40B4-BE49-F238E27FC236}">
                <a16:creationId xmlns:a16="http://schemas.microsoft.com/office/drawing/2014/main" id="{96A8064E-58CB-410E-A117-2504EDADE647}"/>
              </a:ext>
            </a:extLst>
          </p:cNvPr>
          <p:cNvSpPr/>
          <p:nvPr/>
        </p:nvSpPr>
        <p:spPr>
          <a:xfrm>
            <a:off x="6274070" y="4349254"/>
            <a:ext cx="3253935" cy="2165292"/>
          </a:xfrm>
          <a:prstGeom prst="wedgeRoundRectCallout">
            <a:avLst>
              <a:gd name="adj1" fmla="val -54228"/>
              <a:gd name="adj2" fmla="val 337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72000" indent="-72000">
              <a:spcAft>
                <a:spcPts val="600"/>
              </a:spcAft>
              <a:buFont typeface="Arial" panose="020B0604020202020204" pitchFamily="34" charset="0"/>
              <a:buChar char="•"/>
            </a:pPr>
            <a:r>
              <a:rPr lang="en-US" sz="1400" dirty="0"/>
              <a:t>Monitor, analyze, evaluate QAP</a:t>
            </a:r>
          </a:p>
          <a:p>
            <a:pPr marL="72000" indent="-72000">
              <a:spcAft>
                <a:spcPts val="600"/>
              </a:spcAft>
              <a:buFont typeface="Arial" panose="020B0604020202020204" pitchFamily="34" charset="0"/>
              <a:buChar char="•"/>
            </a:pPr>
            <a:r>
              <a:rPr lang="en-US" sz="1400" dirty="0"/>
              <a:t>Internal and external evaluation</a:t>
            </a:r>
          </a:p>
          <a:p>
            <a:pPr marL="72000" indent="-72000">
              <a:spcAft>
                <a:spcPts val="600"/>
              </a:spcAft>
              <a:buFont typeface="Arial" panose="020B0604020202020204" pitchFamily="34" charset="0"/>
              <a:buChar char="•"/>
            </a:pPr>
            <a:r>
              <a:rPr lang="en-US" sz="1400" dirty="0"/>
              <a:t>Evaluation and determination of required improvements</a:t>
            </a:r>
            <a:endParaRPr lang="el-GR" sz="1400" dirty="0"/>
          </a:p>
        </p:txBody>
      </p:sp>
      <p:sp>
        <p:nvSpPr>
          <p:cNvPr id="49" name="Ελεύθερη σχεδίαση: Σχήμα 48">
            <a:extLst>
              <a:ext uri="{FF2B5EF4-FFF2-40B4-BE49-F238E27FC236}">
                <a16:creationId xmlns:a16="http://schemas.microsoft.com/office/drawing/2014/main" id="{919B56A6-0FB3-47D5-A615-9546889F4B51}"/>
              </a:ext>
            </a:extLst>
          </p:cNvPr>
          <p:cNvSpPr/>
          <p:nvPr/>
        </p:nvSpPr>
        <p:spPr>
          <a:xfrm>
            <a:off x="3233722" y="4349255"/>
            <a:ext cx="1205991" cy="1675267"/>
          </a:xfrm>
          <a:custGeom>
            <a:avLst/>
            <a:gdLst>
              <a:gd name="connsiteX0" fmla="*/ 0 w 1205991"/>
              <a:gd name="connsiteY0" fmla="*/ 0 h 1675267"/>
              <a:gd name="connsiteX1" fmla="*/ 1205991 w 1205991"/>
              <a:gd name="connsiteY1" fmla="*/ 0 h 1675267"/>
              <a:gd name="connsiteX2" fmla="*/ 1205991 w 1205991"/>
              <a:gd name="connsiteY2" fmla="*/ 1675267 h 1675267"/>
              <a:gd name="connsiteX3" fmla="*/ 1141007 w 1205991"/>
              <a:gd name="connsiteY3" fmla="*/ 1671071 h 1675267"/>
              <a:gd name="connsiteX4" fmla="*/ 4868 w 1205991"/>
              <a:gd name="connsiteY4" fmla="*/ 131442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7">
                <a:moveTo>
                  <a:pt x="0" y="0"/>
                </a:moveTo>
                <a:lnTo>
                  <a:pt x="1205991" y="0"/>
                </a:lnTo>
                <a:lnTo>
                  <a:pt x="1205991" y="1675267"/>
                </a:lnTo>
                <a:lnTo>
                  <a:pt x="1141007" y="1671071"/>
                </a:lnTo>
                <a:cubicBezTo>
                  <a:pt x="542414" y="1593370"/>
                  <a:pt x="65547" y="946301"/>
                  <a:pt x="4868" y="131442"/>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576000" rtlCol="0" anchor="ctr"/>
          <a:lstStyle/>
          <a:p>
            <a:pPr algn="ctr"/>
            <a:r>
              <a:rPr lang="en-US" dirty="0"/>
              <a:t>Support</a:t>
            </a:r>
            <a:endParaRPr lang="el-GR" dirty="0"/>
          </a:p>
        </p:txBody>
      </p:sp>
      <p:sp>
        <p:nvSpPr>
          <p:cNvPr id="48" name="Ελεύθερη σχεδίαση: Σχήμα 47">
            <a:extLst>
              <a:ext uri="{FF2B5EF4-FFF2-40B4-BE49-F238E27FC236}">
                <a16:creationId xmlns:a16="http://schemas.microsoft.com/office/drawing/2014/main" id="{DB3BB30A-8CC7-40D5-A504-D68D7532C7CA}"/>
              </a:ext>
            </a:extLst>
          </p:cNvPr>
          <p:cNvSpPr/>
          <p:nvPr/>
        </p:nvSpPr>
        <p:spPr>
          <a:xfrm>
            <a:off x="4552257" y="4346044"/>
            <a:ext cx="1205988" cy="1675267"/>
          </a:xfrm>
          <a:custGeom>
            <a:avLst/>
            <a:gdLst>
              <a:gd name="connsiteX0" fmla="*/ 0 w 1205988"/>
              <a:gd name="connsiteY0" fmla="*/ 0 h 1675267"/>
              <a:gd name="connsiteX1" fmla="*/ 1205988 w 1205988"/>
              <a:gd name="connsiteY1" fmla="*/ 0 h 1675267"/>
              <a:gd name="connsiteX2" fmla="*/ 1201121 w 1205988"/>
              <a:gd name="connsiteY2" fmla="*/ 131442 h 1675267"/>
              <a:gd name="connsiteX3" fmla="*/ 64981 w 1205988"/>
              <a:gd name="connsiteY3" fmla="*/ 1671071 h 1675267"/>
              <a:gd name="connsiteX4" fmla="*/ 0 w 1205988"/>
              <a:gd name="connsiteY4" fmla="*/ 1675267 h 167526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88" h="1675267">
                <a:moveTo>
                  <a:pt x="0" y="0"/>
                </a:moveTo>
                <a:lnTo>
                  <a:pt x="1205988" y="0"/>
                </a:lnTo>
                <a:lnTo>
                  <a:pt x="1201121" y="131442"/>
                </a:lnTo>
                <a:cubicBezTo>
                  <a:pt x="1140442" y="946301"/>
                  <a:pt x="663574" y="1593370"/>
                  <a:pt x="64981" y="1671071"/>
                </a:cubicBezTo>
                <a:lnTo>
                  <a:pt x="0" y="1675267"/>
                </a:ln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0" bIns="612000" rtlCol="0" anchor="ctr" anchorCtr="0"/>
          <a:lstStyle/>
          <a:p>
            <a:r>
              <a:rPr lang="en-US" sz="1400" dirty="0"/>
              <a:t>Performance Evaluation</a:t>
            </a:r>
            <a:endParaRPr lang="el-GR" sz="1400" dirty="0"/>
          </a:p>
        </p:txBody>
      </p:sp>
      <p:sp>
        <p:nvSpPr>
          <p:cNvPr id="54" name="Ελεύθερη σχεδίαση: Σχήμα 53">
            <a:extLst>
              <a:ext uri="{FF2B5EF4-FFF2-40B4-BE49-F238E27FC236}">
                <a16:creationId xmlns:a16="http://schemas.microsoft.com/office/drawing/2014/main" id="{75595F37-98DF-4678-8D22-25B1A23563B8}"/>
              </a:ext>
            </a:extLst>
          </p:cNvPr>
          <p:cNvSpPr/>
          <p:nvPr/>
        </p:nvSpPr>
        <p:spPr>
          <a:xfrm>
            <a:off x="3233722" y="2169288"/>
            <a:ext cx="1205991" cy="1675266"/>
          </a:xfrm>
          <a:custGeom>
            <a:avLst/>
            <a:gdLst>
              <a:gd name="connsiteX0" fmla="*/ 1205991 w 1205991"/>
              <a:gd name="connsiteY0" fmla="*/ 0 h 1675266"/>
              <a:gd name="connsiteX1" fmla="*/ 1205991 w 1205991"/>
              <a:gd name="connsiteY1" fmla="*/ 1675266 h 1675266"/>
              <a:gd name="connsiteX2" fmla="*/ 0 w 1205991"/>
              <a:gd name="connsiteY2" fmla="*/ 1675266 h 1675266"/>
              <a:gd name="connsiteX3" fmla="*/ 4868 w 1205991"/>
              <a:gd name="connsiteY3" fmla="*/ 1543825 h 1675266"/>
              <a:gd name="connsiteX4" fmla="*/ 1141007 w 1205991"/>
              <a:gd name="connsiteY4" fmla="*/ 4196 h 167526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05991" h="1675266">
                <a:moveTo>
                  <a:pt x="1205991" y="0"/>
                </a:moveTo>
                <a:lnTo>
                  <a:pt x="1205991" y="1675266"/>
                </a:lnTo>
                <a:lnTo>
                  <a:pt x="0" y="1675266"/>
                </a:lnTo>
                <a:lnTo>
                  <a:pt x="4868" y="1543825"/>
                </a:lnTo>
                <a:cubicBezTo>
                  <a:pt x="65547" y="728965"/>
                  <a:pt x="542414" y="81896"/>
                  <a:pt x="1141007" y="4196"/>
                </a:cubicBezTo>
                <a:close/>
              </a:path>
            </a:pathLst>
          </a:custGeom>
        </p:spPr>
        <p:style>
          <a:lnRef idx="2">
            <a:schemeClr val="accent2">
              <a:shade val="50000"/>
            </a:schemeClr>
          </a:lnRef>
          <a:fillRef idx="1">
            <a:schemeClr val="accent2"/>
          </a:fillRef>
          <a:effectRef idx="0">
            <a:schemeClr val="accent2"/>
          </a:effectRef>
          <a:fontRef idx="minor">
            <a:schemeClr val="lt1"/>
          </a:fontRef>
        </p:style>
        <p:txBody>
          <a:bodyPr tIns="576000" bIns="0" rtlCol="0" anchor="ctr"/>
          <a:lstStyle/>
          <a:p>
            <a:pPr algn="r"/>
            <a:r>
              <a:rPr lang="en-US" dirty="0"/>
              <a:t>Planning</a:t>
            </a:r>
            <a:endParaRPr lang="el-GR" dirty="0"/>
          </a:p>
        </p:txBody>
      </p:sp>
      <p:sp>
        <p:nvSpPr>
          <p:cNvPr id="14" name="Ορθογώνιο: Στρογγύλεμα γωνιών 13">
            <a:extLst>
              <a:ext uri="{FF2B5EF4-FFF2-40B4-BE49-F238E27FC236}">
                <a16:creationId xmlns:a16="http://schemas.microsoft.com/office/drawing/2014/main" id="{1406D211-1876-4425-9FBB-D4711C485117}"/>
              </a:ext>
            </a:extLst>
          </p:cNvPr>
          <p:cNvSpPr/>
          <p:nvPr/>
        </p:nvSpPr>
        <p:spPr>
          <a:xfrm>
            <a:off x="3042288" y="2440851"/>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Plan</a:t>
            </a:r>
            <a:endParaRPr lang="el-GR" dirty="0"/>
          </a:p>
        </p:txBody>
      </p:sp>
      <p:sp>
        <p:nvSpPr>
          <p:cNvPr id="27" name="Ορθογώνιο: Στρογγύλεμα γωνιών 26">
            <a:extLst>
              <a:ext uri="{FF2B5EF4-FFF2-40B4-BE49-F238E27FC236}">
                <a16:creationId xmlns:a16="http://schemas.microsoft.com/office/drawing/2014/main" id="{25C0EDFC-45B4-41A3-AFFE-FE90B0BD9369}"/>
              </a:ext>
            </a:extLst>
          </p:cNvPr>
          <p:cNvSpPr/>
          <p:nvPr/>
        </p:nvSpPr>
        <p:spPr>
          <a:xfrm>
            <a:off x="3042285" y="5349024"/>
            <a:ext cx="744762"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Act</a:t>
            </a:r>
            <a:endParaRPr lang="el-GR" dirty="0"/>
          </a:p>
        </p:txBody>
      </p:sp>
      <p:sp>
        <p:nvSpPr>
          <p:cNvPr id="28" name="Ορθογώνιο: Στρογγύλεμα γωνιών 27">
            <a:extLst>
              <a:ext uri="{FF2B5EF4-FFF2-40B4-BE49-F238E27FC236}">
                <a16:creationId xmlns:a16="http://schemas.microsoft.com/office/drawing/2014/main" id="{E85AF1F7-5650-4A20-9F01-BFCA837521D2}"/>
              </a:ext>
            </a:extLst>
          </p:cNvPr>
          <p:cNvSpPr/>
          <p:nvPr/>
        </p:nvSpPr>
        <p:spPr>
          <a:xfrm>
            <a:off x="5204918" y="5349024"/>
            <a:ext cx="856791" cy="379243"/>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Check</a:t>
            </a:r>
            <a:endParaRPr lang="el-GR" dirty="0"/>
          </a:p>
        </p:txBody>
      </p:sp>
      <p:sp>
        <p:nvSpPr>
          <p:cNvPr id="57" name="Βέλος: Καμπύλο προς τα αριστερά 56">
            <a:extLst>
              <a:ext uri="{FF2B5EF4-FFF2-40B4-BE49-F238E27FC236}">
                <a16:creationId xmlns:a16="http://schemas.microsoft.com/office/drawing/2014/main" id="{05A8A4DB-743A-41C0-B0E8-BD1E4A98B6DD}"/>
              </a:ext>
            </a:extLst>
          </p:cNvPr>
          <p:cNvSpPr/>
          <p:nvPr/>
        </p:nvSpPr>
        <p:spPr>
          <a:xfrm rot="16200000">
            <a:off x="4359324" y="3380091"/>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dirty="0">
              <a:solidFill>
                <a:schemeClr val="tx1"/>
              </a:solidFill>
            </a:endParaRPr>
          </a:p>
        </p:txBody>
      </p:sp>
      <p:sp>
        <p:nvSpPr>
          <p:cNvPr id="58" name="Βέλος: Καμπύλο προς τα αριστερά 57">
            <a:extLst>
              <a:ext uri="{FF2B5EF4-FFF2-40B4-BE49-F238E27FC236}">
                <a16:creationId xmlns:a16="http://schemas.microsoft.com/office/drawing/2014/main" id="{C119FCAB-6605-4D94-B0EF-5829AD93AFD8}"/>
              </a:ext>
            </a:extLst>
          </p:cNvPr>
          <p:cNvSpPr/>
          <p:nvPr/>
        </p:nvSpPr>
        <p:spPr>
          <a:xfrm rot="5400000">
            <a:off x="4323147" y="3896704"/>
            <a:ext cx="345675" cy="919106"/>
          </a:xfrm>
          <a:prstGeom prst="curvedLeftArrow">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endParaRPr lang="el-GR">
              <a:solidFill>
                <a:schemeClr val="tx1"/>
              </a:solidFill>
            </a:endParaRPr>
          </a:p>
        </p:txBody>
      </p:sp>
    </p:spTree>
    <p:extLst>
      <p:ext uri="{BB962C8B-B14F-4D97-AF65-F5344CB8AC3E}">
        <p14:creationId xmlns:p14="http://schemas.microsoft.com/office/powerpoint/2010/main" val="12108965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a:bodyPr>
          <a:lstStyle/>
          <a:p>
            <a:r>
              <a:rPr lang="it-IT" sz="4000" dirty="0">
                <a:solidFill>
                  <a:schemeClr val="accent2"/>
                </a:solidFill>
              </a:rPr>
              <a:t>Evaluation Process framework</a:t>
            </a:r>
          </a:p>
        </p:txBody>
      </p:sp>
      <p:sp>
        <p:nvSpPr>
          <p:cNvPr id="3" name="Content Placeholder 2">
            <a:extLst>
              <a:ext uri="{FF2B5EF4-FFF2-40B4-BE49-F238E27FC236}">
                <a16:creationId xmlns:a16="http://schemas.microsoft.com/office/drawing/2014/main" id="{4C20794A-13A3-4DEA-A774-E55D5C203761}"/>
              </a:ext>
            </a:extLst>
          </p:cNvPr>
          <p:cNvSpPr>
            <a:spLocks noGrp="1"/>
          </p:cNvSpPr>
          <p:nvPr>
            <p:ph idx="1"/>
          </p:nvPr>
        </p:nvSpPr>
        <p:spPr>
          <a:xfrm>
            <a:off x="677334" y="1535185"/>
            <a:ext cx="8596668" cy="4506177"/>
          </a:xfrm>
        </p:spPr>
        <p:txBody>
          <a:bodyPr/>
          <a:lstStyle/>
          <a:p>
            <a:pPr marL="0" indent="0">
              <a:spcAft>
                <a:spcPts val="1200"/>
              </a:spcAft>
              <a:buNone/>
            </a:pPr>
            <a:r>
              <a:rPr lang="en-US" sz="2000" dirty="0">
                <a:solidFill>
                  <a:schemeClr val="tx1"/>
                </a:solidFill>
              </a:rPr>
              <a:t>The framework of the Evaluation process</a:t>
            </a:r>
            <a:r>
              <a:rPr lang="el-GR" sz="2000" dirty="0">
                <a:solidFill>
                  <a:schemeClr val="tx1"/>
                </a:solidFill>
              </a:rPr>
              <a:t> </a:t>
            </a:r>
            <a:r>
              <a:rPr lang="en-US" sz="2000" dirty="0">
                <a:solidFill>
                  <a:schemeClr val="tx1"/>
                </a:solidFill>
              </a:rPr>
              <a:t>includes:</a:t>
            </a:r>
          </a:p>
          <a:p>
            <a:pPr>
              <a:spcAft>
                <a:spcPts val="1200"/>
              </a:spcAft>
            </a:pPr>
            <a:r>
              <a:rPr lang="en-US" sz="2000" dirty="0">
                <a:solidFill>
                  <a:schemeClr val="tx1"/>
                </a:solidFill>
              </a:rPr>
              <a:t>Description of roles and responsibilities within the partnership </a:t>
            </a:r>
          </a:p>
          <a:p>
            <a:pPr>
              <a:spcAft>
                <a:spcPts val="1200"/>
              </a:spcAft>
            </a:pPr>
            <a:r>
              <a:rPr lang="en-US" sz="2000" dirty="0">
                <a:solidFill>
                  <a:schemeClr val="tx1"/>
                </a:solidFill>
              </a:rPr>
              <a:t>Provision of </a:t>
            </a:r>
            <a:r>
              <a:rPr lang="en-US" sz="2000" b="1" dirty="0">
                <a:solidFill>
                  <a:schemeClr val="tx1"/>
                </a:solidFill>
              </a:rPr>
              <a:t>Key Performance Indicators</a:t>
            </a:r>
            <a:r>
              <a:rPr lang="en-US" sz="2000" dirty="0">
                <a:solidFill>
                  <a:schemeClr val="tx1"/>
                </a:solidFill>
              </a:rPr>
              <a:t> (KPIs)</a:t>
            </a:r>
          </a:p>
          <a:p>
            <a:pPr>
              <a:spcAft>
                <a:spcPts val="1200"/>
              </a:spcAft>
            </a:pPr>
            <a:r>
              <a:rPr lang="en-US" sz="2000" dirty="0">
                <a:solidFill>
                  <a:schemeClr val="tx1"/>
                </a:solidFill>
              </a:rPr>
              <a:t>Description of the evaluation tools and procedures to be adopted with respect to categories of outputs</a:t>
            </a:r>
          </a:p>
          <a:p>
            <a:pPr>
              <a:spcAft>
                <a:spcPts val="1200"/>
              </a:spcAft>
            </a:pPr>
            <a:r>
              <a:rPr lang="en-US" sz="2000" dirty="0">
                <a:solidFill>
                  <a:schemeClr val="tx1"/>
                </a:solidFill>
              </a:rPr>
              <a:t>Overview of the Evaluation Process itself</a:t>
            </a:r>
          </a:p>
          <a:p>
            <a:pPr>
              <a:spcAft>
                <a:spcPts val="600"/>
              </a:spcAft>
            </a:pPr>
            <a:endParaRPr lang="en-US" sz="2000" dirty="0"/>
          </a:p>
          <a:p>
            <a:endParaRPr lang="it-IT" dirty="0"/>
          </a:p>
        </p:txBody>
      </p:sp>
    </p:spTree>
    <p:extLst>
      <p:ext uri="{BB962C8B-B14F-4D97-AF65-F5344CB8AC3E}">
        <p14:creationId xmlns:p14="http://schemas.microsoft.com/office/powerpoint/2010/main" val="2177099081"/>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E441D7-4086-4DAE-9055-7DDE8C7EE5CE}"/>
              </a:ext>
            </a:extLst>
          </p:cNvPr>
          <p:cNvSpPr>
            <a:spLocks noGrp="1"/>
          </p:cNvSpPr>
          <p:nvPr>
            <p:ph type="title"/>
          </p:nvPr>
        </p:nvSpPr>
        <p:spPr/>
        <p:txBody>
          <a:bodyPr>
            <a:normAutofit/>
          </a:bodyPr>
          <a:lstStyle/>
          <a:p>
            <a:r>
              <a:rPr lang="it-IT" sz="4000" dirty="0">
                <a:solidFill>
                  <a:schemeClr val="accent2"/>
                </a:solidFill>
              </a:rPr>
              <a:t>Objectives of the Evaluation Process</a:t>
            </a:r>
          </a:p>
        </p:txBody>
      </p:sp>
      <p:sp>
        <p:nvSpPr>
          <p:cNvPr id="3" name="Content Placeholder 2">
            <a:extLst>
              <a:ext uri="{FF2B5EF4-FFF2-40B4-BE49-F238E27FC236}">
                <a16:creationId xmlns:a16="http://schemas.microsoft.com/office/drawing/2014/main" id="{4C20794A-13A3-4DEA-A774-E55D5C203761}"/>
              </a:ext>
            </a:extLst>
          </p:cNvPr>
          <p:cNvSpPr>
            <a:spLocks noGrp="1"/>
          </p:cNvSpPr>
          <p:nvPr>
            <p:ph idx="1"/>
          </p:nvPr>
        </p:nvSpPr>
        <p:spPr>
          <a:xfrm>
            <a:off x="677334" y="1535185"/>
            <a:ext cx="8596668" cy="4506177"/>
          </a:xfrm>
        </p:spPr>
        <p:txBody>
          <a:bodyPr>
            <a:normAutofit/>
          </a:bodyPr>
          <a:lstStyle/>
          <a:p>
            <a:pPr>
              <a:spcAft>
                <a:spcPts val="600"/>
              </a:spcAft>
            </a:pPr>
            <a:r>
              <a:rPr lang="en-US" sz="2000" dirty="0">
                <a:solidFill>
                  <a:schemeClr val="tx1"/>
                </a:solidFill>
              </a:rPr>
              <a:t>The evaluation provides information to help improve the project’s progress in two ways:</a:t>
            </a:r>
            <a:endParaRPr lang="el-GR" sz="2000" dirty="0">
              <a:solidFill>
                <a:schemeClr val="tx1"/>
              </a:solidFill>
            </a:endParaRPr>
          </a:p>
          <a:p>
            <a:pPr marL="914400" lvl="1" indent="-457200">
              <a:spcAft>
                <a:spcPts val="600"/>
              </a:spcAft>
              <a:buFont typeface="+mj-lt"/>
              <a:buAutoNum type="arabicPeriod"/>
            </a:pPr>
            <a:r>
              <a:rPr lang="en-US" sz="2000" dirty="0">
                <a:solidFill>
                  <a:schemeClr val="tx1"/>
                </a:solidFill>
              </a:rPr>
              <a:t>Information on whether the aims and objectives are being met</a:t>
            </a:r>
            <a:endParaRPr lang="el-GR" sz="2000" dirty="0">
              <a:solidFill>
                <a:schemeClr val="tx1"/>
              </a:solidFill>
            </a:endParaRPr>
          </a:p>
          <a:p>
            <a:pPr marL="914400" lvl="1" indent="-457200">
              <a:spcAft>
                <a:spcPts val="600"/>
              </a:spcAft>
              <a:buFont typeface="+mj-lt"/>
              <a:buAutoNum type="arabicPeriod"/>
            </a:pPr>
            <a:r>
              <a:rPr lang="en-US" sz="2000" dirty="0">
                <a:solidFill>
                  <a:schemeClr val="tx1"/>
                </a:solidFill>
              </a:rPr>
              <a:t>Information on whether the project outcomes fit the expectations regarding knowledge, innovation and practical application</a:t>
            </a:r>
          </a:p>
          <a:p>
            <a:pPr marL="342900" lvl="1" indent="-342900">
              <a:spcAft>
                <a:spcPts val="600"/>
              </a:spcAft>
            </a:pPr>
            <a:r>
              <a:rPr lang="en-US" sz="2000" dirty="0">
                <a:solidFill>
                  <a:schemeClr val="tx1"/>
                </a:solidFill>
              </a:rPr>
              <a:t>The evaluation aims at ensuring satisfaction of interested parties and demonstrate impacts in the field</a:t>
            </a:r>
          </a:p>
          <a:p>
            <a:pPr marL="342900" lvl="1" indent="-342900">
              <a:spcAft>
                <a:spcPts val="600"/>
              </a:spcAft>
            </a:pPr>
            <a:r>
              <a:rPr lang="en-US" sz="2000" dirty="0">
                <a:solidFill>
                  <a:schemeClr val="tx1"/>
                </a:solidFill>
              </a:rPr>
              <a:t>In addition, the evaluation may also provide new insights that were earlier not anticipated</a:t>
            </a:r>
          </a:p>
          <a:p>
            <a:pPr marL="0" indent="0">
              <a:buNone/>
            </a:pPr>
            <a:endParaRPr lang="it-IT" dirty="0"/>
          </a:p>
        </p:txBody>
      </p:sp>
    </p:spTree>
    <p:extLst>
      <p:ext uri="{BB962C8B-B14F-4D97-AF65-F5344CB8AC3E}">
        <p14:creationId xmlns:p14="http://schemas.microsoft.com/office/powerpoint/2010/main" val="454725888"/>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a:xfrm>
            <a:off x="677334" y="609600"/>
            <a:ext cx="8596668" cy="955040"/>
          </a:xfrm>
        </p:spPr>
        <p:txBody>
          <a:bodyPr>
            <a:normAutofit/>
          </a:bodyPr>
          <a:lstStyle/>
          <a:p>
            <a:r>
              <a:rPr lang="it-IT" sz="4000" dirty="0">
                <a:solidFill>
                  <a:schemeClr val="accent2"/>
                </a:solidFill>
              </a:rPr>
              <a:t>Milestones &amp; Results</a:t>
            </a: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a:xfrm>
            <a:off x="677334" y="1564641"/>
            <a:ext cx="8596668" cy="4476722"/>
          </a:xfrm>
        </p:spPr>
        <p:txBody>
          <a:bodyPr>
            <a:normAutofit/>
          </a:bodyPr>
          <a:lstStyle/>
          <a:p>
            <a:pPr marL="0" indent="0" algn="just">
              <a:spcAft>
                <a:spcPts val="600"/>
              </a:spcAft>
              <a:buNone/>
            </a:pPr>
            <a:r>
              <a:rPr lang="en-US" sz="2000" dirty="0">
                <a:solidFill>
                  <a:schemeClr val="tx1"/>
                </a:solidFill>
              </a:rPr>
              <a:t>Some of the project’s </a:t>
            </a:r>
            <a:r>
              <a:rPr lang="en-US" sz="2000" b="1" dirty="0">
                <a:solidFill>
                  <a:schemeClr val="tx1"/>
                </a:solidFill>
              </a:rPr>
              <a:t>milestones (ML)</a:t>
            </a:r>
            <a:r>
              <a:rPr lang="en-US" sz="2000" dirty="0">
                <a:solidFill>
                  <a:schemeClr val="tx1"/>
                </a:solidFill>
              </a:rPr>
              <a:t> will be object of a </a:t>
            </a:r>
            <a:r>
              <a:rPr lang="en-US" sz="2000" b="1" dirty="0">
                <a:solidFill>
                  <a:schemeClr val="tx1"/>
                </a:solidFill>
              </a:rPr>
              <a:t>specific evaluation </a:t>
            </a:r>
            <a:r>
              <a:rPr lang="en-US" sz="2000" dirty="0">
                <a:solidFill>
                  <a:schemeClr val="tx1"/>
                </a:solidFill>
              </a:rPr>
              <a:t>made by each project partner and external and independent subjects (at least 2 per each ML). In particular:</a:t>
            </a:r>
          </a:p>
          <a:p>
            <a:r>
              <a:rPr lang="en-US" sz="2000" b="1" dirty="0" smtClean="0">
                <a:solidFill>
                  <a:schemeClr val="tx1"/>
                </a:solidFill>
              </a:rPr>
              <a:t>ML1</a:t>
            </a:r>
            <a:endParaRPr lang="en-US" b="1" dirty="0">
              <a:solidFill>
                <a:schemeClr val="tx1"/>
              </a:solidFill>
            </a:endParaRPr>
          </a:p>
          <a:p>
            <a:r>
              <a:rPr lang="en-US" sz="2000" b="1" dirty="0" smtClean="0">
                <a:solidFill>
                  <a:schemeClr val="tx1"/>
                </a:solidFill>
              </a:rPr>
              <a:t>ML2</a:t>
            </a:r>
          </a:p>
          <a:p>
            <a:r>
              <a:rPr lang="en-US" sz="2000" b="1" dirty="0" smtClean="0">
                <a:solidFill>
                  <a:schemeClr val="tx1"/>
                </a:solidFill>
              </a:rPr>
              <a:t>ML6</a:t>
            </a:r>
          </a:p>
          <a:p>
            <a:pPr marL="0" indent="0">
              <a:buNone/>
            </a:pPr>
            <a:endParaRPr lang="en-US" sz="2000" b="1" u="sng" dirty="0">
              <a:solidFill>
                <a:schemeClr val="tx1"/>
              </a:solidFill>
            </a:endParaRPr>
          </a:p>
          <a:p>
            <a:pPr marL="0" indent="0">
              <a:buNone/>
            </a:pPr>
            <a:r>
              <a:rPr lang="en-US" sz="2400" b="1" u="sng" dirty="0" smtClean="0">
                <a:solidFill>
                  <a:schemeClr val="accent2"/>
                </a:solidFill>
              </a:rPr>
              <a:t>Every </a:t>
            </a:r>
            <a:r>
              <a:rPr lang="en-US" sz="2400" b="1" u="sng" dirty="0">
                <a:solidFill>
                  <a:schemeClr val="accent2"/>
                </a:solidFill>
              </a:rPr>
              <a:t>evaluation of Results and MLs will be taken into consideration in order to improve or reshape the considered outputs, if necessary</a:t>
            </a:r>
            <a:endParaRPr lang="en-US" sz="2400" dirty="0"/>
          </a:p>
        </p:txBody>
      </p:sp>
    </p:spTree>
    <p:extLst>
      <p:ext uri="{BB962C8B-B14F-4D97-AF65-F5344CB8AC3E}">
        <p14:creationId xmlns:p14="http://schemas.microsoft.com/office/powerpoint/2010/main" val="208562568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3051A-8B7D-43D7-B216-0725D1EF9799}"/>
              </a:ext>
            </a:extLst>
          </p:cNvPr>
          <p:cNvSpPr>
            <a:spLocks noGrp="1"/>
          </p:cNvSpPr>
          <p:nvPr>
            <p:ph type="title"/>
          </p:nvPr>
        </p:nvSpPr>
        <p:spPr/>
        <p:txBody>
          <a:bodyPr>
            <a:normAutofit/>
          </a:bodyPr>
          <a:lstStyle/>
          <a:p>
            <a:r>
              <a:rPr lang="it-IT" sz="4000" dirty="0">
                <a:solidFill>
                  <a:schemeClr val="accent2"/>
                </a:solidFill>
              </a:rPr>
              <a:t>Link of WP8 with the other WPs</a:t>
            </a:r>
          </a:p>
        </p:txBody>
      </p:sp>
      <p:sp>
        <p:nvSpPr>
          <p:cNvPr id="3" name="Content Placeholder 2">
            <a:extLst>
              <a:ext uri="{FF2B5EF4-FFF2-40B4-BE49-F238E27FC236}">
                <a16:creationId xmlns:a16="http://schemas.microsoft.com/office/drawing/2014/main" id="{3C98632C-1B91-4DE5-AC18-F477E42BE822}"/>
              </a:ext>
            </a:extLst>
          </p:cNvPr>
          <p:cNvSpPr>
            <a:spLocks noGrp="1"/>
          </p:cNvSpPr>
          <p:nvPr>
            <p:ph idx="1"/>
          </p:nvPr>
        </p:nvSpPr>
        <p:spPr>
          <a:xfrm>
            <a:off x="677334" y="1492371"/>
            <a:ext cx="8596668" cy="4548992"/>
          </a:xfrm>
        </p:spPr>
        <p:txBody>
          <a:bodyPr>
            <a:normAutofit/>
          </a:bodyPr>
          <a:lstStyle/>
          <a:p>
            <a:pPr>
              <a:spcAft>
                <a:spcPts val="600"/>
              </a:spcAft>
            </a:pPr>
            <a:r>
              <a:rPr lang="en-US" sz="2000" dirty="0">
                <a:solidFill>
                  <a:schemeClr val="tx1"/>
                </a:solidFill>
              </a:rPr>
              <a:t>WP7 has a strong connection with WP8, that establishes the evaluation's main principles through the QAP</a:t>
            </a:r>
          </a:p>
          <a:p>
            <a:pPr algn="just">
              <a:spcAft>
                <a:spcPts val="600"/>
              </a:spcAft>
            </a:pPr>
            <a:r>
              <a:rPr lang="en-US" sz="2000" dirty="0">
                <a:solidFill>
                  <a:schemeClr val="tx1"/>
                </a:solidFill>
              </a:rPr>
              <a:t>Each partner will fill in a </a:t>
            </a:r>
            <a:r>
              <a:rPr lang="en-US" sz="2000" b="1" dirty="0">
                <a:solidFill>
                  <a:schemeClr val="tx1"/>
                </a:solidFill>
              </a:rPr>
              <a:t>Quarterly Report </a:t>
            </a:r>
            <a:r>
              <a:rPr lang="en-US" sz="2000" dirty="0">
                <a:solidFill>
                  <a:schemeClr val="tx1"/>
                </a:solidFill>
              </a:rPr>
              <a:t>describing the activities conducted in every WP. The reports will be checked by the LPs of WP7 (</a:t>
            </a:r>
            <a:r>
              <a:rPr lang="en-US" sz="2000" dirty="0" err="1">
                <a:solidFill>
                  <a:schemeClr val="tx1"/>
                </a:solidFill>
              </a:rPr>
              <a:t>ValueDo</a:t>
            </a:r>
            <a:r>
              <a:rPr lang="en-US" sz="2000" dirty="0">
                <a:solidFill>
                  <a:schemeClr val="tx1"/>
                </a:solidFill>
              </a:rPr>
              <a:t>) and WP8 </a:t>
            </a:r>
            <a:r>
              <a:rPr lang="en-US" sz="2000" dirty="0" smtClean="0">
                <a:solidFill>
                  <a:schemeClr val="tx1"/>
                </a:solidFill>
              </a:rPr>
              <a:t>(EICD) </a:t>
            </a:r>
            <a:r>
              <a:rPr lang="en-US" sz="2000" dirty="0">
                <a:solidFill>
                  <a:schemeClr val="tx1"/>
                </a:solidFill>
              </a:rPr>
              <a:t>against the project indicators and deadlines</a:t>
            </a:r>
          </a:p>
          <a:p>
            <a:pPr>
              <a:spcAft>
                <a:spcPts val="600"/>
              </a:spcAft>
            </a:pPr>
            <a:r>
              <a:rPr lang="en-US" sz="2000" dirty="0">
                <a:solidFill>
                  <a:schemeClr val="tx1"/>
                </a:solidFill>
              </a:rPr>
              <a:t>The Evaluation Process will begin with the project implementation and will continue during its progress, thus being linked with all WPs in general</a:t>
            </a:r>
          </a:p>
          <a:p>
            <a:endParaRPr lang="en-US" sz="2000" dirty="0"/>
          </a:p>
          <a:p>
            <a:endParaRPr lang="it-IT" sz="2000" dirty="0"/>
          </a:p>
        </p:txBody>
      </p:sp>
    </p:spTree>
    <p:extLst>
      <p:ext uri="{BB962C8B-B14F-4D97-AF65-F5344CB8AC3E}">
        <p14:creationId xmlns:p14="http://schemas.microsoft.com/office/powerpoint/2010/main" val="288856299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3051A-8B7D-43D7-B216-0725D1EF9799}"/>
              </a:ext>
            </a:extLst>
          </p:cNvPr>
          <p:cNvSpPr>
            <a:spLocks noGrp="1"/>
          </p:cNvSpPr>
          <p:nvPr>
            <p:ph type="title"/>
          </p:nvPr>
        </p:nvSpPr>
        <p:spPr/>
        <p:txBody>
          <a:bodyPr>
            <a:normAutofit/>
          </a:bodyPr>
          <a:lstStyle/>
          <a:p>
            <a:r>
              <a:rPr lang="it-IT" sz="4000" dirty="0">
                <a:solidFill>
                  <a:schemeClr val="accent2"/>
                </a:solidFill>
              </a:rPr>
              <a:t>Tasks in WP8</a:t>
            </a:r>
          </a:p>
        </p:txBody>
      </p:sp>
      <p:sp>
        <p:nvSpPr>
          <p:cNvPr id="3" name="Content Placeholder 2">
            <a:extLst>
              <a:ext uri="{FF2B5EF4-FFF2-40B4-BE49-F238E27FC236}">
                <a16:creationId xmlns:a16="http://schemas.microsoft.com/office/drawing/2014/main" id="{3C98632C-1B91-4DE5-AC18-F477E42BE822}"/>
              </a:ext>
            </a:extLst>
          </p:cNvPr>
          <p:cNvSpPr>
            <a:spLocks noGrp="1"/>
          </p:cNvSpPr>
          <p:nvPr>
            <p:ph idx="1"/>
          </p:nvPr>
        </p:nvSpPr>
        <p:spPr/>
        <p:txBody>
          <a:bodyPr>
            <a:normAutofit/>
          </a:bodyPr>
          <a:lstStyle/>
          <a:p>
            <a:pPr>
              <a:spcAft>
                <a:spcPts val="2400"/>
              </a:spcAft>
            </a:pPr>
            <a:r>
              <a:rPr lang="en-US" sz="2400" b="1" dirty="0">
                <a:solidFill>
                  <a:schemeClr val="accent2"/>
                </a:solidFill>
              </a:rPr>
              <a:t>T 8.1: </a:t>
            </a:r>
            <a:r>
              <a:rPr lang="en-GB" sz="2400" b="1" dirty="0" smtClean="0">
                <a:solidFill>
                  <a:schemeClr val="tx1"/>
                </a:solidFill>
              </a:rPr>
              <a:t>Elaboration </a:t>
            </a:r>
            <a:r>
              <a:rPr lang="en-GB" sz="2400" b="1" dirty="0">
                <a:solidFill>
                  <a:schemeClr val="tx1"/>
                </a:solidFill>
              </a:rPr>
              <a:t>of evaluation tools for partners and external experts (EICD Leader; </a:t>
            </a:r>
            <a:r>
              <a:rPr lang="en-GB" sz="2400" b="1" dirty="0" err="1">
                <a:solidFill>
                  <a:schemeClr val="tx1"/>
                </a:solidFill>
              </a:rPr>
              <a:t>ValueDo</a:t>
            </a:r>
            <a:r>
              <a:rPr lang="en-GB" sz="2400" b="1" dirty="0">
                <a:solidFill>
                  <a:schemeClr val="tx1"/>
                </a:solidFill>
              </a:rPr>
              <a:t> Fellow)</a:t>
            </a:r>
            <a:r>
              <a:rPr lang="en-US" sz="2400" dirty="0">
                <a:solidFill>
                  <a:schemeClr val="tx1"/>
                </a:solidFill>
              </a:rPr>
              <a:t>	</a:t>
            </a:r>
          </a:p>
          <a:p>
            <a:pPr>
              <a:spcAft>
                <a:spcPts val="2400"/>
              </a:spcAft>
            </a:pPr>
            <a:r>
              <a:rPr lang="en-US" sz="2400" b="1" dirty="0">
                <a:solidFill>
                  <a:schemeClr val="accent2"/>
                </a:solidFill>
              </a:rPr>
              <a:t>T 8.2: </a:t>
            </a:r>
            <a:r>
              <a:rPr lang="en-GB" sz="2400" b="1" dirty="0">
                <a:solidFill>
                  <a:schemeClr val="tx1"/>
                </a:solidFill>
              </a:rPr>
              <a:t>Internal evaluation by partners (</a:t>
            </a:r>
            <a:r>
              <a:rPr lang="en-GB" sz="2400" b="1" dirty="0" err="1">
                <a:solidFill>
                  <a:schemeClr val="tx1"/>
                </a:solidFill>
              </a:rPr>
              <a:t>ValueDo</a:t>
            </a:r>
            <a:r>
              <a:rPr lang="en-GB" sz="2400" b="1" dirty="0">
                <a:solidFill>
                  <a:schemeClr val="tx1"/>
                </a:solidFill>
              </a:rPr>
              <a:t> Leader; All)</a:t>
            </a:r>
            <a:r>
              <a:rPr lang="en-US" sz="2400" dirty="0">
                <a:solidFill>
                  <a:schemeClr val="tx1"/>
                </a:solidFill>
              </a:rPr>
              <a:t>	</a:t>
            </a:r>
          </a:p>
          <a:p>
            <a:r>
              <a:rPr lang="en-US" sz="2400" b="1" dirty="0">
                <a:solidFill>
                  <a:schemeClr val="accent2"/>
                </a:solidFill>
              </a:rPr>
              <a:t>T 8.3: </a:t>
            </a:r>
            <a:r>
              <a:rPr lang="en-GB" sz="2400" b="1" dirty="0">
                <a:solidFill>
                  <a:schemeClr val="tx1"/>
                </a:solidFill>
              </a:rPr>
              <a:t>External independent evaluation (EICD Leader; All) </a:t>
            </a:r>
            <a:r>
              <a:rPr lang="en-GB" sz="2400" dirty="0">
                <a:solidFill>
                  <a:schemeClr val="tx1"/>
                </a:solidFill>
              </a:rPr>
              <a:t>	</a:t>
            </a:r>
          </a:p>
          <a:p>
            <a:pPr marL="0" indent="0">
              <a:buNone/>
            </a:pPr>
            <a:endParaRPr lang="en-US" sz="2000" dirty="0"/>
          </a:p>
          <a:p>
            <a:endParaRPr lang="it-IT" sz="2000" dirty="0"/>
          </a:p>
        </p:txBody>
      </p:sp>
    </p:spTree>
    <p:extLst>
      <p:ext uri="{BB962C8B-B14F-4D97-AF65-F5344CB8AC3E}">
        <p14:creationId xmlns:p14="http://schemas.microsoft.com/office/powerpoint/2010/main" val="193135012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3051A-8B7D-43D7-B216-0725D1EF9799}"/>
              </a:ext>
            </a:extLst>
          </p:cNvPr>
          <p:cNvSpPr>
            <a:spLocks noGrp="1"/>
          </p:cNvSpPr>
          <p:nvPr>
            <p:ph type="title"/>
          </p:nvPr>
        </p:nvSpPr>
        <p:spPr/>
        <p:txBody>
          <a:bodyPr>
            <a:normAutofit/>
          </a:bodyPr>
          <a:lstStyle/>
          <a:p>
            <a:r>
              <a:rPr lang="it-IT" sz="4000" dirty="0">
                <a:solidFill>
                  <a:schemeClr val="accent2"/>
                </a:solidFill>
              </a:rPr>
              <a:t>Task </a:t>
            </a:r>
            <a:r>
              <a:rPr lang="it-IT" sz="4000" dirty="0" smtClean="0">
                <a:solidFill>
                  <a:schemeClr val="accent2"/>
                </a:solidFill>
              </a:rPr>
              <a:t>8.1</a:t>
            </a:r>
            <a:endParaRPr lang="it-IT" sz="4000" dirty="0">
              <a:solidFill>
                <a:schemeClr val="accent2"/>
              </a:solidFill>
            </a:endParaRPr>
          </a:p>
        </p:txBody>
      </p:sp>
      <p:sp>
        <p:nvSpPr>
          <p:cNvPr id="3" name="Content Placeholder 2">
            <a:extLst>
              <a:ext uri="{FF2B5EF4-FFF2-40B4-BE49-F238E27FC236}">
                <a16:creationId xmlns:a16="http://schemas.microsoft.com/office/drawing/2014/main" id="{3C98632C-1B91-4DE5-AC18-F477E42BE822}"/>
              </a:ext>
            </a:extLst>
          </p:cNvPr>
          <p:cNvSpPr>
            <a:spLocks noGrp="1"/>
          </p:cNvSpPr>
          <p:nvPr>
            <p:ph idx="1"/>
          </p:nvPr>
        </p:nvSpPr>
        <p:spPr>
          <a:xfrm>
            <a:off x="677333" y="1535503"/>
            <a:ext cx="9054495" cy="4505860"/>
          </a:xfrm>
        </p:spPr>
        <p:txBody>
          <a:bodyPr>
            <a:normAutofit fontScale="92500" lnSpcReduction="10000"/>
          </a:bodyPr>
          <a:lstStyle/>
          <a:p>
            <a:pPr algn="just">
              <a:spcAft>
                <a:spcPts val="600"/>
              </a:spcAft>
            </a:pPr>
            <a:r>
              <a:rPr lang="en-US" sz="2200" dirty="0">
                <a:solidFill>
                  <a:schemeClr val="tx1"/>
                </a:solidFill>
              </a:rPr>
              <a:t>The task is led by </a:t>
            </a:r>
            <a:r>
              <a:rPr lang="en-US" sz="2200" dirty="0" smtClean="0">
                <a:solidFill>
                  <a:schemeClr val="tx1"/>
                </a:solidFill>
              </a:rPr>
              <a:t>EICD, </a:t>
            </a:r>
            <a:r>
              <a:rPr lang="en-US" sz="2200" dirty="0">
                <a:solidFill>
                  <a:schemeClr val="tx1"/>
                </a:solidFill>
              </a:rPr>
              <a:t>with the support of </a:t>
            </a:r>
            <a:r>
              <a:rPr lang="en-US" sz="2200" dirty="0" err="1">
                <a:solidFill>
                  <a:schemeClr val="tx1"/>
                </a:solidFill>
              </a:rPr>
              <a:t>ValueDo</a:t>
            </a:r>
            <a:endParaRPr lang="en-US" sz="2200" dirty="0">
              <a:solidFill>
                <a:schemeClr val="tx1"/>
              </a:solidFill>
            </a:endParaRPr>
          </a:p>
          <a:p>
            <a:pPr algn="just">
              <a:spcAft>
                <a:spcPts val="600"/>
              </a:spcAft>
            </a:pPr>
            <a:r>
              <a:rPr lang="en-US" sz="2200" dirty="0" smtClean="0">
                <a:solidFill>
                  <a:schemeClr val="tx1"/>
                </a:solidFill>
              </a:rPr>
              <a:t>EICD </a:t>
            </a:r>
            <a:r>
              <a:rPr lang="en-US" sz="2200" dirty="0">
                <a:solidFill>
                  <a:schemeClr val="tx1"/>
                </a:solidFill>
              </a:rPr>
              <a:t>will draft </a:t>
            </a:r>
            <a:r>
              <a:rPr lang="en-US" sz="2200" b="1" dirty="0">
                <a:solidFill>
                  <a:schemeClr val="tx1"/>
                </a:solidFill>
              </a:rPr>
              <a:t>evaluation questionnaires </a:t>
            </a:r>
            <a:r>
              <a:rPr lang="en-US" sz="2200" dirty="0">
                <a:solidFill>
                  <a:schemeClr val="tx1"/>
                </a:solidFill>
              </a:rPr>
              <a:t>to collect feedback from partners (to be included in Quarterly Reports - in collaboration with WP7 Leader) on all the MLs, referring to QAP and indicators already defined in WP7</a:t>
            </a:r>
          </a:p>
          <a:p>
            <a:pPr algn="just">
              <a:spcAft>
                <a:spcPts val="600"/>
              </a:spcAft>
            </a:pPr>
            <a:r>
              <a:rPr lang="en-US" sz="2200" dirty="0">
                <a:solidFill>
                  <a:schemeClr val="tx1"/>
                </a:solidFill>
              </a:rPr>
              <a:t>The partners will evaluate </a:t>
            </a:r>
            <a:r>
              <a:rPr lang="en-US" sz="2200" b="1" dirty="0">
                <a:solidFill>
                  <a:schemeClr val="tx1"/>
                </a:solidFill>
              </a:rPr>
              <a:t>all MLs </a:t>
            </a:r>
            <a:r>
              <a:rPr lang="en-US" sz="2200" dirty="0">
                <a:solidFill>
                  <a:schemeClr val="tx1"/>
                </a:solidFill>
              </a:rPr>
              <a:t>and </a:t>
            </a:r>
            <a:r>
              <a:rPr lang="en-US" sz="2200" b="1" dirty="0">
                <a:solidFill>
                  <a:schemeClr val="tx1"/>
                </a:solidFill>
              </a:rPr>
              <a:t>Results</a:t>
            </a:r>
            <a:r>
              <a:rPr lang="en-US" sz="2200" dirty="0">
                <a:solidFill>
                  <a:schemeClr val="tx1"/>
                </a:solidFill>
              </a:rPr>
              <a:t> through the questionnaires (to be included in Quarterly Reports)</a:t>
            </a:r>
          </a:p>
          <a:p>
            <a:pPr algn="just">
              <a:spcAft>
                <a:spcPts val="600"/>
              </a:spcAft>
            </a:pPr>
            <a:r>
              <a:rPr lang="en-US" sz="2200" dirty="0">
                <a:solidFill>
                  <a:schemeClr val="tx1"/>
                </a:solidFill>
              </a:rPr>
              <a:t> </a:t>
            </a:r>
            <a:r>
              <a:rPr lang="en-US" sz="2200" b="1" dirty="0">
                <a:solidFill>
                  <a:schemeClr val="tx1"/>
                </a:solidFill>
              </a:rPr>
              <a:t>External evaluators </a:t>
            </a:r>
            <a:r>
              <a:rPr lang="en-US" sz="2200" dirty="0">
                <a:solidFill>
                  <a:schemeClr val="tx1"/>
                </a:solidFill>
              </a:rPr>
              <a:t>(at least 2) will be asked to assess </a:t>
            </a:r>
            <a:r>
              <a:rPr lang="en-US" sz="2200" dirty="0" smtClean="0">
                <a:solidFill>
                  <a:schemeClr val="tx1"/>
                </a:solidFill>
              </a:rPr>
              <a:t>ML1, ML2, </a:t>
            </a:r>
            <a:r>
              <a:rPr lang="en-US" sz="2200" dirty="0">
                <a:solidFill>
                  <a:schemeClr val="tx1"/>
                </a:solidFill>
              </a:rPr>
              <a:t>ML6. </a:t>
            </a:r>
            <a:r>
              <a:rPr lang="en-US" sz="2200" dirty="0" smtClean="0">
                <a:solidFill>
                  <a:schemeClr val="tx1"/>
                </a:solidFill>
              </a:rPr>
              <a:t>EICD will </a:t>
            </a:r>
            <a:r>
              <a:rPr lang="en-US" sz="2200" dirty="0">
                <a:solidFill>
                  <a:schemeClr val="tx1"/>
                </a:solidFill>
              </a:rPr>
              <a:t>prepare </a:t>
            </a:r>
            <a:r>
              <a:rPr lang="en-US" sz="2200" b="1" dirty="0">
                <a:solidFill>
                  <a:schemeClr val="tx1"/>
                </a:solidFill>
              </a:rPr>
              <a:t>interviews</a:t>
            </a:r>
            <a:r>
              <a:rPr lang="en-US" sz="2200" dirty="0">
                <a:solidFill>
                  <a:schemeClr val="tx1"/>
                </a:solidFill>
              </a:rPr>
              <a:t> for collecting feedback from the external experts</a:t>
            </a:r>
          </a:p>
          <a:p>
            <a:pPr algn="just">
              <a:spcAft>
                <a:spcPts val="600"/>
              </a:spcAft>
            </a:pPr>
            <a:r>
              <a:rPr lang="en-US" sz="2200" dirty="0">
                <a:solidFill>
                  <a:schemeClr val="tx1"/>
                </a:solidFill>
              </a:rPr>
              <a:t>The </a:t>
            </a:r>
            <a:r>
              <a:rPr lang="en-US" sz="2200" b="1" dirty="0">
                <a:solidFill>
                  <a:schemeClr val="tx1"/>
                </a:solidFill>
              </a:rPr>
              <a:t>criteria</a:t>
            </a:r>
            <a:r>
              <a:rPr lang="en-US" sz="2200" dirty="0">
                <a:solidFill>
                  <a:schemeClr val="tx1"/>
                </a:solidFill>
              </a:rPr>
              <a:t> for the selection of the experts will be proposed by </a:t>
            </a:r>
            <a:r>
              <a:rPr lang="en-US" sz="2200" dirty="0" smtClean="0">
                <a:solidFill>
                  <a:schemeClr val="tx1"/>
                </a:solidFill>
              </a:rPr>
              <a:t>EICD </a:t>
            </a:r>
            <a:r>
              <a:rPr lang="en-US" sz="2200" dirty="0">
                <a:solidFill>
                  <a:schemeClr val="tx1"/>
                </a:solidFill>
              </a:rPr>
              <a:t>and agreed by the partners</a:t>
            </a:r>
          </a:p>
          <a:p>
            <a:pPr algn="just">
              <a:spcAft>
                <a:spcPts val="1200"/>
              </a:spcAft>
            </a:pPr>
            <a:endParaRPr lang="en-US" sz="2000" dirty="0"/>
          </a:p>
          <a:p>
            <a:pPr marL="0" indent="0" algn="just">
              <a:buNone/>
            </a:pPr>
            <a:endParaRPr lang="en-US" sz="2000" dirty="0"/>
          </a:p>
          <a:p>
            <a:pPr algn="just"/>
            <a:endParaRPr lang="it-IT" sz="2000" dirty="0"/>
          </a:p>
        </p:txBody>
      </p:sp>
    </p:spTree>
    <p:extLst>
      <p:ext uri="{BB962C8B-B14F-4D97-AF65-F5344CB8AC3E}">
        <p14:creationId xmlns:p14="http://schemas.microsoft.com/office/powerpoint/2010/main" val="29608716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3051A-8B7D-43D7-B216-0725D1EF9799}"/>
              </a:ext>
            </a:extLst>
          </p:cNvPr>
          <p:cNvSpPr>
            <a:spLocks noGrp="1"/>
          </p:cNvSpPr>
          <p:nvPr>
            <p:ph type="title"/>
          </p:nvPr>
        </p:nvSpPr>
        <p:spPr/>
        <p:txBody>
          <a:bodyPr>
            <a:normAutofit/>
          </a:bodyPr>
          <a:lstStyle/>
          <a:p>
            <a:r>
              <a:rPr lang="it-IT" sz="4000" dirty="0">
                <a:solidFill>
                  <a:schemeClr val="accent2"/>
                </a:solidFill>
              </a:rPr>
              <a:t>Task </a:t>
            </a:r>
            <a:r>
              <a:rPr lang="it-IT" sz="4000" dirty="0" smtClean="0">
                <a:solidFill>
                  <a:schemeClr val="accent2"/>
                </a:solidFill>
              </a:rPr>
              <a:t>8.2</a:t>
            </a:r>
            <a:endParaRPr lang="it-IT" sz="4000" dirty="0">
              <a:solidFill>
                <a:schemeClr val="accent2"/>
              </a:solidFill>
            </a:endParaRPr>
          </a:p>
        </p:txBody>
      </p:sp>
      <p:sp>
        <p:nvSpPr>
          <p:cNvPr id="3" name="Content Placeholder 2">
            <a:extLst>
              <a:ext uri="{FF2B5EF4-FFF2-40B4-BE49-F238E27FC236}">
                <a16:creationId xmlns:a16="http://schemas.microsoft.com/office/drawing/2014/main" id="{3C98632C-1B91-4DE5-AC18-F477E42BE822}"/>
              </a:ext>
            </a:extLst>
          </p:cNvPr>
          <p:cNvSpPr>
            <a:spLocks noGrp="1"/>
          </p:cNvSpPr>
          <p:nvPr>
            <p:ph idx="1"/>
          </p:nvPr>
        </p:nvSpPr>
        <p:spPr>
          <a:xfrm>
            <a:off x="677333" y="1535503"/>
            <a:ext cx="8780175" cy="4505860"/>
          </a:xfrm>
        </p:spPr>
        <p:txBody>
          <a:bodyPr>
            <a:normAutofit/>
          </a:bodyPr>
          <a:lstStyle/>
          <a:p>
            <a:pPr algn="just">
              <a:spcAft>
                <a:spcPts val="600"/>
              </a:spcAft>
            </a:pPr>
            <a:r>
              <a:rPr lang="en-US" sz="2000" dirty="0">
                <a:solidFill>
                  <a:schemeClr val="tx1"/>
                </a:solidFill>
              </a:rPr>
              <a:t>The task is led by </a:t>
            </a:r>
            <a:r>
              <a:rPr lang="en-US" sz="2000" dirty="0" err="1">
                <a:solidFill>
                  <a:schemeClr val="tx1"/>
                </a:solidFill>
              </a:rPr>
              <a:t>ValueDo</a:t>
            </a:r>
            <a:r>
              <a:rPr lang="en-US" sz="2000" dirty="0">
                <a:solidFill>
                  <a:schemeClr val="tx1"/>
                </a:solidFill>
              </a:rPr>
              <a:t> with the support of the entire partnership</a:t>
            </a:r>
          </a:p>
          <a:p>
            <a:pPr algn="just">
              <a:spcAft>
                <a:spcPts val="600"/>
              </a:spcAft>
            </a:pPr>
            <a:r>
              <a:rPr lang="en-US" sz="2000" dirty="0">
                <a:solidFill>
                  <a:schemeClr val="tx1"/>
                </a:solidFill>
              </a:rPr>
              <a:t>This task refers to the </a:t>
            </a:r>
            <a:r>
              <a:rPr lang="en-US" sz="2000" b="1" dirty="0">
                <a:solidFill>
                  <a:schemeClr val="tx1"/>
                </a:solidFill>
              </a:rPr>
              <a:t>internal evaluation processes</a:t>
            </a:r>
            <a:r>
              <a:rPr lang="en-US" sz="2000" dirty="0">
                <a:solidFill>
                  <a:schemeClr val="tx1"/>
                </a:solidFill>
              </a:rPr>
              <a:t>, to be implemented by partners</a:t>
            </a:r>
          </a:p>
          <a:p>
            <a:pPr algn="just">
              <a:spcAft>
                <a:spcPts val="600"/>
              </a:spcAft>
            </a:pPr>
            <a:r>
              <a:rPr lang="en-US" sz="2000" dirty="0">
                <a:solidFill>
                  <a:schemeClr val="tx1"/>
                </a:solidFill>
              </a:rPr>
              <a:t>All MLs will be evaluated through </a:t>
            </a:r>
            <a:r>
              <a:rPr lang="en-US" sz="2000" b="1" dirty="0">
                <a:solidFill>
                  <a:schemeClr val="tx1"/>
                </a:solidFill>
              </a:rPr>
              <a:t>Quarterly Reports</a:t>
            </a:r>
            <a:r>
              <a:rPr lang="en-US" sz="2000" dirty="0">
                <a:solidFill>
                  <a:schemeClr val="tx1"/>
                </a:solidFill>
              </a:rPr>
              <a:t>, which will include the questionnaires mentioned in </a:t>
            </a:r>
            <a:r>
              <a:rPr lang="en-US" sz="2000" b="1" dirty="0">
                <a:solidFill>
                  <a:schemeClr val="tx1"/>
                </a:solidFill>
              </a:rPr>
              <a:t>T8.1</a:t>
            </a:r>
          </a:p>
          <a:p>
            <a:pPr algn="just">
              <a:spcAft>
                <a:spcPts val="600"/>
              </a:spcAft>
            </a:pPr>
            <a:r>
              <a:rPr lang="en-US" sz="2000" dirty="0" err="1">
                <a:solidFill>
                  <a:schemeClr val="tx1"/>
                </a:solidFill>
              </a:rPr>
              <a:t>ValueDo</a:t>
            </a:r>
            <a:r>
              <a:rPr lang="en-US" sz="2000" dirty="0">
                <a:solidFill>
                  <a:schemeClr val="tx1"/>
                </a:solidFill>
              </a:rPr>
              <a:t> will collect the filled-in questionnaires together with the Quarterly Reports and will elaborate the </a:t>
            </a:r>
            <a:r>
              <a:rPr lang="en-US" sz="2000" b="1" dirty="0">
                <a:solidFill>
                  <a:schemeClr val="tx1"/>
                </a:solidFill>
              </a:rPr>
              <a:t>Overall Evaluation Report </a:t>
            </a:r>
            <a:r>
              <a:rPr lang="en-US" sz="2000" dirty="0">
                <a:solidFill>
                  <a:schemeClr val="tx1"/>
                </a:solidFill>
              </a:rPr>
              <a:t>(OER</a:t>
            </a:r>
            <a:r>
              <a:rPr lang="en-US" sz="2000" dirty="0" smtClean="0">
                <a:solidFill>
                  <a:schemeClr val="tx1"/>
                </a:solidFill>
              </a:rPr>
              <a:t>) </a:t>
            </a:r>
          </a:p>
          <a:p>
            <a:pPr algn="just">
              <a:spcAft>
                <a:spcPts val="600"/>
              </a:spcAft>
            </a:pPr>
            <a:r>
              <a:rPr lang="en-US" sz="2000" dirty="0" smtClean="0">
                <a:solidFill>
                  <a:schemeClr val="tx1"/>
                </a:solidFill>
              </a:rPr>
              <a:t>For </a:t>
            </a:r>
            <a:r>
              <a:rPr lang="en-US" sz="2000" dirty="0">
                <a:solidFill>
                  <a:schemeClr val="tx1"/>
                </a:solidFill>
              </a:rPr>
              <a:t>the elaboration of the OER, </a:t>
            </a:r>
            <a:r>
              <a:rPr lang="en-US" sz="2000" dirty="0" err="1">
                <a:solidFill>
                  <a:schemeClr val="tx1"/>
                </a:solidFill>
              </a:rPr>
              <a:t>ValueDo</a:t>
            </a:r>
            <a:r>
              <a:rPr lang="en-US" sz="2000" dirty="0">
                <a:solidFill>
                  <a:schemeClr val="tx1"/>
                </a:solidFill>
              </a:rPr>
              <a:t> will consider the </a:t>
            </a:r>
            <a:r>
              <a:rPr lang="en-US" sz="2000" b="1" dirty="0">
                <a:solidFill>
                  <a:schemeClr val="tx1"/>
                </a:solidFill>
              </a:rPr>
              <a:t>feedback</a:t>
            </a:r>
            <a:r>
              <a:rPr lang="en-US" sz="2000" dirty="0">
                <a:solidFill>
                  <a:schemeClr val="tx1"/>
                </a:solidFill>
              </a:rPr>
              <a:t> collected in </a:t>
            </a:r>
            <a:r>
              <a:rPr lang="en-US" sz="2000" b="1" dirty="0">
                <a:solidFill>
                  <a:schemeClr val="tx1"/>
                </a:solidFill>
              </a:rPr>
              <a:t>T8.1</a:t>
            </a:r>
            <a:r>
              <a:rPr lang="en-US" sz="2000" dirty="0">
                <a:solidFill>
                  <a:schemeClr val="tx1"/>
                </a:solidFill>
              </a:rPr>
              <a:t> and also information from </a:t>
            </a:r>
            <a:r>
              <a:rPr lang="en-US" sz="2000" b="1" dirty="0">
                <a:solidFill>
                  <a:schemeClr val="tx1"/>
                </a:solidFill>
              </a:rPr>
              <a:t>T8.3</a:t>
            </a:r>
          </a:p>
          <a:p>
            <a:pPr algn="just">
              <a:spcAft>
                <a:spcPts val="600"/>
              </a:spcAft>
            </a:pPr>
            <a:endParaRPr lang="en-US" sz="2400" b="1" dirty="0">
              <a:solidFill>
                <a:schemeClr val="accent2"/>
              </a:solidFill>
            </a:endParaRPr>
          </a:p>
          <a:p>
            <a:pPr algn="just">
              <a:spcAft>
                <a:spcPts val="1200"/>
              </a:spcAft>
            </a:pPr>
            <a:endParaRPr lang="en-US" sz="2000" dirty="0"/>
          </a:p>
          <a:p>
            <a:pPr marL="0" indent="0" algn="just">
              <a:buNone/>
            </a:pPr>
            <a:endParaRPr lang="en-US" sz="2000" dirty="0"/>
          </a:p>
          <a:p>
            <a:pPr algn="just"/>
            <a:endParaRPr lang="it-IT" sz="2000" dirty="0"/>
          </a:p>
        </p:txBody>
      </p:sp>
    </p:spTree>
    <p:extLst>
      <p:ext uri="{BB962C8B-B14F-4D97-AF65-F5344CB8AC3E}">
        <p14:creationId xmlns:p14="http://schemas.microsoft.com/office/powerpoint/2010/main" val="208540099"/>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D3051A-8B7D-43D7-B216-0725D1EF9799}"/>
              </a:ext>
            </a:extLst>
          </p:cNvPr>
          <p:cNvSpPr>
            <a:spLocks noGrp="1"/>
          </p:cNvSpPr>
          <p:nvPr>
            <p:ph type="title"/>
          </p:nvPr>
        </p:nvSpPr>
        <p:spPr/>
        <p:txBody>
          <a:bodyPr>
            <a:normAutofit/>
          </a:bodyPr>
          <a:lstStyle/>
          <a:p>
            <a:r>
              <a:rPr lang="it-IT" sz="4000" dirty="0">
                <a:solidFill>
                  <a:schemeClr val="accent2"/>
                </a:solidFill>
              </a:rPr>
              <a:t>Task </a:t>
            </a:r>
            <a:r>
              <a:rPr lang="it-IT" sz="4000" dirty="0" smtClean="0">
                <a:solidFill>
                  <a:schemeClr val="accent2"/>
                </a:solidFill>
              </a:rPr>
              <a:t>8.3</a:t>
            </a:r>
            <a:endParaRPr lang="it-IT" sz="4000" dirty="0">
              <a:solidFill>
                <a:schemeClr val="accent2"/>
              </a:solidFill>
            </a:endParaRPr>
          </a:p>
        </p:txBody>
      </p:sp>
      <p:sp>
        <p:nvSpPr>
          <p:cNvPr id="3" name="Content Placeholder 2">
            <a:extLst>
              <a:ext uri="{FF2B5EF4-FFF2-40B4-BE49-F238E27FC236}">
                <a16:creationId xmlns:a16="http://schemas.microsoft.com/office/drawing/2014/main" id="{3C98632C-1B91-4DE5-AC18-F477E42BE822}"/>
              </a:ext>
            </a:extLst>
          </p:cNvPr>
          <p:cNvSpPr>
            <a:spLocks noGrp="1"/>
          </p:cNvSpPr>
          <p:nvPr>
            <p:ph idx="1"/>
          </p:nvPr>
        </p:nvSpPr>
        <p:spPr>
          <a:xfrm>
            <a:off x="677334" y="1535503"/>
            <a:ext cx="8596668" cy="4505860"/>
          </a:xfrm>
        </p:spPr>
        <p:txBody>
          <a:bodyPr>
            <a:normAutofit/>
          </a:bodyPr>
          <a:lstStyle/>
          <a:p>
            <a:pPr algn="just">
              <a:spcAft>
                <a:spcPts val="600"/>
              </a:spcAft>
            </a:pPr>
            <a:r>
              <a:rPr lang="en-US" dirty="0">
                <a:solidFill>
                  <a:schemeClr val="tx1"/>
                </a:solidFill>
              </a:rPr>
              <a:t>The task is led by </a:t>
            </a:r>
            <a:r>
              <a:rPr lang="en-US" dirty="0" smtClean="0">
                <a:solidFill>
                  <a:schemeClr val="tx1"/>
                </a:solidFill>
              </a:rPr>
              <a:t>EICD </a:t>
            </a:r>
            <a:r>
              <a:rPr lang="en-US" dirty="0">
                <a:solidFill>
                  <a:schemeClr val="tx1"/>
                </a:solidFill>
              </a:rPr>
              <a:t>with the support of the entire </a:t>
            </a:r>
            <a:r>
              <a:rPr lang="en-US" dirty="0" smtClean="0">
                <a:solidFill>
                  <a:schemeClr val="tx1"/>
                </a:solidFill>
              </a:rPr>
              <a:t>partnership</a:t>
            </a:r>
          </a:p>
          <a:p>
            <a:pPr algn="just">
              <a:spcAft>
                <a:spcPts val="600"/>
              </a:spcAft>
            </a:pPr>
            <a:r>
              <a:rPr lang="en-US" dirty="0">
                <a:solidFill>
                  <a:schemeClr val="tx1"/>
                </a:solidFill>
              </a:rPr>
              <a:t>This task refers to the </a:t>
            </a:r>
            <a:r>
              <a:rPr lang="en-US" b="1" dirty="0">
                <a:solidFill>
                  <a:schemeClr val="tx1"/>
                </a:solidFill>
              </a:rPr>
              <a:t>external evaluation processes</a:t>
            </a:r>
            <a:r>
              <a:rPr lang="en-US" dirty="0">
                <a:solidFill>
                  <a:schemeClr val="tx1"/>
                </a:solidFill>
              </a:rPr>
              <a:t>, to be implemented by external and independent experts</a:t>
            </a:r>
          </a:p>
          <a:p>
            <a:pPr algn="just">
              <a:spcAft>
                <a:spcPts val="600"/>
              </a:spcAft>
            </a:pPr>
            <a:r>
              <a:rPr lang="en-GB" dirty="0" smtClean="0">
                <a:solidFill>
                  <a:schemeClr val="tx1"/>
                </a:solidFill>
              </a:rPr>
              <a:t>EICD</a:t>
            </a:r>
            <a:r>
              <a:rPr lang="en-GB" dirty="0">
                <a:solidFill>
                  <a:schemeClr val="tx1"/>
                </a:solidFill>
              </a:rPr>
              <a:t>, with the support of UNIFG, will select a short list of 6 Independent evaluators, among which 3 will be selected by the Steering Committee, in the composition provided in the QAP (R7.1</a:t>
            </a:r>
            <a:r>
              <a:rPr lang="en-GB" dirty="0" smtClean="0">
                <a:solidFill>
                  <a:schemeClr val="tx1"/>
                </a:solidFill>
              </a:rPr>
              <a:t>) </a:t>
            </a:r>
            <a:r>
              <a:rPr lang="en-GB" dirty="0">
                <a:solidFill>
                  <a:schemeClr val="tx1"/>
                </a:solidFill>
              </a:rPr>
              <a:t>	</a:t>
            </a:r>
            <a:endParaRPr lang="en-US" dirty="0">
              <a:solidFill>
                <a:schemeClr val="tx1"/>
              </a:solidFill>
            </a:endParaRPr>
          </a:p>
          <a:p>
            <a:pPr algn="just">
              <a:spcAft>
                <a:spcPts val="600"/>
              </a:spcAft>
            </a:pPr>
            <a:r>
              <a:rPr lang="en-US" dirty="0" smtClean="0">
                <a:solidFill>
                  <a:schemeClr val="tx1"/>
                </a:solidFill>
              </a:rPr>
              <a:t>For </a:t>
            </a:r>
            <a:r>
              <a:rPr lang="en-US" dirty="0">
                <a:solidFill>
                  <a:schemeClr val="tx1"/>
                </a:solidFill>
              </a:rPr>
              <a:t>the milestones mentioned earlier (</a:t>
            </a:r>
            <a:r>
              <a:rPr lang="en-US" dirty="0" smtClean="0">
                <a:solidFill>
                  <a:schemeClr val="tx1"/>
                </a:solidFill>
              </a:rPr>
              <a:t>ML1, ML2 </a:t>
            </a:r>
            <a:r>
              <a:rPr lang="en-US" dirty="0">
                <a:solidFill>
                  <a:schemeClr val="tx1"/>
                </a:solidFill>
              </a:rPr>
              <a:t>and ML6) </a:t>
            </a:r>
            <a:r>
              <a:rPr lang="en-US" dirty="0" smtClean="0">
                <a:solidFill>
                  <a:schemeClr val="tx1"/>
                </a:solidFill>
              </a:rPr>
              <a:t>EICD </a:t>
            </a:r>
            <a:r>
              <a:rPr lang="en-US" dirty="0">
                <a:solidFill>
                  <a:schemeClr val="tx1"/>
                </a:solidFill>
              </a:rPr>
              <a:t>will conduct the semi-structured </a:t>
            </a:r>
            <a:r>
              <a:rPr lang="en-US" b="1" dirty="0">
                <a:solidFill>
                  <a:schemeClr val="tx1"/>
                </a:solidFill>
              </a:rPr>
              <a:t>interviews for external experts</a:t>
            </a:r>
            <a:r>
              <a:rPr lang="en-US" dirty="0">
                <a:solidFill>
                  <a:schemeClr val="tx1"/>
                </a:solidFill>
              </a:rPr>
              <a:t>, as prepared in </a:t>
            </a:r>
            <a:r>
              <a:rPr lang="en-US" b="1" dirty="0">
                <a:solidFill>
                  <a:schemeClr val="tx1"/>
                </a:solidFill>
              </a:rPr>
              <a:t>T8.1</a:t>
            </a:r>
          </a:p>
          <a:p>
            <a:pPr algn="just">
              <a:spcAft>
                <a:spcPts val="600"/>
              </a:spcAft>
            </a:pPr>
            <a:r>
              <a:rPr lang="en-US" dirty="0" smtClean="0">
                <a:solidFill>
                  <a:schemeClr val="tx1"/>
                </a:solidFill>
              </a:rPr>
              <a:t>EICD </a:t>
            </a:r>
            <a:r>
              <a:rPr lang="en-US" dirty="0">
                <a:solidFill>
                  <a:schemeClr val="tx1"/>
                </a:solidFill>
              </a:rPr>
              <a:t>will prepare a </a:t>
            </a:r>
            <a:r>
              <a:rPr lang="en-US" b="1" dirty="0">
                <a:solidFill>
                  <a:schemeClr val="tx1"/>
                </a:solidFill>
              </a:rPr>
              <a:t>specific report </a:t>
            </a:r>
            <a:r>
              <a:rPr lang="en-US" dirty="0">
                <a:solidFill>
                  <a:schemeClr val="tx1"/>
                </a:solidFill>
              </a:rPr>
              <a:t>with the feedback received by the experts. This report will feed the Overall Evaluation Report (OER)</a:t>
            </a:r>
          </a:p>
          <a:p>
            <a:pPr marL="0" indent="0">
              <a:buNone/>
            </a:pPr>
            <a:endParaRPr lang="en-US" sz="2000" dirty="0"/>
          </a:p>
          <a:p>
            <a:endParaRPr lang="it-IT" sz="2000" dirty="0"/>
          </a:p>
        </p:txBody>
      </p:sp>
    </p:spTree>
    <p:extLst>
      <p:ext uri="{BB962C8B-B14F-4D97-AF65-F5344CB8AC3E}">
        <p14:creationId xmlns:p14="http://schemas.microsoft.com/office/powerpoint/2010/main" val="326592319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59E802-834C-4733-AF5B-5157ECE3A905}"/>
              </a:ext>
            </a:extLst>
          </p:cNvPr>
          <p:cNvSpPr>
            <a:spLocks noGrp="1"/>
          </p:cNvSpPr>
          <p:nvPr>
            <p:ph type="title"/>
          </p:nvPr>
        </p:nvSpPr>
        <p:spPr/>
        <p:txBody>
          <a:bodyPr>
            <a:normAutofit/>
          </a:bodyPr>
          <a:lstStyle/>
          <a:p>
            <a:r>
              <a:rPr lang="it-IT" sz="4000" dirty="0">
                <a:solidFill>
                  <a:schemeClr val="accent2"/>
                </a:solidFill>
              </a:rPr>
              <a:t>In conclusion...</a:t>
            </a:r>
          </a:p>
        </p:txBody>
      </p:sp>
      <p:sp>
        <p:nvSpPr>
          <p:cNvPr id="3" name="Content Placeholder 2">
            <a:extLst>
              <a:ext uri="{FF2B5EF4-FFF2-40B4-BE49-F238E27FC236}">
                <a16:creationId xmlns:a16="http://schemas.microsoft.com/office/drawing/2014/main" id="{CA1AC81C-4556-4BE4-8995-2DE3D0AD77DC}"/>
              </a:ext>
            </a:extLst>
          </p:cNvPr>
          <p:cNvSpPr>
            <a:spLocks noGrp="1"/>
          </p:cNvSpPr>
          <p:nvPr>
            <p:ph idx="1"/>
          </p:nvPr>
        </p:nvSpPr>
        <p:spPr>
          <a:xfrm>
            <a:off x="677334" y="1621767"/>
            <a:ext cx="8596668" cy="4419596"/>
          </a:xfrm>
        </p:spPr>
        <p:txBody>
          <a:bodyPr>
            <a:normAutofit lnSpcReduction="10000"/>
          </a:bodyPr>
          <a:lstStyle/>
          <a:p>
            <a:pPr algn="just">
              <a:spcAft>
                <a:spcPts val="1200"/>
              </a:spcAft>
            </a:pPr>
            <a:r>
              <a:rPr lang="en-US" sz="2000" dirty="0">
                <a:solidFill>
                  <a:schemeClr val="tx1"/>
                </a:solidFill>
              </a:rPr>
              <a:t>A successful evaluation process will not only ensure project quality, but can also provide new information and aspects not foreseen earlier</a:t>
            </a:r>
          </a:p>
          <a:p>
            <a:pPr algn="just">
              <a:spcAft>
                <a:spcPts val="1200"/>
              </a:spcAft>
            </a:pPr>
            <a:r>
              <a:rPr lang="en-US" sz="2000" dirty="0">
                <a:solidFill>
                  <a:schemeClr val="tx1"/>
                </a:solidFill>
              </a:rPr>
              <a:t>The Quality Assurance Plan (QAP) plays a key role in achieving optimal results regarding evaluation. For that reason, cooperation between </a:t>
            </a:r>
            <a:r>
              <a:rPr lang="en-US" sz="2000" dirty="0" smtClean="0">
                <a:solidFill>
                  <a:schemeClr val="tx1"/>
                </a:solidFill>
              </a:rPr>
              <a:t>EICD </a:t>
            </a:r>
            <a:r>
              <a:rPr lang="en-US" sz="2000" dirty="0">
                <a:solidFill>
                  <a:schemeClr val="tx1"/>
                </a:solidFill>
              </a:rPr>
              <a:t>and </a:t>
            </a:r>
            <a:r>
              <a:rPr lang="en-US" sz="2000" dirty="0" err="1">
                <a:solidFill>
                  <a:schemeClr val="tx1"/>
                </a:solidFill>
              </a:rPr>
              <a:t>ValueDo</a:t>
            </a:r>
            <a:r>
              <a:rPr lang="en-US" sz="2000" dirty="0">
                <a:solidFill>
                  <a:schemeClr val="tx1"/>
                </a:solidFill>
              </a:rPr>
              <a:t> is vital</a:t>
            </a:r>
          </a:p>
          <a:p>
            <a:pPr algn="just">
              <a:spcAft>
                <a:spcPts val="1200"/>
              </a:spcAft>
            </a:pPr>
            <a:r>
              <a:rPr lang="en-US" sz="2000" dirty="0">
                <a:solidFill>
                  <a:schemeClr val="tx1"/>
                </a:solidFill>
              </a:rPr>
              <a:t>WP8 will determine the project’s effectiveness and continuous process of improvement during implementation</a:t>
            </a:r>
          </a:p>
          <a:p>
            <a:pPr algn="just">
              <a:spcAft>
                <a:spcPts val="1200"/>
              </a:spcAft>
            </a:pPr>
            <a:r>
              <a:rPr lang="en-US" sz="2000" dirty="0" smtClean="0">
                <a:solidFill>
                  <a:schemeClr val="tx1"/>
                </a:solidFill>
              </a:rPr>
              <a:t>EICD, </a:t>
            </a:r>
            <a:r>
              <a:rPr lang="en-US" sz="2000" dirty="0">
                <a:solidFill>
                  <a:schemeClr val="tx1"/>
                </a:solidFill>
              </a:rPr>
              <a:t>as a coordinator of WP8, needs to be in full cooperation with all the partnership, receiving progress information and feedback</a:t>
            </a:r>
          </a:p>
          <a:p>
            <a:pPr algn="just">
              <a:spcAft>
                <a:spcPts val="1200"/>
              </a:spcAft>
            </a:pPr>
            <a:r>
              <a:rPr lang="en-US" sz="2000" dirty="0">
                <a:solidFill>
                  <a:schemeClr val="tx1"/>
                </a:solidFill>
              </a:rPr>
              <a:t>Monitoring of project activities and partners’ feedback will lead to the adaptations needed to meet the quality standards set</a:t>
            </a:r>
          </a:p>
          <a:p>
            <a:endParaRPr lang="it-IT" dirty="0"/>
          </a:p>
        </p:txBody>
      </p:sp>
    </p:spTree>
    <p:extLst>
      <p:ext uri="{BB962C8B-B14F-4D97-AF65-F5344CB8AC3E}">
        <p14:creationId xmlns:p14="http://schemas.microsoft.com/office/powerpoint/2010/main" val="771078344"/>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7"/>
          <p:cNvSpPr>
            <a:spLocks noGrp="1"/>
          </p:cNvSpPr>
          <p:nvPr>
            <p:ph type="ctrTitle"/>
          </p:nvPr>
        </p:nvSpPr>
        <p:spPr>
          <a:xfrm>
            <a:off x="1489814" y="1705794"/>
            <a:ext cx="7766936" cy="1646302"/>
          </a:xfrm>
        </p:spPr>
        <p:txBody>
          <a:bodyPr/>
          <a:lstStyle/>
          <a:p>
            <a:pPr algn="ctr"/>
            <a:r>
              <a:rPr lang="en-US" dirty="0"/>
              <a:t>Thank you!</a:t>
            </a:r>
          </a:p>
        </p:txBody>
      </p:sp>
      <p:sp>
        <p:nvSpPr>
          <p:cNvPr id="9" name="Subtitle 8"/>
          <p:cNvSpPr>
            <a:spLocks noGrp="1"/>
          </p:cNvSpPr>
          <p:nvPr>
            <p:ph type="subTitle" idx="1"/>
          </p:nvPr>
        </p:nvSpPr>
        <p:spPr>
          <a:xfrm>
            <a:off x="1507067" y="3623094"/>
            <a:ext cx="7766936" cy="1524638"/>
          </a:xfrm>
        </p:spPr>
        <p:txBody>
          <a:bodyPr>
            <a:normAutofit/>
          </a:bodyPr>
          <a:lstStyle/>
          <a:p>
            <a:pPr algn="ctr"/>
            <a:r>
              <a:rPr lang="en-US" sz="2000" dirty="0"/>
              <a:t>Contact Information</a:t>
            </a:r>
            <a:r>
              <a:rPr lang="en-US" sz="2000" dirty="0" smtClean="0"/>
              <a:t>:</a:t>
            </a:r>
          </a:p>
          <a:p>
            <a:pPr algn="ctr"/>
            <a:r>
              <a:rPr lang="en-US" sz="2000" dirty="0" smtClean="0"/>
              <a:t>…………………</a:t>
            </a:r>
            <a:endParaRPr lang="en-US" sz="2000" dirty="0"/>
          </a:p>
        </p:txBody>
      </p:sp>
    </p:spTree>
    <p:extLst>
      <p:ext uri="{BB962C8B-B14F-4D97-AF65-F5344CB8AC3E}">
        <p14:creationId xmlns:p14="http://schemas.microsoft.com/office/powerpoint/2010/main" val="559206901"/>
      </p:ext>
    </p:extLst>
  </p:cSld>
  <p:clrMapOvr>
    <a:masterClrMapping/>
  </p:clrMapOvr>
  <p:timing>
    <p:tnLst>
      <p:par>
        <p:cTn id="1" dur="indefinite" restart="never" nodeType="tmRoot"/>
      </p:par>
    </p:tnLst>
  </p:timing>
</p:sld>
</file>

<file path=ppt/theme/theme1.xml><?xml version="1.0" encoding="utf-8"?>
<a:theme xmlns:a="http://schemas.openxmlformats.org/drawingml/2006/main" name="Sfaccettatura">
  <a:themeElements>
    <a:clrScheme name="Sfaccettatura">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Sfaccettatura">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faccettatura">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845</TotalTime>
  <Words>1225</Words>
  <Application>Microsoft Office PowerPoint</Application>
  <PresentationFormat>Widescreen</PresentationFormat>
  <Paragraphs>152</Paragraphs>
  <Slides>18</Slides>
  <Notes>0</Notes>
  <HiddenSlides>0</HiddenSlides>
  <MMClips>0</MMClips>
  <ScaleCrop>false</ScaleCrop>
  <HeadingPairs>
    <vt:vector size="6" baseType="variant">
      <vt:variant>
        <vt:lpstr>Caratteri utilizzati</vt:lpstr>
      </vt:variant>
      <vt:variant>
        <vt:i4>4</vt:i4>
      </vt:variant>
      <vt:variant>
        <vt:lpstr>Tema</vt:lpstr>
      </vt:variant>
      <vt:variant>
        <vt:i4>1</vt:i4>
      </vt:variant>
      <vt:variant>
        <vt:lpstr>Titoli diapositive</vt:lpstr>
      </vt:variant>
      <vt:variant>
        <vt:i4>18</vt:i4>
      </vt:variant>
    </vt:vector>
  </HeadingPairs>
  <TitlesOfParts>
    <vt:vector size="23" baseType="lpstr">
      <vt:lpstr>Albertus MT Lt</vt:lpstr>
      <vt:lpstr>Arial</vt:lpstr>
      <vt:lpstr>Trebuchet MS</vt:lpstr>
      <vt:lpstr>Wingdings 3</vt:lpstr>
      <vt:lpstr>Sfaccettatura</vt:lpstr>
      <vt:lpstr>PLANET4   Simulation Approach For Education and Training in emergencY</vt:lpstr>
      <vt:lpstr>WP8 in a nutshell</vt:lpstr>
      <vt:lpstr>Evaluation Process</vt:lpstr>
      <vt:lpstr>Continuous Improvement Process (CIP) </vt:lpstr>
      <vt:lpstr>Continuous Improvement Process (CIP) </vt:lpstr>
      <vt:lpstr>Continuous Improvement Process (CIP) </vt:lpstr>
      <vt:lpstr>Continuous Improvement Process (CIP) </vt:lpstr>
      <vt:lpstr>Continuous Improvement Process (CIP) </vt:lpstr>
      <vt:lpstr>Evaluation Process framework</vt:lpstr>
      <vt:lpstr>Objectives of the Evaluation Process</vt:lpstr>
      <vt:lpstr>Milestones &amp; Results</vt:lpstr>
      <vt:lpstr>Link of WP8 with the other WPs</vt:lpstr>
      <vt:lpstr>Tasks in WP8</vt:lpstr>
      <vt:lpstr>Task 8.1</vt:lpstr>
      <vt:lpstr>Task 8.2</vt:lpstr>
      <vt:lpstr>Task 8.3</vt:lpstr>
      <vt:lpstr>In conclusion...</vt:lpstr>
      <vt:lpstr>Thank you!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SPRINT4.0</dc:title>
  <dc:creator>Alessandro</dc:creator>
  <cp:lastModifiedBy>Giuditta</cp:lastModifiedBy>
  <cp:revision>99</cp:revision>
  <dcterms:created xsi:type="dcterms:W3CDTF">2017-09-28T10:15:40Z</dcterms:created>
  <dcterms:modified xsi:type="dcterms:W3CDTF">2021-01-25T09:54:32Z</dcterms:modified>
</cp:coreProperties>
</file>