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sldIdLst>
    <p:sldId id="256" r:id="rId2"/>
    <p:sldId id="257" r:id="rId3"/>
    <p:sldId id="258" r:id="rId4"/>
    <p:sldId id="263" r:id="rId5"/>
    <p:sldId id="264" r:id="rId6"/>
    <p:sldId id="265" r:id="rId7"/>
    <p:sldId id="266" r:id="rId8"/>
    <p:sldId id="262" r:id="rId9"/>
    <p:sldId id="261" r:id="rId10"/>
    <p:sldId id="26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108" y="2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smtClean="0"/>
              <a:t>Fare clic per modificare lo stile del titolo</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779733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042097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4114069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D533ED8A-FC8F-4492-818C-DEB6831D187E}" type="datetimeFigureOut">
              <a:rPr lang="it-IT" smtClean="0"/>
              <a:t>23/11/2020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839522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D533ED8A-FC8F-4492-818C-DEB6831D187E}" type="datetimeFigureOut">
              <a:rPr lang="it-IT" smtClean="0"/>
              <a:t>23/11/2020</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4095185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fld id="{D533ED8A-FC8F-4492-818C-DEB6831D187E}" type="datetimeFigureOut">
              <a:rPr lang="it-IT" smtClean="0"/>
              <a:t>23/11/2020</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506437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3ED8A-FC8F-4492-818C-DEB6831D187E}" type="datetimeFigureOut">
              <a:rPr lang="it-IT" smtClean="0"/>
              <a:t>23/11/2020</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3638585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smtClean="0"/>
              <a:t>Fare clic per modificare lo stile del titolo</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t>23/11/2020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1367868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t>23/11/2020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3314919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4252892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07746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651903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41313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513754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271554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23/11/2020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1513217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33ED8A-FC8F-4492-818C-DEB6831D187E}" type="datetimeFigureOut">
              <a:rPr lang="it-IT" smtClean="0"/>
              <a:t>23/11/2020</a:t>
            </a:fld>
            <a:endParaRPr lang="it-IT"/>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EFFAC72-F8BB-4754-9F96-4D68A7B20214}" type="slidenum">
              <a:rPr lang="it-IT" smtClean="0"/>
              <a:t>‹Nr.›</a:t>
            </a:fld>
            <a:endParaRPr lang="it-IT"/>
          </a:p>
        </p:txBody>
      </p:sp>
    </p:spTree>
    <p:extLst>
      <p:ext uri="{BB962C8B-B14F-4D97-AF65-F5344CB8AC3E}">
        <p14:creationId xmlns:p14="http://schemas.microsoft.com/office/powerpoint/2010/main" val="2219480977"/>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 id="2147483912" r:id="rId13"/>
    <p:sldLayoutId id="2147483913" r:id="rId14"/>
    <p:sldLayoutId id="2147483914" r:id="rId15"/>
    <p:sldLayoutId id="214748391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86D47-14A3-4566-8107-97273401F966}"/>
              </a:ext>
            </a:extLst>
          </p:cNvPr>
          <p:cNvSpPr>
            <a:spLocks noGrp="1"/>
          </p:cNvSpPr>
          <p:nvPr>
            <p:ph type="ctrTitle"/>
          </p:nvPr>
        </p:nvSpPr>
        <p:spPr>
          <a:xfrm>
            <a:off x="3390133" y="1465376"/>
            <a:ext cx="5883870" cy="1646302"/>
          </a:xfrm>
        </p:spPr>
        <p:txBody>
          <a:bodyPr/>
          <a:lstStyle/>
          <a:p>
            <a:r>
              <a:rPr lang="it-IT" sz="4400" b="1" dirty="0">
                <a:solidFill>
                  <a:schemeClr val="accent2"/>
                </a:solidFill>
              </a:rPr>
              <a:t>SAFETY</a:t>
            </a:r>
            <a:r>
              <a:rPr lang="it-IT" sz="2000" dirty="0">
                <a:solidFill>
                  <a:schemeClr val="accent2"/>
                </a:solidFill>
              </a:rPr>
              <a:t/>
            </a:r>
            <a:br>
              <a:rPr lang="it-IT" sz="2000" dirty="0">
                <a:solidFill>
                  <a:schemeClr val="accent2"/>
                </a:solidFill>
              </a:rPr>
            </a:br>
            <a:r>
              <a:rPr lang="en-GB" sz="2400" dirty="0"/>
              <a:t/>
            </a:r>
            <a:br>
              <a:rPr lang="en-GB" sz="2400" dirty="0"/>
            </a:br>
            <a:r>
              <a:rPr lang="en-GB" sz="2400" dirty="0"/>
              <a:t> </a:t>
            </a:r>
            <a:r>
              <a:rPr lang="en-GB" sz="2400" b="1" i="1" dirty="0">
                <a:solidFill>
                  <a:schemeClr val="accent2"/>
                </a:solidFill>
              </a:rPr>
              <a:t>S</a:t>
            </a:r>
            <a:r>
              <a:rPr lang="en-GB" sz="2400" b="1" i="1" dirty="0"/>
              <a:t>imulation </a:t>
            </a:r>
            <a:r>
              <a:rPr lang="en-GB" sz="2400" b="1" i="1" dirty="0">
                <a:solidFill>
                  <a:schemeClr val="accent2"/>
                </a:solidFill>
              </a:rPr>
              <a:t>A</a:t>
            </a:r>
            <a:r>
              <a:rPr lang="en-GB" sz="2400" b="1" i="1" dirty="0"/>
              <a:t>pproach </a:t>
            </a:r>
            <a:r>
              <a:rPr lang="en-GB" sz="2400" b="1" i="1" dirty="0">
                <a:solidFill>
                  <a:schemeClr val="accent2"/>
                </a:solidFill>
              </a:rPr>
              <a:t>F</a:t>
            </a:r>
            <a:r>
              <a:rPr lang="en-GB" sz="2400" b="1" i="1" dirty="0"/>
              <a:t>or </a:t>
            </a:r>
            <a:r>
              <a:rPr lang="en-GB" sz="2400" b="1" i="1" dirty="0">
                <a:solidFill>
                  <a:schemeClr val="accent2"/>
                </a:solidFill>
              </a:rPr>
              <a:t>E</a:t>
            </a:r>
            <a:r>
              <a:rPr lang="en-GB" sz="2400" b="1" i="1" dirty="0"/>
              <a:t>ducation and </a:t>
            </a:r>
            <a:r>
              <a:rPr lang="en-GB" sz="2400" b="1" i="1" dirty="0">
                <a:solidFill>
                  <a:schemeClr val="accent2"/>
                </a:solidFill>
              </a:rPr>
              <a:t>T</a:t>
            </a:r>
            <a:r>
              <a:rPr lang="en-GB" sz="2400" b="1" i="1" dirty="0"/>
              <a:t>raining in </a:t>
            </a:r>
            <a:r>
              <a:rPr lang="en-GB" sz="2400" b="1" i="1" dirty="0" err="1"/>
              <a:t>emergenc</a:t>
            </a:r>
            <a:r>
              <a:rPr lang="en-GB" sz="2400" b="1" i="1" dirty="0" err="1">
                <a:solidFill>
                  <a:schemeClr val="accent2"/>
                </a:solidFill>
              </a:rPr>
              <a:t>Y</a:t>
            </a:r>
            <a:endParaRPr lang="it-IT" sz="1600" dirty="0">
              <a:solidFill>
                <a:schemeClr val="accent2">
                  <a:lumMod val="75000"/>
                </a:schemeClr>
              </a:solidFill>
              <a:latin typeface="+mn-lt"/>
            </a:endParaRPr>
          </a:p>
        </p:txBody>
      </p:sp>
      <p:sp>
        <p:nvSpPr>
          <p:cNvPr id="3" name="Subtitle 2">
            <a:extLst>
              <a:ext uri="{FF2B5EF4-FFF2-40B4-BE49-F238E27FC236}">
                <a16:creationId xmlns:a16="http://schemas.microsoft.com/office/drawing/2014/main" id="{DE4CFF00-4D1F-4874-818C-C967C0AE4C92}"/>
              </a:ext>
            </a:extLst>
          </p:cNvPr>
          <p:cNvSpPr>
            <a:spLocks noGrp="1"/>
          </p:cNvSpPr>
          <p:nvPr>
            <p:ph type="subTitle" idx="1"/>
          </p:nvPr>
        </p:nvSpPr>
        <p:spPr>
          <a:xfrm>
            <a:off x="1507067" y="3736934"/>
            <a:ext cx="7766936" cy="1096899"/>
          </a:xfrm>
        </p:spPr>
        <p:txBody>
          <a:bodyPr>
            <a:normAutofit/>
          </a:bodyPr>
          <a:lstStyle/>
          <a:p>
            <a:r>
              <a:rPr lang="en-US"/>
              <a:t>Preparing and testing the training material for </a:t>
            </a:r>
            <a:r>
              <a:rPr lang="en-US"/>
              <a:t>e-learning </a:t>
            </a:r>
            <a:r>
              <a:rPr lang="en-US"/>
              <a:t/>
            </a:r>
            <a:br>
              <a:rPr lang="en-US"/>
            </a:br>
            <a:r>
              <a:rPr lang="en-US" smtClean="0"/>
              <a:t>theoretical </a:t>
            </a:r>
            <a:r>
              <a:rPr lang="en-US"/>
              <a:t>and </a:t>
            </a:r>
            <a:r>
              <a:rPr lang="en-US"/>
              <a:t>practical </a:t>
            </a:r>
            <a:r>
              <a:rPr lang="en-US" smtClean="0"/>
              <a:t>modules</a:t>
            </a:r>
          </a:p>
          <a:p>
            <a:r>
              <a:rPr lang="it-IT" smtClean="0"/>
              <a:t>[WP 3]</a:t>
            </a:r>
            <a:endParaRPr lang="it-IT" dirty="0"/>
          </a:p>
        </p:txBody>
      </p:sp>
      <p:pic>
        <p:nvPicPr>
          <p:cNvPr id="5" name="Immagine 4" descr="http://eacea.ec.europa.eu/img/logos/erasmus_plus/eu_flag_co_funded_pos_%5brgb%5d_righ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5062" y="5791428"/>
            <a:ext cx="2615071" cy="691877"/>
          </a:xfrm>
          <a:prstGeom prst="rect">
            <a:avLst/>
          </a:prstGeom>
          <a:noFill/>
          <a:ln>
            <a:noFill/>
          </a:ln>
        </p:spPr>
      </p:pic>
      <p:sp>
        <p:nvSpPr>
          <p:cNvPr id="6" name="CasellaDiTesto 3"/>
          <p:cNvSpPr txBox="1"/>
          <p:nvPr/>
        </p:nvSpPr>
        <p:spPr>
          <a:xfrm>
            <a:off x="3657599" y="5791428"/>
            <a:ext cx="4990012" cy="67710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50" dirty="0"/>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lang="it-IT" sz="950" dirty="0"/>
          </a:p>
        </p:txBody>
      </p:sp>
    </p:spTree>
    <p:extLst>
      <p:ext uri="{BB962C8B-B14F-4D97-AF65-F5344CB8AC3E}">
        <p14:creationId xmlns:p14="http://schemas.microsoft.com/office/powerpoint/2010/main" val="1893112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a:bodyPr>
          <a:lstStyle/>
          <a:p>
            <a:r>
              <a:rPr lang="it-IT" sz="4000" smtClean="0">
                <a:solidFill>
                  <a:schemeClr val="accent2"/>
                </a:solidFill>
              </a:rPr>
              <a:t>Intermediate step between BoK and e-learning course</a:t>
            </a:r>
            <a:endParaRPr lang="it-IT" sz="4000" dirty="0">
              <a:solidFill>
                <a:schemeClr val="accent2"/>
              </a:solidFill>
            </a:endParaRPr>
          </a:p>
        </p:txBody>
      </p:sp>
      <p:sp>
        <p:nvSpPr>
          <p:cNvPr id="3" name="Content Placeholder 2">
            <a:extLst>
              <a:ext uri="{FF2B5EF4-FFF2-40B4-BE49-F238E27FC236}">
                <a16:creationId xmlns:a16="http://schemas.microsoft.com/office/drawing/2014/main" id="{4C20794A-13A3-4DEA-A774-E55D5C203761}"/>
              </a:ext>
            </a:extLst>
          </p:cNvPr>
          <p:cNvSpPr>
            <a:spLocks noGrp="1"/>
          </p:cNvSpPr>
          <p:nvPr>
            <p:ph idx="1"/>
          </p:nvPr>
        </p:nvSpPr>
        <p:spPr/>
        <p:txBody>
          <a:bodyPr/>
          <a:lstStyle/>
          <a:p>
            <a:r>
              <a:rPr lang="it-IT" smtClean="0"/>
              <a:t>WP3 will condense the BoK and create concrete training cases as input for WP4</a:t>
            </a:r>
          </a:p>
          <a:p>
            <a:pPr lvl="1"/>
            <a:r>
              <a:rPr lang="it-IT" smtClean="0"/>
              <a:t>BoK -&gt; training cases</a:t>
            </a:r>
          </a:p>
          <a:p>
            <a:pPr lvl="1"/>
            <a:r>
              <a:rPr lang="it-IT" smtClean="0"/>
              <a:t>Evaluation of training cases</a:t>
            </a:r>
          </a:p>
          <a:p>
            <a:pPr lvl="1"/>
            <a:r>
              <a:rPr lang="it-IT" smtClean="0"/>
              <a:t>Refinement of training cases</a:t>
            </a:r>
          </a:p>
          <a:p>
            <a:pPr lvl="1"/>
            <a:r>
              <a:rPr lang="it-IT" smtClean="0"/>
              <a:t>Final evaluation</a:t>
            </a:r>
          </a:p>
          <a:p>
            <a:endParaRPr lang="it-IT" dirty="0"/>
          </a:p>
        </p:txBody>
      </p:sp>
    </p:spTree>
    <p:extLst>
      <p:ext uri="{BB962C8B-B14F-4D97-AF65-F5344CB8AC3E}">
        <p14:creationId xmlns:p14="http://schemas.microsoft.com/office/powerpoint/2010/main" val="2880259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1 – Preparing course, defining  pedagogical criteria</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BoK tested by all University partners</a:t>
            </a:r>
          </a:p>
          <a:p>
            <a:r>
              <a:rPr lang="it-IT" smtClean="0"/>
              <a:t>LMU to develop form, all partners input pedagocical criteria</a:t>
            </a:r>
            <a:endParaRPr lang="it-IT"/>
          </a:p>
        </p:txBody>
      </p:sp>
    </p:spTree>
    <p:extLst>
      <p:ext uri="{BB962C8B-B14F-4D97-AF65-F5344CB8AC3E}">
        <p14:creationId xmlns:p14="http://schemas.microsoft.com/office/powerpoint/2010/main" val="3579581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2 – Design of e-learning course</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Theoretical modules</a:t>
            </a:r>
          </a:p>
          <a:p>
            <a:pPr lvl="1"/>
            <a:r>
              <a:rPr lang="it-IT" smtClean="0"/>
              <a:t>Team composition (Uni)</a:t>
            </a:r>
          </a:p>
          <a:p>
            <a:pPr lvl="1"/>
            <a:r>
              <a:rPr lang="it-IT" smtClean="0"/>
              <a:t>Actions per team member (Uni)</a:t>
            </a:r>
          </a:p>
          <a:p>
            <a:pPr lvl="1"/>
            <a:r>
              <a:rPr lang="it-IT" smtClean="0"/>
              <a:t>Equipment for simulation training (Comp)</a:t>
            </a:r>
          </a:p>
          <a:p>
            <a:r>
              <a:rPr lang="it-IT" smtClean="0"/>
              <a:t>Practical modules</a:t>
            </a:r>
          </a:p>
          <a:p>
            <a:pPr lvl="1"/>
            <a:r>
              <a:rPr lang="it-IT" smtClean="0"/>
              <a:t>25 emergency medicine cases (5/Uni)</a:t>
            </a:r>
            <a:endParaRPr lang="it-IT"/>
          </a:p>
        </p:txBody>
      </p:sp>
    </p:spTree>
    <p:extLst>
      <p:ext uri="{BB962C8B-B14F-4D97-AF65-F5344CB8AC3E}">
        <p14:creationId xmlns:p14="http://schemas.microsoft.com/office/powerpoint/2010/main" val="1461654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3 – Developing evaluation tools</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Materials prepared by EICD</a:t>
            </a:r>
          </a:p>
          <a:p>
            <a:r>
              <a:rPr lang="it-IT" smtClean="0"/>
              <a:t>Results analysed by Universities</a:t>
            </a:r>
            <a:endParaRPr lang="it-IT"/>
          </a:p>
        </p:txBody>
      </p:sp>
    </p:spTree>
    <p:extLst>
      <p:ext uri="{BB962C8B-B14F-4D97-AF65-F5344CB8AC3E}">
        <p14:creationId xmlns:p14="http://schemas.microsoft.com/office/powerpoint/2010/main" val="2410122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4 – Developing training material</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As defined in Task 2 – practical creation of materials.</a:t>
            </a:r>
          </a:p>
          <a:p>
            <a:r>
              <a:rPr lang="it-IT" smtClean="0"/>
              <a:t>Most probably Task 2 and 4 will be addressed together</a:t>
            </a:r>
            <a:endParaRPr lang="it-IT"/>
          </a:p>
        </p:txBody>
      </p:sp>
    </p:spTree>
    <p:extLst>
      <p:ext uri="{BB962C8B-B14F-4D97-AF65-F5344CB8AC3E}">
        <p14:creationId xmlns:p14="http://schemas.microsoft.com/office/powerpoint/2010/main" val="1182129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5+6 – Evaluation and refinement of training material</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Based on the tools from Task 3, evaluation results will be analysed and training material revised</a:t>
            </a:r>
            <a:endParaRPr lang="it-IT"/>
          </a:p>
        </p:txBody>
      </p:sp>
    </p:spTree>
    <p:extLst>
      <p:ext uri="{BB962C8B-B14F-4D97-AF65-F5344CB8AC3E}">
        <p14:creationId xmlns:p14="http://schemas.microsoft.com/office/powerpoint/2010/main" val="828874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Results</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Frame to all results – Action plan for e-learning development</a:t>
            </a:r>
          </a:p>
          <a:p>
            <a:r>
              <a:rPr lang="it-IT" smtClean="0"/>
              <a:t>Most important – Tested and refined training material</a:t>
            </a:r>
            <a:r>
              <a:rPr lang="it-IT"/>
              <a:t> </a:t>
            </a:r>
            <a:r>
              <a:rPr lang="it-IT" smtClean="0"/>
              <a:t>(an initial version is also required as a step)</a:t>
            </a:r>
          </a:p>
          <a:p>
            <a:r>
              <a:rPr lang="it-IT" smtClean="0"/>
              <a:t>Side result –Evaluation report</a:t>
            </a:r>
          </a:p>
        </p:txBody>
      </p:sp>
    </p:spTree>
    <p:extLst>
      <p:ext uri="{BB962C8B-B14F-4D97-AF65-F5344CB8AC3E}">
        <p14:creationId xmlns:p14="http://schemas.microsoft.com/office/powerpoint/2010/main" val="180346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3051A-8B7D-43D7-B216-0725D1EF9799}"/>
              </a:ext>
            </a:extLst>
          </p:cNvPr>
          <p:cNvSpPr>
            <a:spLocks noGrp="1"/>
          </p:cNvSpPr>
          <p:nvPr>
            <p:ph type="title"/>
          </p:nvPr>
        </p:nvSpPr>
        <p:spPr/>
        <p:txBody>
          <a:bodyPr>
            <a:normAutofit/>
          </a:bodyPr>
          <a:lstStyle/>
          <a:p>
            <a:r>
              <a:rPr lang="it-IT" sz="4000" smtClean="0">
                <a:solidFill>
                  <a:schemeClr val="accent2"/>
                </a:solidFill>
              </a:rPr>
              <a:t>Link </a:t>
            </a:r>
            <a:r>
              <a:rPr lang="it-IT" sz="4000" dirty="0">
                <a:solidFill>
                  <a:schemeClr val="accent2"/>
                </a:solidFill>
              </a:rPr>
              <a:t>with the </a:t>
            </a:r>
            <a:r>
              <a:rPr lang="it-IT" sz="4000" err="1">
                <a:solidFill>
                  <a:schemeClr val="accent2"/>
                </a:solidFill>
              </a:rPr>
              <a:t>other</a:t>
            </a:r>
            <a:r>
              <a:rPr lang="it-IT" sz="4000">
                <a:solidFill>
                  <a:schemeClr val="accent2"/>
                </a:solidFill>
              </a:rPr>
              <a:t> </a:t>
            </a:r>
            <a:r>
              <a:rPr lang="it-IT" sz="4000" smtClean="0">
                <a:solidFill>
                  <a:schemeClr val="accent2"/>
                </a:solidFill>
              </a:rPr>
              <a:t>WPs</a:t>
            </a:r>
            <a:endParaRPr lang="it-IT" sz="4000" dirty="0">
              <a:solidFill>
                <a:schemeClr val="accent2"/>
              </a:solidFill>
            </a:endParaRPr>
          </a:p>
        </p:txBody>
      </p:sp>
      <p:sp>
        <p:nvSpPr>
          <p:cNvPr id="3" name="Content Placeholder 2">
            <a:extLst>
              <a:ext uri="{FF2B5EF4-FFF2-40B4-BE49-F238E27FC236}">
                <a16:creationId xmlns:a16="http://schemas.microsoft.com/office/drawing/2014/main" id="{3C98632C-1B91-4DE5-AC18-F477E42BE822}"/>
              </a:ext>
            </a:extLst>
          </p:cNvPr>
          <p:cNvSpPr>
            <a:spLocks noGrp="1"/>
          </p:cNvSpPr>
          <p:nvPr>
            <p:ph idx="1"/>
          </p:nvPr>
        </p:nvSpPr>
        <p:spPr/>
        <p:txBody>
          <a:bodyPr/>
          <a:lstStyle/>
          <a:p>
            <a:r>
              <a:rPr lang="it-IT" smtClean="0"/>
              <a:t>Input: BoK (WP2)</a:t>
            </a:r>
          </a:p>
          <a:p>
            <a:r>
              <a:rPr lang="it-IT" smtClean="0"/>
              <a:t>Output: Pathway and evaluated modules -&gt; WP4</a:t>
            </a:r>
          </a:p>
          <a:p>
            <a:r>
              <a:rPr lang="it-IT" smtClean="0"/>
              <a:t>Output: Evaluation model</a:t>
            </a:r>
            <a:endParaRPr lang="it-IT"/>
          </a:p>
        </p:txBody>
      </p:sp>
    </p:spTree>
    <p:extLst>
      <p:ext uri="{BB962C8B-B14F-4D97-AF65-F5344CB8AC3E}">
        <p14:creationId xmlns:p14="http://schemas.microsoft.com/office/powerpoint/2010/main" val="2888562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Beyond </a:t>
            </a:r>
            <a:r>
              <a:rPr lang="it-IT" sz="4000" dirty="0">
                <a:solidFill>
                  <a:schemeClr val="accent2"/>
                </a:solidFill>
              </a:rPr>
              <a:t>the </a:t>
            </a:r>
            <a:r>
              <a:rPr lang="it-IT" sz="4000" dirty="0" err="1">
                <a:solidFill>
                  <a:schemeClr val="accent2"/>
                </a:solidFill>
              </a:rPr>
              <a:t>project</a:t>
            </a:r>
            <a:r>
              <a:rPr lang="it-IT" sz="4000" dirty="0">
                <a:solidFill>
                  <a:schemeClr val="accent2"/>
                </a:solidFill>
              </a:rPr>
              <a:t> </a:t>
            </a:r>
            <a:r>
              <a:rPr lang="it-IT" sz="4000" dirty="0" err="1">
                <a:solidFill>
                  <a:schemeClr val="accent2"/>
                </a:solidFill>
              </a:rPr>
              <a:t>proposal</a:t>
            </a:r>
            <a:r>
              <a:rPr lang="it-IT" sz="4000">
                <a:solidFill>
                  <a:schemeClr val="accent2"/>
                </a:solidFill>
              </a:rPr>
              <a:t>: </a:t>
            </a:r>
            <a:r>
              <a:rPr lang="it-IT" sz="4000" smtClean="0">
                <a:solidFill>
                  <a:schemeClr val="accent2"/>
                </a:solidFill>
              </a:rPr>
              <a:t>Suggestions/improvements</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Basis for a brief discussion</a:t>
            </a:r>
          </a:p>
          <a:p>
            <a:pPr lvl="1"/>
            <a:r>
              <a:rPr lang="it-IT" smtClean="0"/>
              <a:t>How to coordinate with EICD in order to assure feasibility of e-learning based on developed training material</a:t>
            </a:r>
          </a:p>
          <a:p>
            <a:pPr lvl="1"/>
            <a:r>
              <a:rPr lang="it-IT" smtClean="0"/>
              <a:t>How to create common look&amp;feel for filmed material</a:t>
            </a:r>
          </a:p>
          <a:p>
            <a:pPr lvl="1"/>
            <a:r>
              <a:rPr lang="it-IT" smtClean="0"/>
              <a:t>Any other points by other partners</a:t>
            </a:r>
            <a:endParaRPr lang="it-IT"/>
          </a:p>
        </p:txBody>
      </p:sp>
    </p:spTree>
    <p:extLst>
      <p:ext uri="{BB962C8B-B14F-4D97-AF65-F5344CB8AC3E}">
        <p14:creationId xmlns:p14="http://schemas.microsoft.com/office/powerpoint/2010/main" val="771078344"/>
      </p:ext>
    </p:extLst>
  </p:cSld>
  <p:clrMapOvr>
    <a:masterClrMapping/>
  </p:clrMapOvr>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338</Words>
  <Application>Microsoft Office PowerPoint</Application>
  <PresentationFormat>Breitbild</PresentationFormat>
  <Paragraphs>41</Paragraphs>
  <Slides>10</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10</vt:i4>
      </vt:variant>
    </vt:vector>
  </HeadingPairs>
  <TitlesOfParts>
    <vt:vector size="14" baseType="lpstr">
      <vt:lpstr>Arial</vt:lpstr>
      <vt:lpstr>Trebuchet MS</vt:lpstr>
      <vt:lpstr>Wingdings 3</vt:lpstr>
      <vt:lpstr>Sfaccettatura</vt:lpstr>
      <vt:lpstr>SAFETY   Simulation Approach For Education and Training in emergencY</vt:lpstr>
      <vt:lpstr>Intermediate step between BoK and e-learning course</vt:lpstr>
      <vt:lpstr>Task 1 – Preparing course, defining  pedagogical criteria</vt:lpstr>
      <vt:lpstr>Task 2 – Design of e-learning course</vt:lpstr>
      <vt:lpstr>Task 3 – Developing evaluation tools</vt:lpstr>
      <vt:lpstr>Task 4 – Developing training material</vt:lpstr>
      <vt:lpstr>Task 5+6 – Evaluation and refinement of training material</vt:lpstr>
      <vt:lpstr>Results</vt:lpstr>
      <vt:lpstr>Link with the other WPs</vt:lpstr>
      <vt:lpstr>Beyond the project proposal: Suggestions/improvements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SPRINT4.0</dc:title>
  <dc:creator>Alessandro</dc:creator>
  <cp:lastModifiedBy>Marc Lazarovici</cp:lastModifiedBy>
  <cp:revision>26</cp:revision>
  <dcterms:created xsi:type="dcterms:W3CDTF">2017-09-28T10:15:40Z</dcterms:created>
  <dcterms:modified xsi:type="dcterms:W3CDTF">2020-11-23T16:45:27Z</dcterms:modified>
</cp:coreProperties>
</file>