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9" r:id="rId1"/>
  </p:sldMasterIdLst>
  <p:notesMasterIdLst>
    <p:notesMasterId r:id="rId25"/>
  </p:notesMasterIdLst>
  <p:sldIdLst>
    <p:sldId id="256" r:id="rId2"/>
    <p:sldId id="263" r:id="rId3"/>
    <p:sldId id="264" r:id="rId4"/>
    <p:sldId id="278" r:id="rId5"/>
    <p:sldId id="286" r:id="rId6"/>
    <p:sldId id="265" r:id="rId7"/>
    <p:sldId id="269" r:id="rId8"/>
    <p:sldId id="277" r:id="rId9"/>
    <p:sldId id="266" r:id="rId10"/>
    <p:sldId id="267" r:id="rId11"/>
    <p:sldId id="270" r:id="rId12"/>
    <p:sldId id="271" r:id="rId13"/>
    <p:sldId id="279" r:id="rId14"/>
    <p:sldId id="273" r:id="rId15"/>
    <p:sldId id="274" r:id="rId16"/>
    <p:sldId id="275" r:id="rId17"/>
    <p:sldId id="280" r:id="rId18"/>
    <p:sldId id="281" r:id="rId19"/>
    <p:sldId id="282" r:id="rId20"/>
    <p:sldId id="287" r:id="rId21"/>
    <p:sldId id="272" r:id="rId22"/>
    <p:sldId id="285" r:id="rId23"/>
    <p:sldId id="28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rancesco Barberio" initials="FB" lastIdx="1" clrIdx="0">
    <p:extLst>
      <p:ext uri="{19B8F6BF-5375-455C-9EA6-DF929625EA0E}">
        <p15:presenceInfo xmlns:p15="http://schemas.microsoft.com/office/powerpoint/2012/main" userId="20fc7327abc67e1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ile medio 2 - Color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A107856-5554-42FB-B03E-39F5DBC370BA}" styleName="Stile medio 4 - Colore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Stile medio 4 - Colore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BC89EF96-8CEA-46FF-86C4-4CE0E7609802}" styleName="Stile chiaro 3 - Colore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D5ABB26-0587-4C30-8999-92F81FD0307C}" styleName="Nessuno stile, nessuna grigli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4995" autoAdjust="0"/>
    <p:restoredTop sz="94660"/>
  </p:normalViewPr>
  <p:slideViewPr>
    <p:cSldViewPr snapToGrid="0">
      <p:cViewPr>
        <p:scale>
          <a:sx n="65" d="100"/>
          <a:sy n="65" d="100"/>
        </p:scale>
        <p:origin x="960" y="56"/>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notesViewPr>
    <p:cSldViewPr snapToGrid="0">
      <p:cViewPr varScale="1">
        <p:scale>
          <a:sx n="55" d="100"/>
          <a:sy n="55" d="100"/>
        </p:scale>
        <p:origin x="-2904"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CF9BC4-BBEE-4A2C-A971-8D10734DB3A1}" type="datetimeFigureOut">
              <a:rPr lang="it-IT" smtClean="0"/>
              <a:pPr/>
              <a:t>15/12/2020</a:t>
            </a:fld>
            <a:endParaRPr lang="it-IT"/>
          </a:p>
        </p:txBody>
      </p:sp>
      <p:sp>
        <p:nvSpPr>
          <p:cNvPr id="4" name="Segnaposto immagine diapositiva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07D326-6066-4B05-BDEB-ECB911CEAE8B}"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a:p>
        </p:txBody>
      </p:sp>
      <p:sp>
        <p:nvSpPr>
          <p:cNvPr id="4" name="Segnaposto numero diapositiva 3"/>
          <p:cNvSpPr>
            <a:spLocks noGrp="1"/>
          </p:cNvSpPr>
          <p:nvPr>
            <p:ph type="sldNum" sz="quarter" idx="10"/>
          </p:nvPr>
        </p:nvSpPr>
        <p:spPr/>
        <p:txBody>
          <a:bodyPr/>
          <a:lstStyle/>
          <a:p>
            <a:fld id="{5107D326-6066-4B05-BDEB-ECB911CEAE8B}" type="slidenum">
              <a:rPr lang="it-IT" smtClean="0"/>
              <a:pPr/>
              <a:t>3</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it-IT"/>
              <a:t>Fare clic per modificare lo stile del titolo</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pPr/>
              <a:t>‹N›</a:t>
            </a:fld>
            <a:endParaRPr lang="it-IT"/>
          </a:p>
        </p:txBody>
      </p:sp>
    </p:spTree>
    <p:extLst>
      <p:ext uri="{BB962C8B-B14F-4D97-AF65-F5344CB8AC3E}">
        <p14:creationId xmlns:p14="http://schemas.microsoft.com/office/powerpoint/2010/main" val="2779733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it-IT"/>
              <a:t>Fare clic per modificare lo stile del titolo</a:t>
            </a:r>
            <a:endParaRPr lang="en-US" dirty="0"/>
          </a:p>
        </p:txBody>
      </p:sp>
      <p:sp>
        <p:nvSpPr>
          <p:cNvPr id="3" name="Content Placeholder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pPr/>
              <a:t>‹N›</a:t>
            </a:fld>
            <a:endParaRPr lang="it-IT"/>
          </a:p>
        </p:txBody>
      </p:sp>
    </p:spTree>
    <p:extLst>
      <p:ext uri="{BB962C8B-B14F-4D97-AF65-F5344CB8AC3E}">
        <p14:creationId xmlns:p14="http://schemas.microsoft.com/office/powerpoint/2010/main" val="2042097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pPr/>
              <a:t>‹N›</a:t>
            </a:fld>
            <a:endParaRPr lang="it-IT"/>
          </a:p>
        </p:txBody>
      </p:sp>
    </p:spTree>
    <p:extLst>
      <p:ext uri="{BB962C8B-B14F-4D97-AF65-F5344CB8AC3E}">
        <p14:creationId xmlns:p14="http://schemas.microsoft.com/office/powerpoint/2010/main" val="4114069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EFFAC72-F8BB-4754-9F96-4D68A7B20214}" type="slidenum">
              <a:rPr lang="it-IT" smtClean="0"/>
              <a:pPr/>
              <a:t>‹N›</a:t>
            </a:fld>
            <a:endParaRPr lang="it-IT"/>
          </a:p>
        </p:txBody>
      </p:sp>
    </p:spTree>
    <p:extLst>
      <p:ext uri="{BB962C8B-B14F-4D97-AF65-F5344CB8AC3E}">
        <p14:creationId xmlns:p14="http://schemas.microsoft.com/office/powerpoint/2010/main" val="2839522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FEFFAC72-F8BB-4754-9F96-4D68A7B20214}" type="slidenum">
              <a:rPr lang="it-IT" smtClean="0"/>
              <a:pPr/>
              <a:t>‹N›</a:t>
            </a:fld>
            <a:endParaRPr lang="it-IT"/>
          </a:p>
        </p:txBody>
      </p:sp>
    </p:spTree>
    <p:extLst>
      <p:ext uri="{BB962C8B-B14F-4D97-AF65-F5344CB8AC3E}">
        <p14:creationId xmlns:p14="http://schemas.microsoft.com/office/powerpoint/2010/main" val="4095185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it-IT"/>
              <a:t>Fare clic per modificare lo stile del titolo</a:t>
            </a:r>
            <a:endParaRPr lang="en-US" dirty="0"/>
          </a:p>
        </p:txBody>
      </p:sp>
      <p:sp>
        <p:nvSpPr>
          <p:cNvPr id="3" name="Date Placeholder 2"/>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FEFFAC72-F8BB-4754-9F96-4D68A7B20214}" type="slidenum">
              <a:rPr lang="it-IT" smtClean="0"/>
              <a:pPr/>
              <a:t>‹N›</a:t>
            </a:fld>
            <a:endParaRPr lang="it-IT"/>
          </a:p>
        </p:txBody>
      </p:sp>
    </p:spTree>
    <p:extLst>
      <p:ext uri="{BB962C8B-B14F-4D97-AF65-F5344CB8AC3E}">
        <p14:creationId xmlns:p14="http://schemas.microsoft.com/office/powerpoint/2010/main" val="2506437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FEFFAC72-F8BB-4754-9F96-4D68A7B20214}" type="slidenum">
              <a:rPr lang="it-IT" smtClean="0"/>
              <a:pPr/>
              <a:t>‹N›</a:t>
            </a:fld>
            <a:endParaRPr lang="it-IT"/>
          </a:p>
        </p:txBody>
      </p:sp>
    </p:spTree>
    <p:extLst>
      <p:ext uri="{BB962C8B-B14F-4D97-AF65-F5344CB8AC3E}">
        <p14:creationId xmlns:p14="http://schemas.microsoft.com/office/powerpoint/2010/main" val="3638585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it-IT"/>
              <a:t>Fare clic per modificare lo stile del titolo</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EFFAC72-F8BB-4754-9F96-4D68A7B20214}" type="slidenum">
              <a:rPr lang="it-IT" smtClean="0"/>
              <a:pPr/>
              <a:t>‹N›</a:t>
            </a:fld>
            <a:endParaRPr lang="it-IT"/>
          </a:p>
        </p:txBody>
      </p:sp>
    </p:spTree>
    <p:extLst>
      <p:ext uri="{BB962C8B-B14F-4D97-AF65-F5344CB8AC3E}">
        <p14:creationId xmlns:p14="http://schemas.microsoft.com/office/powerpoint/2010/main" val="1367868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it-IT"/>
              <a:t>Fare clic per modificare lo stile del titolo</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EFFAC72-F8BB-4754-9F96-4D68A7B20214}" type="slidenum">
              <a:rPr lang="it-IT" smtClean="0"/>
              <a:pPr/>
              <a:t>‹N›</a:t>
            </a:fld>
            <a:endParaRPr lang="it-IT"/>
          </a:p>
        </p:txBody>
      </p:sp>
    </p:spTree>
    <p:extLst>
      <p:ext uri="{BB962C8B-B14F-4D97-AF65-F5344CB8AC3E}">
        <p14:creationId xmlns:p14="http://schemas.microsoft.com/office/powerpoint/2010/main" val="3314919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pPr/>
              <a:t>‹N›</a:t>
            </a:fld>
            <a:endParaRPr lang="it-IT"/>
          </a:p>
        </p:txBody>
      </p:sp>
    </p:spTree>
    <p:extLst>
      <p:ext uri="{BB962C8B-B14F-4D97-AF65-F5344CB8AC3E}">
        <p14:creationId xmlns:p14="http://schemas.microsoft.com/office/powerpoint/2010/main" val="4252892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a:t>Fare clic per modificare lo stile del titolo</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Modifica gli stili del testo dello schema</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pPr/>
              <a:t>‹N›</a:t>
            </a:fld>
            <a:endParaRPr lang="it-IT"/>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077465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pPr/>
              <a:t>‹N›</a:t>
            </a:fld>
            <a:endParaRPr lang="it-IT"/>
          </a:p>
        </p:txBody>
      </p:sp>
    </p:spTree>
    <p:extLst>
      <p:ext uri="{BB962C8B-B14F-4D97-AF65-F5344CB8AC3E}">
        <p14:creationId xmlns:p14="http://schemas.microsoft.com/office/powerpoint/2010/main" val="6519032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a:t>Fare clic per modificare lo stile del titolo</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Modifica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pPr/>
              <a:t>‹N›</a:t>
            </a:fld>
            <a:endParaRPr lang="it-IT"/>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413134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it-IT"/>
              <a:t>Fare clic per modificare lo stile del titolo</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Modifica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pPr/>
              <a:t>‹N›</a:t>
            </a:fld>
            <a:endParaRPr lang="it-IT"/>
          </a:p>
        </p:txBody>
      </p:sp>
    </p:spTree>
    <p:extLst>
      <p:ext uri="{BB962C8B-B14F-4D97-AF65-F5344CB8AC3E}">
        <p14:creationId xmlns:p14="http://schemas.microsoft.com/office/powerpoint/2010/main" val="25137542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Vertical Text Placeholder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pPr/>
              <a:t>‹N›</a:t>
            </a:fld>
            <a:endParaRPr lang="it-IT"/>
          </a:p>
        </p:txBody>
      </p:sp>
    </p:spTree>
    <p:extLst>
      <p:ext uri="{BB962C8B-B14F-4D97-AF65-F5344CB8AC3E}">
        <p14:creationId xmlns:p14="http://schemas.microsoft.com/office/powerpoint/2010/main" val="22715545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it-IT"/>
              <a:t>Fare clic per modificare lo stile del titolo</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pPr/>
              <a:t>15/12/2020</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pPr/>
              <a:t>‹N›</a:t>
            </a:fld>
            <a:endParaRPr lang="it-IT"/>
          </a:p>
        </p:txBody>
      </p:sp>
    </p:spTree>
    <p:extLst>
      <p:ext uri="{BB962C8B-B14F-4D97-AF65-F5344CB8AC3E}">
        <p14:creationId xmlns:p14="http://schemas.microsoft.com/office/powerpoint/2010/main" val="1513217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it-IT"/>
              <a:t>Fare clic per modificare lo stile del titolo</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533ED8A-FC8F-4492-818C-DEB6831D187E}" type="datetimeFigureOut">
              <a:rPr lang="it-IT" smtClean="0"/>
              <a:pPr/>
              <a:t>15/12/2020</a:t>
            </a:fld>
            <a:endParaRPr lang="it-IT"/>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EFFAC72-F8BB-4754-9F96-4D68A7B20214}" type="slidenum">
              <a:rPr lang="it-IT" smtClean="0"/>
              <a:pPr/>
              <a:t>‹N›</a:t>
            </a:fld>
            <a:endParaRPr lang="it-IT"/>
          </a:p>
        </p:txBody>
      </p:sp>
    </p:spTree>
    <p:extLst>
      <p:ext uri="{BB962C8B-B14F-4D97-AF65-F5344CB8AC3E}">
        <p14:creationId xmlns:p14="http://schemas.microsoft.com/office/powerpoint/2010/main" val="2219480977"/>
      </p:ext>
    </p:extLst>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 id="2147483906" r:id="rId7"/>
    <p:sldLayoutId id="2147483907" r:id="rId8"/>
    <p:sldLayoutId id="2147483908" r:id="rId9"/>
    <p:sldLayoutId id="2147483909" r:id="rId10"/>
    <p:sldLayoutId id="2147483910" r:id="rId11"/>
    <p:sldLayoutId id="2147483911" r:id="rId12"/>
    <p:sldLayoutId id="2147483912" r:id="rId13"/>
    <p:sldLayoutId id="2147483913" r:id="rId14"/>
    <p:sldLayoutId id="2147483914" r:id="rId15"/>
    <p:sldLayoutId id="214748391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7.jpeg"/><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E4CFF00-4D1F-4874-818C-C967C0AE4C92}"/>
              </a:ext>
            </a:extLst>
          </p:cNvPr>
          <p:cNvSpPr>
            <a:spLocks noGrp="1"/>
          </p:cNvSpPr>
          <p:nvPr>
            <p:ph type="subTitle" idx="1"/>
          </p:nvPr>
        </p:nvSpPr>
        <p:spPr>
          <a:xfrm>
            <a:off x="1507067" y="3736934"/>
            <a:ext cx="7766936" cy="1096899"/>
          </a:xfrm>
        </p:spPr>
        <p:txBody>
          <a:bodyPr>
            <a:normAutofit/>
          </a:bodyPr>
          <a:lstStyle/>
          <a:p>
            <a:r>
              <a:rPr lang="en-US" sz="1800" b="1" u="none" strike="noStrike" baseline="0" dirty="0">
                <a:solidFill>
                  <a:schemeClr val="accent1">
                    <a:lumMod val="50000"/>
                  </a:schemeClr>
                </a:solidFill>
              </a:rPr>
              <a:t>Work Package 2 – Training needs analysis and definition of the Body of Knowledge of the Emergency Simulation </a:t>
            </a:r>
            <a:endParaRPr lang="it-IT" dirty="0">
              <a:solidFill>
                <a:schemeClr val="accent1">
                  <a:lumMod val="50000"/>
                </a:schemeClr>
              </a:solidFill>
            </a:endParaRPr>
          </a:p>
        </p:txBody>
      </p:sp>
      <p:pic>
        <p:nvPicPr>
          <p:cNvPr id="5" name="Immagine 4" descr="http://eacea.ec.europa.eu/img/logos/erasmus_plus/eu_flag_co_funded_pos_%5brgb%5d_right.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5062" y="5791428"/>
            <a:ext cx="2615071" cy="691877"/>
          </a:xfrm>
          <a:prstGeom prst="rect">
            <a:avLst/>
          </a:prstGeom>
          <a:noFill/>
          <a:ln>
            <a:noFill/>
          </a:ln>
        </p:spPr>
      </p:pic>
      <p:sp>
        <p:nvSpPr>
          <p:cNvPr id="6" name="CasellaDiTesto 3"/>
          <p:cNvSpPr txBox="1"/>
          <p:nvPr/>
        </p:nvSpPr>
        <p:spPr>
          <a:xfrm>
            <a:off x="3657599" y="5791428"/>
            <a:ext cx="4990012" cy="67710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950" dirty="0"/>
              <a:t>The European Commission support for the production of this publication does not constitute endorsement of the contents which reflects the views only of the authors, and the Commission cannot be held responsible for any use which may be made of the information contained therein</a:t>
            </a:r>
            <a:endParaRPr lang="it-IT" sz="950" dirty="0"/>
          </a:p>
        </p:txBody>
      </p:sp>
      <p:pic>
        <p:nvPicPr>
          <p:cNvPr id="9" name="Immagine 8">
            <a:extLst>
              <a:ext uri="{FF2B5EF4-FFF2-40B4-BE49-F238E27FC236}">
                <a16:creationId xmlns:a16="http://schemas.microsoft.com/office/drawing/2014/main" id="{37DA71FA-5394-4972-8FBC-ED58F770C7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3839" y="1509652"/>
            <a:ext cx="7570164" cy="1578006"/>
          </a:xfrm>
          <a:prstGeom prst="rect">
            <a:avLst/>
          </a:prstGeom>
        </p:spPr>
      </p:pic>
      <p:sp>
        <p:nvSpPr>
          <p:cNvPr id="7" name="Subtitle 2">
            <a:extLst>
              <a:ext uri="{FF2B5EF4-FFF2-40B4-BE49-F238E27FC236}">
                <a16:creationId xmlns:a16="http://schemas.microsoft.com/office/drawing/2014/main" id="{DE4CFF00-4D1F-4874-818C-C967C0AE4C92}"/>
              </a:ext>
            </a:extLst>
          </p:cNvPr>
          <p:cNvSpPr txBox="1">
            <a:spLocks/>
          </p:cNvSpPr>
          <p:nvPr/>
        </p:nvSpPr>
        <p:spPr>
          <a:xfrm>
            <a:off x="1511983" y="5113450"/>
            <a:ext cx="7766936" cy="1096899"/>
          </a:xfrm>
          <a:prstGeom prst="rect">
            <a:avLst/>
          </a:prstGeom>
        </p:spPr>
        <p:txBody>
          <a:bodyPr vert="horz" lIns="91440" tIns="45720" rIns="91440" bIns="45720" rtlCol="0" anchor="t">
            <a:normAutofit/>
          </a:bodyPr>
          <a:lstStyle/>
          <a:p>
            <a:pPr marL="0" marR="0" lvl="0" indent="0" algn="r" defTabSz="457200" rtl="0" eaLnBrk="1" fontAlgn="auto" latinLnBrk="0" hangingPunct="1">
              <a:lnSpc>
                <a:spcPct val="100000"/>
              </a:lnSpc>
              <a:spcBef>
                <a:spcPts val="1000"/>
              </a:spcBef>
              <a:spcAft>
                <a:spcPts val="0"/>
              </a:spcAft>
              <a:buClr>
                <a:schemeClr val="accent1"/>
              </a:buClr>
              <a:buSzPct val="80000"/>
              <a:buFont typeface="Wingdings 3" charset="2"/>
              <a:buNone/>
              <a:tabLst/>
              <a:defRPr/>
            </a:pPr>
            <a:r>
              <a:rPr kumimoji="0" lang="en-US" sz="1800" i="0" u="none" strike="noStrike" kern="1200" cap="none" spc="0" normalizeH="0" baseline="0" noProof="0" dirty="0">
                <a:ln>
                  <a:noFill/>
                </a:ln>
                <a:solidFill>
                  <a:schemeClr val="accent1">
                    <a:lumMod val="50000"/>
                  </a:schemeClr>
                </a:solidFill>
                <a:effectLst/>
                <a:uLnTx/>
                <a:uFillTx/>
                <a:latin typeface="+mn-lt"/>
                <a:ea typeface="+mn-ea"/>
                <a:cs typeface="+mn-cs"/>
              </a:rPr>
              <a:t> </a:t>
            </a:r>
            <a:r>
              <a:rPr lang="en-US" dirty="0" err="1">
                <a:solidFill>
                  <a:schemeClr val="accent1">
                    <a:lumMod val="50000"/>
                  </a:schemeClr>
                </a:solidFill>
              </a:rPr>
              <a:t>Francesc</a:t>
            </a:r>
            <a:r>
              <a:rPr kumimoji="0" lang="en-US" sz="1800" i="0" u="none" strike="noStrike" kern="1200" cap="none" spc="0" normalizeH="0" baseline="0" noProof="0" dirty="0">
                <a:ln>
                  <a:noFill/>
                </a:ln>
                <a:solidFill>
                  <a:schemeClr val="accent1">
                    <a:lumMod val="50000"/>
                  </a:schemeClr>
                </a:solidFill>
                <a:effectLst/>
                <a:uLnTx/>
                <a:uFillTx/>
                <a:latin typeface="+mn-lt"/>
                <a:ea typeface="+mn-ea"/>
                <a:cs typeface="+mn-cs"/>
              </a:rPr>
              <a:t>o Barberio and Fedele </a:t>
            </a:r>
            <a:r>
              <a:rPr kumimoji="0" lang="en-US" sz="1800" i="0" u="none" strike="noStrike" kern="1200" cap="none" spc="0" normalizeH="0" baseline="0" noProof="0" dirty="0" err="1">
                <a:ln>
                  <a:noFill/>
                </a:ln>
                <a:solidFill>
                  <a:schemeClr val="accent1">
                    <a:lumMod val="50000"/>
                  </a:schemeClr>
                </a:solidFill>
                <a:effectLst/>
                <a:uLnTx/>
                <a:uFillTx/>
                <a:latin typeface="+mn-lt"/>
                <a:ea typeface="+mn-ea"/>
                <a:cs typeface="+mn-cs"/>
              </a:rPr>
              <a:t>Colantuono</a:t>
            </a:r>
            <a:r>
              <a:rPr kumimoji="0" lang="en-US" sz="180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US" sz="1800" i="0" u="none" strike="noStrike" kern="1200" cap="none" spc="0" normalizeH="0" baseline="0" noProof="0" dirty="0" err="1">
                <a:ln>
                  <a:noFill/>
                </a:ln>
                <a:solidFill>
                  <a:schemeClr val="accent1">
                    <a:lumMod val="50000"/>
                  </a:schemeClr>
                </a:solidFill>
                <a:effectLst/>
                <a:uLnTx/>
                <a:uFillTx/>
                <a:latin typeface="+mn-lt"/>
                <a:ea typeface="+mn-ea"/>
                <a:cs typeface="+mn-cs"/>
              </a:rPr>
              <a:t>UniFg</a:t>
            </a:r>
            <a:r>
              <a:rPr kumimoji="0" lang="en-US" sz="1800" i="0" u="none" strike="noStrike" kern="1200" cap="none" spc="0" normalizeH="0" baseline="0" noProof="0" dirty="0">
                <a:ln>
                  <a:noFill/>
                </a:ln>
                <a:solidFill>
                  <a:schemeClr val="accent1">
                    <a:lumMod val="50000"/>
                  </a:schemeClr>
                </a:solidFill>
                <a:effectLst/>
                <a:uLnTx/>
                <a:uFillTx/>
                <a:latin typeface="+mn-lt"/>
                <a:ea typeface="+mn-ea"/>
                <a:cs typeface="+mn-cs"/>
              </a:rPr>
              <a:t>)</a:t>
            </a:r>
            <a:endParaRPr kumimoji="0" lang="it-IT" sz="1800" i="0" u="none" strike="noStrike" kern="1200" cap="none" spc="0" normalizeH="0" baseline="0" noProof="0" dirty="0">
              <a:ln>
                <a:noFill/>
              </a:ln>
              <a:solidFill>
                <a:schemeClr val="accent1">
                  <a:lumMod val="50000"/>
                </a:schemeClr>
              </a:solidFill>
              <a:effectLst/>
              <a:uLnTx/>
              <a:uFillTx/>
              <a:latin typeface="+mn-lt"/>
              <a:ea typeface="+mn-ea"/>
              <a:cs typeface="+mn-cs"/>
            </a:endParaRPr>
          </a:p>
        </p:txBody>
      </p:sp>
    </p:spTree>
    <p:extLst>
      <p:ext uri="{BB962C8B-B14F-4D97-AF65-F5344CB8AC3E}">
        <p14:creationId xmlns:p14="http://schemas.microsoft.com/office/powerpoint/2010/main" val="1893112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373513" y="2045110"/>
            <a:ext cx="9115595" cy="4722487"/>
          </a:xfrm>
        </p:spPr>
        <p:txBody>
          <a:bodyPr>
            <a:normAutofit fontScale="92500" lnSpcReduction="10000"/>
          </a:bodyPr>
          <a:lstStyle/>
          <a:p>
            <a:r>
              <a:rPr lang="en-US" dirty="0">
                <a:solidFill>
                  <a:srgbClr val="000000"/>
                </a:solidFill>
              </a:rPr>
              <a:t>B</a:t>
            </a:r>
            <a:r>
              <a:rPr lang="en-US" sz="1800" b="0" i="0" u="none" strike="noStrike" baseline="0" dirty="0">
                <a:solidFill>
                  <a:srgbClr val="000000"/>
                </a:solidFill>
              </a:rPr>
              <a:t>ring out the training </a:t>
            </a:r>
            <a:r>
              <a:rPr lang="en-US" sz="1800" b="1" i="0" u="sng" strike="noStrike" baseline="0" dirty="0">
                <a:solidFill>
                  <a:schemeClr val="accent1">
                    <a:lumMod val="75000"/>
                  </a:schemeClr>
                </a:solidFill>
              </a:rPr>
              <a:t>needs</a:t>
            </a:r>
            <a:r>
              <a:rPr lang="en-US" sz="1800" b="0" i="0" u="none" strike="noStrike" baseline="0" dirty="0">
                <a:solidFill>
                  <a:srgbClr val="000000"/>
                </a:solidFill>
              </a:rPr>
              <a:t> in the field of Emergency</a:t>
            </a:r>
            <a:r>
              <a:rPr lang="en-US" sz="1800" b="0" i="0" u="none" strike="noStrike" dirty="0">
                <a:solidFill>
                  <a:srgbClr val="000000"/>
                </a:solidFill>
              </a:rPr>
              <a:t> </a:t>
            </a:r>
            <a:r>
              <a:rPr lang="en-US" sz="1800" b="0" i="0" u="none" strike="noStrike" baseline="0" dirty="0">
                <a:solidFill>
                  <a:srgbClr val="000000"/>
                </a:solidFill>
              </a:rPr>
              <a:t>HEI and private education</a:t>
            </a:r>
          </a:p>
          <a:p>
            <a:pPr>
              <a:buNone/>
            </a:pPr>
            <a:endParaRPr lang="en-US" sz="1800" b="0" i="0" u="none" strike="noStrike" baseline="0" dirty="0">
              <a:solidFill>
                <a:srgbClr val="000000"/>
              </a:solidFill>
            </a:endParaRPr>
          </a:p>
          <a:p>
            <a:r>
              <a:rPr lang="en-US" dirty="0">
                <a:solidFill>
                  <a:srgbClr val="000000"/>
                </a:solidFill>
              </a:rPr>
              <a:t>Develop ad-hoc questionnaires and interviews for each target group</a:t>
            </a:r>
            <a:endParaRPr lang="en-US" sz="1800" b="0" i="0" u="none" strike="noStrike" baseline="0" dirty="0">
              <a:solidFill>
                <a:srgbClr val="000000"/>
              </a:solidFill>
            </a:endParaRPr>
          </a:p>
          <a:p>
            <a:pPr lvl="1"/>
            <a:r>
              <a:rPr lang="en-US" sz="1800" b="0" i="0" u="none" strike="noStrike" baseline="0" dirty="0">
                <a:solidFill>
                  <a:srgbClr val="000000"/>
                </a:solidFill>
              </a:rPr>
              <a:t>Students</a:t>
            </a:r>
          </a:p>
          <a:p>
            <a:pPr lvl="1"/>
            <a:r>
              <a:rPr lang="en-US" sz="1800" dirty="0">
                <a:solidFill>
                  <a:srgbClr val="000000"/>
                </a:solidFill>
              </a:rPr>
              <a:t>A</a:t>
            </a:r>
            <a:r>
              <a:rPr lang="en-US" sz="1800" b="0" i="0" u="none" strike="noStrike" baseline="0" dirty="0">
                <a:solidFill>
                  <a:srgbClr val="000000"/>
                </a:solidFill>
              </a:rPr>
              <a:t>cademics </a:t>
            </a:r>
          </a:p>
          <a:p>
            <a:pPr lvl="1"/>
            <a:r>
              <a:rPr lang="en-US" sz="1800" dirty="0">
                <a:solidFill>
                  <a:srgbClr val="000000"/>
                </a:solidFill>
              </a:rPr>
              <a:t>C</a:t>
            </a:r>
            <a:r>
              <a:rPr lang="en-US" sz="1800" b="0" i="0" u="none" strike="noStrike" baseline="0" dirty="0">
                <a:solidFill>
                  <a:srgbClr val="000000"/>
                </a:solidFill>
              </a:rPr>
              <a:t>ompanies</a:t>
            </a:r>
          </a:p>
          <a:p>
            <a:pPr lvl="1">
              <a:buNone/>
            </a:pPr>
            <a:endParaRPr lang="en-US" sz="1800" b="0" i="0" u="none" strike="noStrike" baseline="0" dirty="0">
              <a:solidFill>
                <a:srgbClr val="000000"/>
              </a:solidFill>
            </a:endParaRPr>
          </a:p>
          <a:p>
            <a:r>
              <a:rPr lang="en-US" dirty="0">
                <a:solidFill>
                  <a:srgbClr val="000000"/>
                </a:solidFill>
              </a:rPr>
              <a:t>Comparison of the WP1 results with the results emerging from investigating the target groups </a:t>
            </a:r>
            <a:endParaRPr lang="en-US" sz="1800" b="0" i="0" u="none" strike="noStrike" baseline="0" dirty="0">
              <a:solidFill>
                <a:srgbClr val="000000"/>
              </a:solidFill>
            </a:endParaRPr>
          </a:p>
          <a:p>
            <a:r>
              <a:rPr lang="en-US" b="1" u="sng" dirty="0">
                <a:solidFill>
                  <a:schemeClr val="accent1">
                    <a:lumMod val="75000"/>
                  </a:schemeClr>
                </a:solidFill>
              </a:rPr>
              <a:t>Educational solutions</a:t>
            </a:r>
            <a:endParaRPr lang="en-US" sz="1800" b="0" i="0" u="none" strike="noStrike" baseline="0" dirty="0">
              <a:solidFill>
                <a:srgbClr val="000000"/>
              </a:solidFill>
            </a:endParaRPr>
          </a:p>
          <a:p>
            <a:endParaRPr lang="en-US" sz="1800" b="0" i="0" u="none" strike="noStrike" baseline="0" dirty="0">
              <a:solidFill>
                <a:srgbClr val="000000"/>
              </a:solidFill>
            </a:endParaRPr>
          </a:p>
          <a:p>
            <a:pPr marL="0" indent="0" algn="ctr">
              <a:buNone/>
            </a:pPr>
            <a:endParaRPr lang="en-US" sz="2400" b="1" u="sng" dirty="0">
              <a:solidFill>
                <a:schemeClr val="accent1">
                  <a:lumMod val="75000"/>
                </a:schemeClr>
              </a:solidFill>
            </a:endParaRPr>
          </a:p>
          <a:p>
            <a:pPr marL="0" indent="0" algn="ctr">
              <a:buNone/>
            </a:pPr>
            <a:r>
              <a:rPr lang="en-US" sz="2400" b="1" u="sng" dirty="0">
                <a:solidFill>
                  <a:schemeClr val="accent1">
                    <a:lumMod val="75000"/>
                  </a:schemeClr>
                </a:solidFill>
              </a:rPr>
              <a:t>BODY OF KNOWLEDGE (</a:t>
            </a:r>
            <a:r>
              <a:rPr lang="en-US" sz="2400" b="1" u="sng" dirty="0" err="1">
                <a:solidFill>
                  <a:schemeClr val="accent1">
                    <a:lumMod val="75000"/>
                  </a:schemeClr>
                </a:solidFill>
              </a:rPr>
              <a:t>BoK</a:t>
            </a:r>
            <a:r>
              <a:rPr lang="en-US" sz="2400" b="1" u="sng" dirty="0">
                <a:solidFill>
                  <a:schemeClr val="accent1">
                    <a:lumMod val="75000"/>
                  </a:schemeClr>
                </a:solidFill>
              </a:rPr>
              <a:t>)</a:t>
            </a:r>
            <a:endParaRPr lang="en-US" sz="2400" b="1" i="0" u="sng" strike="noStrike" baseline="0" dirty="0">
              <a:solidFill>
                <a:schemeClr val="accent1">
                  <a:lumMod val="75000"/>
                </a:schemeClr>
              </a:solidFill>
            </a:endParaRPr>
          </a:p>
          <a:p>
            <a:endParaRPr lang="en-US" sz="1800" b="0" i="0" u="none" strike="noStrike" baseline="0" dirty="0">
              <a:solidFill>
                <a:srgbClr val="000000"/>
              </a:solidFill>
            </a:endParaRPr>
          </a:p>
          <a:p>
            <a:endParaRPr lang="it-IT" dirty="0"/>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sp>
        <p:nvSpPr>
          <p:cNvPr id="9" name="Freccia in giù 8">
            <a:extLst>
              <a:ext uri="{FF2B5EF4-FFF2-40B4-BE49-F238E27FC236}">
                <a16:creationId xmlns:a16="http://schemas.microsoft.com/office/drawing/2014/main" id="{53966827-D37E-43EB-8409-B9A5BD3C2135}"/>
              </a:ext>
            </a:extLst>
          </p:cNvPr>
          <p:cNvSpPr/>
          <p:nvPr/>
        </p:nvSpPr>
        <p:spPr>
          <a:xfrm>
            <a:off x="4538684" y="5716921"/>
            <a:ext cx="616575" cy="56700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nvGrpSpPr>
          <p:cNvPr id="11" name="Gruppo 10"/>
          <p:cNvGrpSpPr/>
          <p:nvPr/>
        </p:nvGrpSpPr>
        <p:grpSpPr>
          <a:xfrm>
            <a:off x="9692639" y="2591752"/>
            <a:ext cx="2351318" cy="1556863"/>
            <a:chOff x="9125857" y="799604"/>
            <a:chExt cx="3066143" cy="2021008"/>
          </a:xfrm>
        </p:grpSpPr>
        <p:pic>
          <p:nvPicPr>
            <p:cNvPr id="7" name="Picture 2" descr="Insieme di concetto di lavoro di squadra. uomo d'affari e donna che tengono pezzo del puzzle. collaborazione, comunicazione e soluzione dei lavoratori."/>
            <p:cNvPicPr>
              <a:picLocks noChangeAspect="1" noChangeArrowheads="1"/>
            </p:cNvPicPr>
            <p:nvPr/>
          </p:nvPicPr>
          <p:blipFill>
            <a:blip r:embed="rId3"/>
            <a:srcRect b="51183"/>
            <a:stretch>
              <a:fillRect/>
            </a:stretch>
          </p:blipFill>
          <p:spPr bwMode="auto">
            <a:xfrm>
              <a:off x="9125857" y="1323817"/>
              <a:ext cx="3066143" cy="1496795"/>
            </a:xfrm>
            <a:prstGeom prst="rect">
              <a:avLst/>
            </a:prstGeom>
            <a:noFill/>
          </p:spPr>
        </p:pic>
        <p:sp>
          <p:nvSpPr>
            <p:cNvPr id="8" name="CasellaDiTesto 7"/>
            <p:cNvSpPr txBox="1"/>
            <p:nvPr/>
          </p:nvSpPr>
          <p:spPr>
            <a:xfrm>
              <a:off x="9125857" y="799604"/>
              <a:ext cx="3066143" cy="719161"/>
            </a:xfrm>
            <a:prstGeom prst="rect">
              <a:avLst/>
            </a:prstGeom>
            <a:solidFill>
              <a:schemeClr val="bg1"/>
            </a:solidFill>
          </p:spPr>
          <p:txBody>
            <a:bodyPr wrap="square" rtlCol="0">
              <a:spAutoFit/>
            </a:bodyPr>
            <a:lstStyle/>
            <a:p>
              <a:r>
                <a:rPr lang="it-IT" sz="1500" b="1" dirty="0"/>
                <a:t>WP1: educational </a:t>
              </a:r>
              <a:r>
                <a:rPr lang="it-IT" sz="1500" b="1" dirty="0" err="1"/>
                <a:t>offer</a:t>
              </a:r>
              <a:r>
                <a:rPr lang="it-IT" sz="1500" b="1" dirty="0"/>
                <a:t>  	and </a:t>
              </a:r>
              <a:r>
                <a:rPr lang="it-IT" sz="1500" b="1" dirty="0" err="1"/>
                <a:t>good</a:t>
              </a:r>
              <a:r>
                <a:rPr lang="it-IT" sz="1500" b="1" dirty="0"/>
                <a:t> </a:t>
              </a:r>
              <a:r>
                <a:rPr lang="it-IT" sz="1500" b="1" dirty="0" err="1"/>
                <a:t>practices</a:t>
              </a:r>
              <a:endParaRPr lang="it-IT" sz="1500" b="1" dirty="0"/>
            </a:p>
          </p:txBody>
        </p:sp>
      </p:grpSp>
      <p:grpSp>
        <p:nvGrpSpPr>
          <p:cNvPr id="14" name="Gruppo 13"/>
          <p:cNvGrpSpPr/>
          <p:nvPr/>
        </p:nvGrpSpPr>
        <p:grpSpPr>
          <a:xfrm>
            <a:off x="9588137" y="194266"/>
            <a:ext cx="2442758" cy="1621446"/>
            <a:chOff x="9358711" y="1905526"/>
            <a:chExt cx="2698311" cy="1995226"/>
          </a:xfrm>
        </p:grpSpPr>
        <p:pic>
          <p:nvPicPr>
            <p:cNvPr id="12" name="Picture 2" descr="Insieme di concetto di lavoro di squadra. uomo d'affari e donna che tengono pezzo del puzzle. collaborazione, comunicazione e soluzione dei lavoratori."/>
            <p:cNvPicPr>
              <a:picLocks noChangeAspect="1" noChangeArrowheads="1"/>
            </p:cNvPicPr>
            <p:nvPr/>
          </p:nvPicPr>
          <p:blipFill>
            <a:blip r:embed="rId3"/>
            <a:srcRect t="48817"/>
            <a:stretch>
              <a:fillRect/>
            </a:stretch>
          </p:blipFill>
          <p:spPr bwMode="auto">
            <a:xfrm>
              <a:off x="9358711" y="2521943"/>
              <a:ext cx="2693879" cy="1378809"/>
            </a:xfrm>
            <a:prstGeom prst="rect">
              <a:avLst/>
            </a:prstGeom>
            <a:noFill/>
          </p:spPr>
        </p:pic>
        <p:sp>
          <p:nvSpPr>
            <p:cNvPr id="13" name="CasellaDiTesto 12"/>
            <p:cNvSpPr txBox="1"/>
            <p:nvPr/>
          </p:nvSpPr>
          <p:spPr>
            <a:xfrm>
              <a:off x="9387571" y="1905526"/>
              <a:ext cx="2669451" cy="681708"/>
            </a:xfrm>
            <a:prstGeom prst="rect">
              <a:avLst/>
            </a:prstGeom>
            <a:solidFill>
              <a:schemeClr val="bg1"/>
            </a:solidFill>
          </p:spPr>
          <p:txBody>
            <a:bodyPr wrap="square" rtlCol="0">
              <a:spAutoFit/>
            </a:bodyPr>
            <a:lstStyle/>
            <a:p>
              <a:r>
                <a:rPr lang="it-IT" sz="1500" b="1" dirty="0"/>
                <a:t>WP2: training </a:t>
              </a:r>
              <a:r>
                <a:rPr lang="it-IT" sz="1500" b="1" dirty="0" err="1"/>
                <a:t>needs</a:t>
              </a:r>
              <a:r>
                <a:rPr lang="it-IT" sz="1500" b="1" dirty="0"/>
                <a:t> and 		</a:t>
              </a:r>
              <a:r>
                <a:rPr lang="it-IT" sz="1500" b="1" dirty="0" err="1"/>
                <a:t>gaps</a:t>
              </a:r>
              <a:endParaRPr lang="it-IT" sz="1500" b="1" dirty="0"/>
            </a:p>
          </p:txBody>
        </p:sp>
      </p:grpSp>
      <p:sp>
        <p:nvSpPr>
          <p:cNvPr id="15" name="Freccia a destra 14"/>
          <p:cNvSpPr/>
          <p:nvPr/>
        </p:nvSpPr>
        <p:spPr>
          <a:xfrm rot="5400000">
            <a:off x="10731253" y="2144156"/>
            <a:ext cx="632436" cy="156097"/>
          </a:xfrm>
          <a:prstGeom prst="rightArrow">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n>
                <a:solidFill>
                  <a:srgbClr val="002060"/>
                </a:solidFill>
              </a:ln>
            </a:endParaRPr>
          </a:p>
        </p:txBody>
      </p:sp>
      <p:sp>
        <p:nvSpPr>
          <p:cNvPr id="16" name="Freccia a destra 15"/>
          <p:cNvSpPr/>
          <p:nvPr/>
        </p:nvSpPr>
        <p:spPr>
          <a:xfrm rot="16200000">
            <a:off x="10543178" y="2133728"/>
            <a:ext cx="635332" cy="156097"/>
          </a:xfrm>
          <a:prstGeom prst="rightArrow">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n>
                <a:solidFill>
                  <a:srgbClr val="002060"/>
                </a:solidFill>
              </a:ln>
            </a:endParaRPr>
          </a:p>
        </p:txBody>
      </p:sp>
      <p:pic>
        <p:nvPicPr>
          <p:cNvPr id="17" name="Picture 4" descr="Persone che collegano pezzi di puzzle colorati di una grande testa"/>
          <p:cNvPicPr>
            <a:picLocks noChangeAspect="1" noChangeArrowheads="1"/>
          </p:cNvPicPr>
          <p:nvPr/>
        </p:nvPicPr>
        <p:blipFill>
          <a:blip r:embed="rId4"/>
          <a:srcRect/>
          <a:stretch>
            <a:fillRect/>
          </a:stretch>
        </p:blipFill>
        <p:spPr bwMode="auto">
          <a:xfrm>
            <a:off x="9562542" y="4963890"/>
            <a:ext cx="2558207" cy="1704109"/>
          </a:xfrm>
          <a:prstGeom prst="rect">
            <a:avLst/>
          </a:prstGeom>
          <a:noFill/>
        </p:spPr>
      </p:pic>
      <p:sp>
        <p:nvSpPr>
          <p:cNvPr id="18" name="Freccia a destra 17"/>
          <p:cNvSpPr/>
          <p:nvPr/>
        </p:nvSpPr>
        <p:spPr>
          <a:xfrm rot="5400000">
            <a:off x="10607173" y="4391361"/>
            <a:ext cx="673925" cy="346431"/>
          </a:xfrm>
          <a:prstGeom prst="rightArrow">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n>
                <a:solidFill>
                  <a:srgbClr val="002060"/>
                </a:solidFill>
              </a:ln>
            </a:endParaRPr>
          </a:p>
        </p:txBody>
      </p:sp>
      <p:sp>
        <p:nvSpPr>
          <p:cNvPr id="19" name="CasellaDiTesto 18"/>
          <p:cNvSpPr txBox="1"/>
          <p:nvPr/>
        </p:nvSpPr>
        <p:spPr>
          <a:xfrm>
            <a:off x="9286497" y="4885629"/>
            <a:ext cx="3238005" cy="400110"/>
          </a:xfrm>
          <a:prstGeom prst="rect">
            <a:avLst/>
          </a:prstGeom>
          <a:noFill/>
        </p:spPr>
        <p:txBody>
          <a:bodyPr wrap="square" rtlCol="0">
            <a:spAutoFit/>
          </a:bodyPr>
          <a:lstStyle/>
          <a:p>
            <a:pPr algn="ctr"/>
            <a:r>
              <a:rPr lang="it-IT" sz="2000" b="1" dirty="0">
                <a:solidFill>
                  <a:srgbClr val="002060"/>
                </a:solidFill>
              </a:rPr>
              <a:t>Body </a:t>
            </a:r>
            <a:r>
              <a:rPr lang="it-IT" sz="2000" b="1" dirty="0" err="1">
                <a:solidFill>
                  <a:srgbClr val="002060"/>
                </a:solidFill>
              </a:rPr>
              <a:t>of</a:t>
            </a:r>
            <a:r>
              <a:rPr lang="it-IT" sz="2000" b="1" dirty="0">
                <a:solidFill>
                  <a:srgbClr val="002060"/>
                </a:solidFill>
              </a:rPr>
              <a:t> </a:t>
            </a:r>
            <a:r>
              <a:rPr lang="it-IT" sz="2000" b="1" dirty="0" err="1">
                <a:solidFill>
                  <a:srgbClr val="002060"/>
                </a:solidFill>
              </a:rPr>
              <a:t>Knowledge</a:t>
            </a:r>
            <a:endParaRPr lang="it-IT" sz="2000" b="1" dirty="0">
              <a:solidFill>
                <a:srgbClr val="002060"/>
              </a:solidFill>
            </a:endParaRPr>
          </a:p>
        </p:txBody>
      </p:sp>
      <p:pic>
        <p:nvPicPr>
          <p:cNvPr id="20" name="Immagine 19">
            <a:extLst>
              <a:ext uri="{FF2B5EF4-FFF2-40B4-BE49-F238E27FC236}">
                <a16:creationId xmlns:a16="http://schemas.microsoft.com/office/drawing/2014/main" id="{21780306-2CC0-4237-9AB5-0A4BDC06294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28155" y="110609"/>
            <a:ext cx="1545491" cy="1545491"/>
          </a:xfrm>
          <a:prstGeom prst="rect">
            <a:avLst/>
          </a:prstGeom>
        </p:spPr>
      </p:pic>
      <p:sp>
        <p:nvSpPr>
          <p:cNvPr id="21" name="Rettangolo 20"/>
          <p:cNvSpPr/>
          <p:nvPr/>
        </p:nvSpPr>
        <p:spPr>
          <a:xfrm>
            <a:off x="700476" y="1519797"/>
            <a:ext cx="2157963" cy="400110"/>
          </a:xfrm>
          <a:prstGeom prst="rect">
            <a:avLst/>
          </a:prstGeom>
        </p:spPr>
        <p:txBody>
          <a:bodyPr wrap="none">
            <a:spAutoFit/>
          </a:bodyPr>
          <a:lstStyle/>
          <a:p>
            <a:pPr>
              <a:buNone/>
            </a:pPr>
            <a:r>
              <a:rPr lang="en-US" sz="2000" b="1" u="sng" dirty="0">
                <a:solidFill>
                  <a:schemeClr val="accent1">
                    <a:lumMod val="50000"/>
                  </a:schemeClr>
                </a:solidFill>
              </a:rPr>
              <a:t>WP2 Objectives:</a:t>
            </a:r>
          </a:p>
        </p:txBody>
      </p:sp>
    </p:spTree>
    <p:extLst>
      <p:ext uri="{BB962C8B-B14F-4D97-AF65-F5344CB8AC3E}">
        <p14:creationId xmlns:p14="http://schemas.microsoft.com/office/powerpoint/2010/main" val="3291440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657668" y="1904847"/>
            <a:ext cx="9282743" cy="3881437"/>
          </a:xfrm>
        </p:spPr>
        <p:txBody>
          <a:bodyPr>
            <a:normAutofit fontScale="85000" lnSpcReduction="10000"/>
          </a:bodyPr>
          <a:lstStyle/>
          <a:p>
            <a:pPr marL="0" indent="0">
              <a:buNone/>
            </a:pPr>
            <a:r>
              <a:rPr lang="en-US" sz="2400" dirty="0">
                <a:solidFill>
                  <a:schemeClr val="accent1">
                    <a:lumMod val="50000"/>
                  </a:schemeClr>
                </a:solidFill>
              </a:rPr>
              <a:t>This WP will produce the following results:</a:t>
            </a:r>
          </a:p>
          <a:p>
            <a:pPr marL="0" indent="0">
              <a:buNone/>
            </a:pPr>
            <a:endParaRPr lang="en-US" sz="2000" dirty="0">
              <a:solidFill>
                <a:srgbClr val="000000"/>
              </a:solidFill>
            </a:endParaRPr>
          </a:p>
          <a:p>
            <a:r>
              <a:rPr lang="en-US" sz="2000" dirty="0">
                <a:solidFill>
                  <a:srgbClr val="000000"/>
                </a:solidFill>
              </a:rPr>
              <a:t>Action plan for the survey for students and Academics (R2.1) - M4</a:t>
            </a:r>
          </a:p>
          <a:p>
            <a:r>
              <a:rPr lang="en-US" sz="2000" dirty="0">
                <a:solidFill>
                  <a:srgbClr val="000000"/>
                </a:solidFill>
              </a:rPr>
              <a:t>Action plan for the semi-structured interviews for entrepreneurs (R2.2) – M4</a:t>
            </a:r>
          </a:p>
          <a:p>
            <a:r>
              <a:rPr lang="en-US" sz="2000" dirty="0">
                <a:solidFill>
                  <a:srgbClr val="000000"/>
                </a:solidFill>
              </a:rPr>
              <a:t>Ad-hoc questionnaires (in R2.1 – R2.2) - M4 </a:t>
            </a:r>
          </a:p>
          <a:p>
            <a:endParaRPr lang="en-US" sz="2000" dirty="0">
              <a:solidFill>
                <a:srgbClr val="000000"/>
              </a:solidFill>
            </a:endParaRPr>
          </a:p>
          <a:p>
            <a:r>
              <a:rPr lang="en-US" sz="2000" dirty="0">
                <a:solidFill>
                  <a:srgbClr val="000000"/>
                </a:solidFill>
              </a:rPr>
              <a:t>Training Needs Analysis (State of the art of the training needs required for prospective new doctors, nurses, psychologists and simulation device developers) (R2.3) – M11</a:t>
            </a:r>
          </a:p>
          <a:p>
            <a:endParaRPr lang="en-US" sz="2000" dirty="0">
              <a:solidFill>
                <a:srgbClr val="000000"/>
              </a:solidFill>
            </a:endParaRPr>
          </a:p>
          <a:p>
            <a:r>
              <a:rPr lang="en-US" sz="2000" dirty="0">
                <a:solidFill>
                  <a:srgbClr val="000000"/>
                </a:solidFill>
              </a:rPr>
              <a:t>Production of the </a:t>
            </a:r>
            <a:r>
              <a:rPr lang="en-US" sz="2000" dirty="0" err="1">
                <a:solidFill>
                  <a:srgbClr val="000000"/>
                </a:solidFill>
              </a:rPr>
              <a:t>BoK</a:t>
            </a:r>
            <a:r>
              <a:rPr lang="en-US" sz="2000" dirty="0">
                <a:solidFill>
                  <a:srgbClr val="000000"/>
                </a:solidFill>
              </a:rPr>
              <a:t> upon which to reform the existing academic pathways based on simulation training (R2.4) – M13</a:t>
            </a:r>
            <a:endParaRPr lang="en-US" sz="2000" b="0" i="0" u="none" strike="noStrike" baseline="0" dirty="0">
              <a:solidFill>
                <a:srgbClr val="000000"/>
              </a:solidFill>
            </a:endParaRPr>
          </a:p>
          <a:p>
            <a:endParaRPr lang="en-US" sz="2000" b="0" i="0" u="none" strike="noStrike" baseline="0" dirty="0">
              <a:solidFill>
                <a:srgbClr val="000000"/>
              </a:solidFill>
            </a:endParaRPr>
          </a:p>
          <a:p>
            <a:pPr>
              <a:buNone/>
            </a:pPr>
            <a:endParaRPr lang="it-IT" sz="2000" dirty="0"/>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27D29823-F4BA-41DA-98BE-2A24993FBD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28155" y="110609"/>
            <a:ext cx="1545491" cy="1545491"/>
          </a:xfrm>
          <a:prstGeom prst="rect">
            <a:avLst/>
          </a:prstGeom>
        </p:spPr>
      </p:pic>
    </p:spTree>
    <p:extLst>
      <p:ext uri="{BB962C8B-B14F-4D97-AF65-F5344CB8AC3E}">
        <p14:creationId xmlns:p14="http://schemas.microsoft.com/office/powerpoint/2010/main" val="2574282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B2F81D2A-D8C6-4843-90E6-1C9BF16666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grpSp>
        <p:nvGrpSpPr>
          <p:cNvPr id="16" name="Gruppo 15">
            <a:extLst>
              <a:ext uri="{FF2B5EF4-FFF2-40B4-BE49-F238E27FC236}">
                <a16:creationId xmlns:a16="http://schemas.microsoft.com/office/drawing/2014/main" id="{89714CFF-5574-4A53-9EFB-5A4F9134926C}"/>
              </a:ext>
            </a:extLst>
          </p:cNvPr>
          <p:cNvGrpSpPr/>
          <p:nvPr/>
        </p:nvGrpSpPr>
        <p:grpSpPr>
          <a:xfrm>
            <a:off x="408776" y="6074217"/>
            <a:ext cx="8864870" cy="349044"/>
            <a:chOff x="524935" y="4640826"/>
            <a:chExt cx="8864870" cy="349044"/>
          </a:xfrm>
        </p:grpSpPr>
        <p:sp>
          <p:nvSpPr>
            <p:cNvPr id="7" name="Rettangolo 6">
              <a:extLst>
                <a:ext uri="{FF2B5EF4-FFF2-40B4-BE49-F238E27FC236}">
                  <a16:creationId xmlns:a16="http://schemas.microsoft.com/office/drawing/2014/main" id="{A6FC45AA-B20A-412B-9C98-036F4F124C10}"/>
                </a:ext>
              </a:extLst>
            </p:cNvPr>
            <p:cNvSpPr/>
            <p:nvPr/>
          </p:nvSpPr>
          <p:spPr>
            <a:xfrm>
              <a:off x="524935" y="4645741"/>
              <a:ext cx="2070782" cy="3392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rtl="0" eaLnBrk="1" fontAlgn="b" latinLnBrk="0" hangingPunct="1">
                <a:spcBef>
                  <a:spcPts val="0"/>
                </a:spcBef>
                <a:spcAft>
                  <a:spcPts val="0"/>
                </a:spcAft>
              </a:pPr>
              <a:r>
                <a:rPr lang="it-IT" sz="1400" b="0" i="0" u="none" strike="noStrike" kern="1200" dirty="0">
                  <a:solidFill>
                    <a:schemeClr val="bg1"/>
                  </a:solidFill>
                  <a:effectLst/>
                  <a:latin typeface="Trebuchet MS" panose="020B0603020202020204" pitchFamily="34" charset="0"/>
                </a:rPr>
                <a:t>M2-M4 (</a:t>
              </a:r>
              <a:r>
                <a:rPr lang="it-IT" sz="1400" b="0" i="0" u="none" strike="noStrike" kern="1200" dirty="0" err="1">
                  <a:solidFill>
                    <a:schemeClr val="bg1"/>
                  </a:solidFill>
                  <a:effectLst/>
                  <a:latin typeface="Trebuchet MS" panose="020B0603020202020204" pitchFamily="34" charset="0"/>
                </a:rPr>
                <a:t>Dec-Feb</a:t>
              </a:r>
              <a:r>
                <a:rPr lang="it-IT" sz="1400" b="0" i="0" u="none" strike="noStrike" kern="1200" dirty="0">
                  <a:solidFill>
                    <a:schemeClr val="bg1"/>
                  </a:solidFill>
                  <a:effectLst/>
                  <a:latin typeface="Trebuchet MS" panose="020B0603020202020204" pitchFamily="34" charset="0"/>
                </a:rPr>
                <a:t>)</a:t>
              </a:r>
              <a:endParaRPr lang="it-IT" sz="1400" b="0" i="0" u="none" strike="noStrike" dirty="0">
                <a:solidFill>
                  <a:schemeClr val="bg1"/>
                </a:solidFill>
                <a:effectLst/>
                <a:latin typeface="Arial" panose="020B0604020202020204" pitchFamily="34" charset="0"/>
              </a:endParaRPr>
            </a:p>
          </p:txBody>
        </p:sp>
        <p:sp>
          <p:nvSpPr>
            <p:cNvPr id="8" name="Rettangolo 7">
              <a:extLst>
                <a:ext uri="{FF2B5EF4-FFF2-40B4-BE49-F238E27FC236}">
                  <a16:creationId xmlns:a16="http://schemas.microsoft.com/office/drawing/2014/main" id="{936DB0D5-D93D-4807-8623-983BE964EF91}"/>
                </a:ext>
              </a:extLst>
            </p:cNvPr>
            <p:cNvSpPr/>
            <p:nvPr/>
          </p:nvSpPr>
          <p:spPr>
            <a:xfrm>
              <a:off x="2595716" y="4643283"/>
              <a:ext cx="2467897" cy="34658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fontAlgn="b"/>
              <a:r>
                <a:rPr lang="it-IT" sz="1400" u="none" strike="noStrike" dirty="0">
                  <a:effectLst/>
                </a:rPr>
                <a:t>M3 - M5 (</a:t>
              </a:r>
              <a:r>
                <a:rPr lang="it-IT" sz="1400" u="none" strike="noStrike" dirty="0" err="1">
                  <a:effectLst/>
                </a:rPr>
                <a:t>Jan</a:t>
              </a:r>
              <a:r>
                <a:rPr lang="it-IT" sz="1400" u="none" strike="noStrike" dirty="0">
                  <a:effectLst/>
                </a:rPr>
                <a:t> - March)</a:t>
              </a:r>
              <a:endParaRPr lang="it-IT" sz="1400" b="1" i="0" u="none" strike="noStrike" dirty="0">
                <a:solidFill>
                  <a:srgbClr val="000000"/>
                </a:solidFill>
                <a:effectLst/>
                <a:latin typeface="Calibri" panose="020F0502020204030204" pitchFamily="34" charset="0"/>
              </a:endParaRPr>
            </a:p>
          </p:txBody>
        </p:sp>
        <p:sp>
          <p:nvSpPr>
            <p:cNvPr id="9" name="Rettangolo 8">
              <a:extLst>
                <a:ext uri="{FF2B5EF4-FFF2-40B4-BE49-F238E27FC236}">
                  <a16:creationId xmlns:a16="http://schemas.microsoft.com/office/drawing/2014/main" id="{03CE6687-D3E5-4974-AE8D-EB7C0E02C082}"/>
                </a:ext>
              </a:extLst>
            </p:cNvPr>
            <p:cNvSpPr/>
            <p:nvPr/>
          </p:nvSpPr>
          <p:spPr>
            <a:xfrm>
              <a:off x="5063613" y="4640826"/>
              <a:ext cx="2040918" cy="3490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it-IT" sz="1400" u="none" strike="noStrike" dirty="0">
                  <a:effectLst/>
                </a:rPr>
                <a:t>M5- M8 (March - </a:t>
              </a:r>
              <a:r>
                <a:rPr lang="it-IT" sz="1400" u="none" strike="noStrike" dirty="0" err="1">
                  <a:effectLst/>
                </a:rPr>
                <a:t>June</a:t>
              </a:r>
              <a:r>
                <a:rPr lang="it-IT" sz="1400" u="none" strike="noStrike" dirty="0">
                  <a:effectLst/>
                </a:rPr>
                <a:t>)</a:t>
              </a:r>
              <a:endParaRPr lang="it-IT" sz="1400" dirty="0"/>
            </a:p>
          </p:txBody>
        </p:sp>
        <p:sp>
          <p:nvSpPr>
            <p:cNvPr id="10" name="Rettangolo 9">
              <a:extLst>
                <a:ext uri="{FF2B5EF4-FFF2-40B4-BE49-F238E27FC236}">
                  <a16:creationId xmlns:a16="http://schemas.microsoft.com/office/drawing/2014/main" id="{F3F24283-91A7-488A-B049-27B8953A1450}"/>
                </a:ext>
              </a:extLst>
            </p:cNvPr>
            <p:cNvSpPr/>
            <p:nvPr/>
          </p:nvSpPr>
          <p:spPr>
            <a:xfrm>
              <a:off x="7104530" y="4643283"/>
              <a:ext cx="2285275" cy="34167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it-IT" sz="1400" dirty="0"/>
                <a:t>M9- M13 (</a:t>
              </a:r>
              <a:r>
                <a:rPr lang="it-IT" sz="1400" dirty="0" err="1"/>
                <a:t>July</a:t>
              </a:r>
              <a:r>
                <a:rPr lang="it-IT" sz="1400" dirty="0"/>
                <a:t> - </a:t>
              </a:r>
              <a:r>
                <a:rPr lang="it-IT" sz="1400" dirty="0" err="1"/>
                <a:t>Nov</a:t>
              </a:r>
              <a:r>
                <a:rPr lang="it-IT" sz="1400" dirty="0"/>
                <a:t> )</a:t>
              </a:r>
            </a:p>
          </p:txBody>
        </p:sp>
      </p:grpSp>
      <p:sp>
        <p:nvSpPr>
          <p:cNvPr id="12" name="CasellaDiTesto 11">
            <a:extLst>
              <a:ext uri="{FF2B5EF4-FFF2-40B4-BE49-F238E27FC236}">
                <a16:creationId xmlns:a16="http://schemas.microsoft.com/office/drawing/2014/main" id="{AE9D4F0A-E2CB-428B-932B-1B8407EC5C53}"/>
              </a:ext>
            </a:extLst>
          </p:cNvPr>
          <p:cNvSpPr txBox="1"/>
          <p:nvPr/>
        </p:nvSpPr>
        <p:spPr>
          <a:xfrm>
            <a:off x="344130" y="1666433"/>
            <a:ext cx="6100916" cy="461665"/>
          </a:xfrm>
          <a:prstGeom prst="rect">
            <a:avLst/>
          </a:prstGeom>
          <a:noFill/>
        </p:spPr>
        <p:txBody>
          <a:bodyPr wrap="square">
            <a:spAutoFit/>
          </a:bodyPr>
          <a:lstStyle/>
          <a:p>
            <a:r>
              <a:rPr lang="en-US" sz="2400" b="1" dirty="0">
                <a:solidFill>
                  <a:schemeClr val="accent1">
                    <a:lumMod val="75000"/>
                  </a:schemeClr>
                </a:solidFill>
              </a:rPr>
              <a:t>TIMELINE</a:t>
            </a:r>
            <a:endParaRPr lang="it-IT" sz="2400" dirty="0"/>
          </a:p>
        </p:txBody>
      </p:sp>
      <p:graphicFrame>
        <p:nvGraphicFramePr>
          <p:cNvPr id="17" name="Tabella 16">
            <a:extLst>
              <a:ext uri="{FF2B5EF4-FFF2-40B4-BE49-F238E27FC236}">
                <a16:creationId xmlns:a16="http://schemas.microsoft.com/office/drawing/2014/main" id="{1CD252BD-7485-4E7A-A081-8C84D1C5B22B}"/>
              </a:ext>
            </a:extLst>
          </p:cNvPr>
          <p:cNvGraphicFramePr>
            <a:graphicFrameLocks noGrp="1"/>
          </p:cNvGraphicFramePr>
          <p:nvPr>
            <p:extLst>
              <p:ext uri="{D42A27DB-BD31-4B8C-83A1-F6EECF244321}">
                <p14:modId xmlns:p14="http://schemas.microsoft.com/office/powerpoint/2010/main" val="2074663036"/>
              </p:ext>
            </p:extLst>
          </p:nvPr>
        </p:nvGraphicFramePr>
        <p:xfrm>
          <a:off x="344130" y="2262100"/>
          <a:ext cx="2135428" cy="3652769"/>
        </p:xfrm>
        <a:graphic>
          <a:graphicData uri="http://schemas.openxmlformats.org/drawingml/2006/table">
            <a:tbl>
              <a:tblPr>
                <a:tableStyleId>{2D5ABB26-0587-4C30-8999-92F81FD0307C}</a:tableStyleId>
              </a:tblPr>
              <a:tblGrid>
                <a:gridCol w="2135428">
                  <a:extLst>
                    <a:ext uri="{9D8B030D-6E8A-4147-A177-3AD203B41FA5}">
                      <a16:colId xmlns:a16="http://schemas.microsoft.com/office/drawing/2014/main" val="1114424063"/>
                    </a:ext>
                  </a:extLst>
                </a:gridCol>
              </a:tblGrid>
              <a:tr h="1119478">
                <a:tc>
                  <a:txBody>
                    <a:bodyPr/>
                    <a:lstStyle/>
                    <a:p>
                      <a:pPr algn="l" fontAlgn="b"/>
                      <a:r>
                        <a:rPr lang="en-US" sz="1400" u="none" strike="noStrike" dirty="0">
                          <a:effectLst/>
                        </a:rPr>
                        <a:t>Action plan for needs analysis </a:t>
                      </a:r>
                    </a:p>
                    <a:p>
                      <a:pPr algn="l" fontAlgn="b"/>
                      <a:r>
                        <a:rPr lang="en-US" sz="1400" u="none" strike="noStrike" dirty="0">
                          <a:effectLst/>
                        </a:rPr>
                        <a:t>for students and academics</a:t>
                      </a:r>
                      <a:endParaRPr lang="en-US" sz="1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850836469"/>
                  </a:ext>
                </a:extLst>
              </a:tr>
              <a:tr h="563872">
                <a:tc>
                  <a:txBody>
                    <a:bodyPr/>
                    <a:lstStyle/>
                    <a:p>
                      <a:pPr algn="l" fontAlgn="b"/>
                      <a:r>
                        <a:rPr lang="it-IT" sz="1400" u="none" strike="noStrike" dirty="0" err="1">
                          <a:effectLst/>
                        </a:rPr>
                        <a:t>Student</a:t>
                      </a:r>
                      <a:r>
                        <a:rPr lang="it-IT" sz="1400" u="none" strike="noStrike" dirty="0">
                          <a:effectLst/>
                        </a:rPr>
                        <a:t> </a:t>
                      </a:r>
                      <a:r>
                        <a:rPr lang="it-IT" sz="1400" u="none" strike="noStrike" dirty="0" err="1">
                          <a:effectLst/>
                        </a:rPr>
                        <a:t>questionnaire</a:t>
                      </a:r>
                      <a:endParaRPr lang="it-IT" sz="1400" u="none" strike="noStrike" dirty="0">
                        <a:effectLst/>
                      </a:endParaRPr>
                    </a:p>
                    <a:p>
                      <a:pPr algn="l" fontAlgn="b"/>
                      <a:endParaRPr lang="it-IT" sz="1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959929569"/>
                  </a:ext>
                </a:extLst>
              </a:tr>
              <a:tr h="563872">
                <a:tc>
                  <a:txBody>
                    <a:bodyPr/>
                    <a:lstStyle/>
                    <a:p>
                      <a:pPr algn="l" fontAlgn="b"/>
                      <a:r>
                        <a:rPr lang="it-IT" sz="1400" u="none" strike="noStrike" dirty="0" err="1">
                          <a:effectLst/>
                        </a:rPr>
                        <a:t>Questionnaire</a:t>
                      </a:r>
                      <a:r>
                        <a:rPr lang="it-IT" sz="1400" u="none" strike="noStrike" dirty="0">
                          <a:effectLst/>
                        </a:rPr>
                        <a:t> for </a:t>
                      </a:r>
                    </a:p>
                    <a:p>
                      <a:pPr algn="l" fontAlgn="b"/>
                      <a:r>
                        <a:rPr lang="it-IT" sz="1400" u="none" strike="noStrike" dirty="0" err="1">
                          <a:effectLst/>
                        </a:rPr>
                        <a:t>academics</a:t>
                      </a:r>
                      <a:r>
                        <a:rPr lang="it-IT" sz="1400" u="none" strike="noStrike" dirty="0">
                          <a:effectLst/>
                        </a:rPr>
                        <a:t>/</a:t>
                      </a:r>
                      <a:r>
                        <a:rPr lang="it-IT" sz="1400" u="none" strike="noStrike" dirty="0" err="1">
                          <a:effectLst/>
                        </a:rPr>
                        <a:t>experts</a:t>
                      </a:r>
                      <a:endParaRPr lang="it-IT" sz="1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382528349"/>
                  </a:ext>
                </a:extLst>
              </a:tr>
              <a:tr h="563872">
                <a:tc>
                  <a:txBody>
                    <a:bodyPr/>
                    <a:lstStyle/>
                    <a:p>
                      <a:pPr algn="l" fontAlgn="b"/>
                      <a:r>
                        <a:rPr lang="it-IT" sz="1400" u="none" strike="noStrike" dirty="0" err="1">
                          <a:effectLst/>
                        </a:rPr>
                        <a:t>Validation</a:t>
                      </a:r>
                      <a:r>
                        <a:rPr lang="it-IT" sz="1400" u="none" strike="noStrike" dirty="0">
                          <a:effectLst/>
                        </a:rPr>
                        <a:t> with </a:t>
                      </a:r>
                      <a:r>
                        <a:rPr lang="it-IT" sz="1400" u="none" strike="noStrike" dirty="0" err="1">
                          <a:effectLst/>
                        </a:rPr>
                        <a:t>others</a:t>
                      </a:r>
                      <a:r>
                        <a:rPr lang="it-IT" sz="1400" u="none" strike="noStrike" dirty="0">
                          <a:effectLst/>
                        </a:rPr>
                        <a:t> </a:t>
                      </a:r>
                    </a:p>
                    <a:p>
                      <a:pPr algn="l" fontAlgn="b"/>
                      <a:r>
                        <a:rPr lang="it-IT" sz="1400" u="none" strike="noStrike" dirty="0">
                          <a:effectLst/>
                        </a:rPr>
                        <a:t>partners</a:t>
                      </a:r>
                      <a:endParaRPr lang="it-IT" sz="1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928652759"/>
                  </a:ext>
                </a:extLst>
              </a:tr>
              <a:tr h="841675">
                <a:tc>
                  <a:txBody>
                    <a:bodyPr/>
                    <a:lstStyle/>
                    <a:p>
                      <a:pPr algn="l" fontAlgn="b"/>
                      <a:r>
                        <a:rPr lang="en-US" sz="1400" u="none" strike="noStrike" dirty="0">
                          <a:effectLst/>
                        </a:rPr>
                        <a:t>Test pilot for both</a:t>
                      </a:r>
                    </a:p>
                    <a:p>
                      <a:pPr algn="l" fontAlgn="b"/>
                      <a:r>
                        <a:rPr lang="en-US" sz="1400" u="none" strike="noStrike" dirty="0">
                          <a:effectLst/>
                        </a:rPr>
                        <a:t> questionnaires on</a:t>
                      </a:r>
                    </a:p>
                    <a:p>
                      <a:pPr algn="l" fontAlgn="b"/>
                      <a:r>
                        <a:rPr lang="en-US" sz="1400" u="none" strike="noStrike" dirty="0">
                          <a:effectLst/>
                        </a:rPr>
                        <a:t> a representative sample</a:t>
                      </a:r>
                      <a:endParaRPr lang="en-US" sz="1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168201233"/>
                  </a:ext>
                </a:extLst>
              </a:tr>
            </a:tbl>
          </a:graphicData>
        </a:graphic>
      </p:graphicFrame>
      <p:graphicFrame>
        <p:nvGraphicFramePr>
          <p:cNvPr id="18" name="Tabella 17">
            <a:extLst>
              <a:ext uri="{FF2B5EF4-FFF2-40B4-BE49-F238E27FC236}">
                <a16:creationId xmlns:a16="http://schemas.microsoft.com/office/drawing/2014/main" id="{AF58F50D-D1F9-4BA8-8EDB-0C17435AE06A}"/>
              </a:ext>
            </a:extLst>
          </p:cNvPr>
          <p:cNvGraphicFramePr>
            <a:graphicFrameLocks noGrp="1"/>
          </p:cNvGraphicFramePr>
          <p:nvPr>
            <p:extLst>
              <p:ext uri="{D42A27DB-BD31-4B8C-83A1-F6EECF244321}">
                <p14:modId xmlns:p14="http://schemas.microsoft.com/office/powerpoint/2010/main" val="468912534"/>
              </p:ext>
            </p:extLst>
          </p:nvPr>
        </p:nvGraphicFramePr>
        <p:xfrm>
          <a:off x="2479556" y="2182792"/>
          <a:ext cx="2467897" cy="3809293"/>
        </p:xfrm>
        <a:graphic>
          <a:graphicData uri="http://schemas.openxmlformats.org/drawingml/2006/table">
            <a:tbl>
              <a:tblPr>
                <a:tableStyleId>{2D5ABB26-0587-4C30-8999-92F81FD0307C}</a:tableStyleId>
              </a:tblPr>
              <a:tblGrid>
                <a:gridCol w="2467897">
                  <a:extLst>
                    <a:ext uri="{9D8B030D-6E8A-4147-A177-3AD203B41FA5}">
                      <a16:colId xmlns:a16="http://schemas.microsoft.com/office/drawing/2014/main" val="3686144377"/>
                    </a:ext>
                  </a:extLst>
                </a:gridCol>
              </a:tblGrid>
              <a:tr h="747320">
                <a:tc>
                  <a:txBody>
                    <a:bodyPr/>
                    <a:lstStyle/>
                    <a:p>
                      <a:pPr algn="l" fontAlgn="b"/>
                      <a:r>
                        <a:rPr lang="en-US" sz="1400" u="none" strike="noStrike" dirty="0">
                          <a:effectLst/>
                        </a:rPr>
                        <a:t>Action plan for companies needs analysis </a:t>
                      </a:r>
                      <a:endParaRPr lang="en-US" sz="1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647894613"/>
                  </a:ext>
                </a:extLst>
              </a:tr>
              <a:tr h="833917">
                <a:tc>
                  <a:txBody>
                    <a:bodyPr/>
                    <a:lstStyle/>
                    <a:p>
                      <a:pPr algn="l" fontAlgn="b"/>
                      <a:r>
                        <a:rPr lang="it-IT" sz="1400" u="none" strike="noStrike" dirty="0" err="1">
                          <a:effectLst/>
                        </a:rPr>
                        <a:t>Questionnaire</a:t>
                      </a:r>
                      <a:r>
                        <a:rPr lang="it-IT" sz="1400" u="none" strike="noStrike" dirty="0">
                          <a:effectLst/>
                        </a:rPr>
                        <a:t> for companies</a:t>
                      </a:r>
                      <a:endParaRPr lang="it-IT" sz="1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845032470"/>
                  </a:ext>
                </a:extLst>
              </a:tr>
              <a:tr h="866065">
                <a:tc>
                  <a:txBody>
                    <a:bodyPr/>
                    <a:lstStyle/>
                    <a:p>
                      <a:pPr algn="l" fontAlgn="b"/>
                      <a:r>
                        <a:rPr lang="it-IT" sz="1400" u="none" strike="noStrike" dirty="0" err="1">
                          <a:effectLst/>
                        </a:rPr>
                        <a:t>Validation</a:t>
                      </a:r>
                      <a:r>
                        <a:rPr lang="it-IT" sz="1400" u="none" strike="noStrike" dirty="0">
                          <a:effectLst/>
                        </a:rPr>
                        <a:t> with </a:t>
                      </a:r>
                      <a:r>
                        <a:rPr lang="it-IT" sz="1400" u="none" strike="noStrike" dirty="0" err="1">
                          <a:effectLst/>
                        </a:rPr>
                        <a:t>others</a:t>
                      </a:r>
                      <a:r>
                        <a:rPr lang="it-IT" sz="1400" u="none" strike="noStrike" dirty="0">
                          <a:effectLst/>
                        </a:rPr>
                        <a:t> </a:t>
                      </a:r>
                      <a:r>
                        <a:rPr lang="it-IT" sz="1400" u="none" strike="noStrike" dirty="0" err="1">
                          <a:effectLst/>
                        </a:rPr>
                        <a:t>partners</a:t>
                      </a:r>
                      <a:endParaRPr lang="it-IT" sz="1400" u="none" strike="noStrike" dirty="0">
                        <a:effectLst/>
                      </a:endParaRPr>
                    </a:p>
                    <a:p>
                      <a:pPr algn="l" fontAlgn="b"/>
                      <a:endParaRPr lang="it-IT" sz="1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777611724"/>
                  </a:ext>
                </a:extLst>
              </a:tr>
              <a:tr h="1361991">
                <a:tc>
                  <a:txBody>
                    <a:bodyPr/>
                    <a:lstStyle/>
                    <a:p>
                      <a:pPr algn="l" fontAlgn="b"/>
                      <a:r>
                        <a:rPr lang="en-US" sz="1400" u="none" strike="noStrike" dirty="0">
                          <a:effectLst/>
                        </a:rPr>
                        <a:t>Test pilot for questionnaire partner companies</a:t>
                      </a:r>
                    </a:p>
                    <a:p>
                      <a:pPr algn="l" fontAlgn="b"/>
                      <a:endParaRPr lang="en-US" sz="1400" b="0" i="0" u="none" strike="noStrike" dirty="0">
                        <a:solidFill>
                          <a:srgbClr val="000000"/>
                        </a:solidFill>
                        <a:effectLst/>
                        <a:latin typeface="Calibri" panose="020F0502020204030204" pitchFamily="34" charset="0"/>
                      </a:endParaRPr>
                    </a:p>
                    <a:p>
                      <a:pPr marL="0" marR="0" lvl="0" indent="0" algn="l" defTabSz="457200" rtl="0" eaLnBrk="1" fontAlgn="b" latinLnBrk="0" hangingPunct="1">
                        <a:lnSpc>
                          <a:spcPct val="100000"/>
                        </a:lnSpc>
                        <a:spcBef>
                          <a:spcPts val="0"/>
                        </a:spcBef>
                        <a:spcAft>
                          <a:spcPts val="0"/>
                        </a:spcAft>
                        <a:buClrTx/>
                        <a:buSzTx/>
                        <a:buFontTx/>
                        <a:buNone/>
                        <a:tabLst/>
                        <a:defRPr/>
                      </a:pPr>
                      <a:r>
                        <a:rPr lang="en-US" sz="1400" u="none" strike="noStrike" dirty="0">
                          <a:effectLst/>
                        </a:rPr>
                        <a:t>Survey to students and academics</a:t>
                      </a:r>
                      <a:endParaRPr lang="en-US" sz="1400" b="0" i="0" u="none" strike="noStrike" dirty="0">
                        <a:solidFill>
                          <a:srgbClr val="000000"/>
                        </a:solidFill>
                        <a:effectLst/>
                        <a:latin typeface="Calibri" panose="020F0502020204030204" pitchFamily="34" charset="0"/>
                      </a:endParaRPr>
                    </a:p>
                    <a:p>
                      <a:pPr algn="l" fontAlgn="b"/>
                      <a:endParaRPr lang="en-US" sz="1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806579847"/>
                  </a:ext>
                </a:extLst>
              </a:tr>
            </a:tbl>
          </a:graphicData>
        </a:graphic>
      </p:graphicFrame>
      <p:sp>
        <p:nvSpPr>
          <p:cNvPr id="20" name="CasellaDiTesto 19">
            <a:extLst>
              <a:ext uri="{FF2B5EF4-FFF2-40B4-BE49-F238E27FC236}">
                <a16:creationId xmlns:a16="http://schemas.microsoft.com/office/drawing/2014/main" id="{CCAD3569-2193-46E0-B569-8E6ECB9D140F}"/>
              </a:ext>
            </a:extLst>
          </p:cNvPr>
          <p:cNvSpPr txBox="1"/>
          <p:nvPr/>
        </p:nvSpPr>
        <p:spPr>
          <a:xfrm>
            <a:off x="4947454" y="2425799"/>
            <a:ext cx="2040918" cy="307777"/>
          </a:xfrm>
          <a:prstGeom prst="rect">
            <a:avLst/>
          </a:prstGeom>
          <a:noFill/>
        </p:spPr>
        <p:txBody>
          <a:bodyPr wrap="square">
            <a:spAutoFit/>
          </a:bodyPr>
          <a:lstStyle/>
          <a:p>
            <a:pPr algn="l" fontAlgn="b"/>
            <a:r>
              <a:rPr lang="it-IT" sz="1400" u="none" strike="noStrike" dirty="0">
                <a:effectLst/>
              </a:rPr>
              <a:t>Survey to companies</a:t>
            </a:r>
            <a:endParaRPr lang="it-IT" sz="1400" b="0" i="0" u="none" strike="noStrike" dirty="0">
              <a:solidFill>
                <a:srgbClr val="000000"/>
              </a:solidFill>
              <a:effectLst/>
              <a:latin typeface="Calibri" panose="020F0502020204030204" pitchFamily="34" charset="0"/>
            </a:endParaRPr>
          </a:p>
        </p:txBody>
      </p:sp>
      <p:graphicFrame>
        <p:nvGraphicFramePr>
          <p:cNvPr id="21" name="Tabella 20">
            <a:extLst>
              <a:ext uri="{FF2B5EF4-FFF2-40B4-BE49-F238E27FC236}">
                <a16:creationId xmlns:a16="http://schemas.microsoft.com/office/drawing/2014/main" id="{CB5456CA-A9D9-45E4-B4AF-09B69DB21934}"/>
              </a:ext>
            </a:extLst>
          </p:cNvPr>
          <p:cNvGraphicFramePr>
            <a:graphicFrameLocks noGrp="1"/>
          </p:cNvGraphicFramePr>
          <p:nvPr>
            <p:extLst>
              <p:ext uri="{D42A27DB-BD31-4B8C-83A1-F6EECF244321}">
                <p14:modId xmlns:p14="http://schemas.microsoft.com/office/powerpoint/2010/main" val="166623"/>
              </p:ext>
            </p:extLst>
          </p:nvPr>
        </p:nvGraphicFramePr>
        <p:xfrm>
          <a:off x="6988371" y="2262100"/>
          <a:ext cx="2285275" cy="1578577"/>
        </p:xfrm>
        <a:graphic>
          <a:graphicData uri="http://schemas.openxmlformats.org/drawingml/2006/table">
            <a:tbl>
              <a:tblPr>
                <a:tableStyleId>{2D5ABB26-0587-4C30-8999-92F81FD0307C}</a:tableStyleId>
              </a:tblPr>
              <a:tblGrid>
                <a:gridCol w="2285275">
                  <a:extLst>
                    <a:ext uri="{9D8B030D-6E8A-4147-A177-3AD203B41FA5}">
                      <a16:colId xmlns:a16="http://schemas.microsoft.com/office/drawing/2014/main" val="2775012576"/>
                    </a:ext>
                  </a:extLst>
                </a:gridCol>
              </a:tblGrid>
              <a:tr h="826623">
                <a:tc>
                  <a:txBody>
                    <a:bodyPr/>
                    <a:lstStyle/>
                    <a:p>
                      <a:pPr algn="l" fontAlgn="b"/>
                      <a:r>
                        <a:rPr lang="en-US" sz="1400" u="none" strike="noStrike" dirty="0">
                          <a:effectLst/>
                        </a:rPr>
                        <a:t>Report with the needs analysis emerging from the surveys</a:t>
                      </a:r>
                      <a:endParaRPr lang="en-US" sz="1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715424720"/>
                  </a:ext>
                </a:extLst>
              </a:tr>
              <a:tr h="318884">
                <a:tc>
                  <a:txBody>
                    <a:bodyPr/>
                    <a:lstStyle/>
                    <a:p>
                      <a:pPr algn="l" fontAlgn="b"/>
                      <a:endParaRPr lang="it-IT" sz="1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777013515"/>
                  </a:ext>
                </a:extLst>
              </a:tr>
              <a:tr h="318884">
                <a:tc>
                  <a:txBody>
                    <a:bodyPr/>
                    <a:lstStyle/>
                    <a:p>
                      <a:pPr algn="l" fontAlgn="b"/>
                      <a:r>
                        <a:rPr lang="it-IT" sz="1400" u="none" strike="noStrike" dirty="0">
                          <a:effectLst/>
                        </a:rPr>
                        <a:t>Gaps </a:t>
                      </a:r>
                      <a:r>
                        <a:rPr lang="it-IT" sz="1400" u="none" strike="noStrike" dirty="0" err="1">
                          <a:effectLst/>
                        </a:rPr>
                        <a:t>analysis</a:t>
                      </a:r>
                      <a:r>
                        <a:rPr lang="it-IT" sz="1400" u="none" strike="noStrike" dirty="0">
                          <a:effectLst/>
                        </a:rPr>
                        <a:t> e </a:t>
                      </a:r>
                      <a:r>
                        <a:rPr lang="it-IT" sz="1400" u="none" strike="noStrike" dirty="0" err="1">
                          <a:effectLst/>
                        </a:rPr>
                        <a:t>BoK</a:t>
                      </a:r>
                      <a:endParaRPr lang="it-IT" sz="1400" u="none" strike="noStrike" dirty="0">
                        <a:effectLst/>
                      </a:endParaRPr>
                    </a:p>
                    <a:p>
                      <a:pPr algn="l" fontAlgn="b"/>
                      <a:endParaRPr lang="it-IT" sz="14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788896278"/>
                  </a:ext>
                </a:extLst>
              </a:tr>
            </a:tbl>
          </a:graphicData>
        </a:graphic>
      </p:graphicFrame>
      <p:sp>
        <p:nvSpPr>
          <p:cNvPr id="14" name="Freccia a destra 13"/>
          <p:cNvSpPr/>
          <p:nvPr/>
        </p:nvSpPr>
        <p:spPr>
          <a:xfrm>
            <a:off x="9273646" y="5914869"/>
            <a:ext cx="676893" cy="664822"/>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it-IT" sz="1400" dirty="0"/>
          </a:p>
        </p:txBody>
      </p:sp>
    </p:spTree>
    <p:extLst>
      <p:ext uri="{BB962C8B-B14F-4D97-AF65-F5344CB8AC3E}">
        <p14:creationId xmlns:p14="http://schemas.microsoft.com/office/powerpoint/2010/main" val="16044064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01085" y="1714000"/>
            <a:ext cx="8775424" cy="898568"/>
          </a:xfrm>
        </p:spPr>
        <p:txBody>
          <a:bodyPr>
            <a:normAutofit/>
          </a:bodyPr>
          <a:lstStyle/>
          <a:p>
            <a:r>
              <a:rPr lang="en-US" sz="2400" b="1" dirty="0">
                <a:solidFill>
                  <a:schemeClr val="accent1">
                    <a:lumMod val="75000"/>
                  </a:schemeClr>
                </a:solidFill>
                <a:latin typeface="+mn-lt"/>
                <a:ea typeface="+mn-ea"/>
                <a:cs typeface="+mn-cs"/>
              </a:rPr>
              <a:t>How the partners will contribute to WP2 ?</a:t>
            </a:r>
            <a:endParaRPr lang="it-IT" sz="2400" b="1" dirty="0">
              <a:solidFill>
                <a:schemeClr val="accent1">
                  <a:lumMod val="75000"/>
                </a:schemeClr>
              </a:solidFill>
              <a:latin typeface="+mn-lt"/>
              <a:ea typeface="+mn-ea"/>
              <a:cs typeface="+mn-cs"/>
            </a:endParaRPr>
          </a:p>
        </p:txBody>
      </p:sp>
      <p:sp>
        <p:nvSpPr>
          <p:cNvPr id="3" name="Segnaposto contenuto 2"/>
          <p:cNvSpPr>
            <a:spLocks noGrp="1"/>
          </p:cNvSpPr>
          <p:nvPr>
            <p:ph idx="1"/>
          </p:nvPr>
        </p:nvSpPr>
        <p:spPr>
          <a:xfrm>
            <a:off x="594207" y="2683103"/>
            <a:ext cx="9036682" cy="3880773"/>
          </a:xfrm>
        </p:spPr>
        <p:txBody>
          <a:bodyPr/>
          <a:lstStyle/>
          <a:p>
            <a:r>
              <a:rPr lang="en-US" b="1" dirty="0"/>
              <a:t>Universities:</a:t>
            </a:r>
            <a:r>
              <a:rPr lang="en-US" dirty="0"/>
              <a:t> they will design the questionnaires and conduct the investigation, prepare the gap analysis and the </a:t>
            </a:r>
            <a:r>
              <a:rPr lang="en-US" dirty="0" err="1"/>
              <a:t>BoK</a:t>
            </a:r>
            <a:r>
              <a:rPr lang="en-US" dirty="0"/>
              <a:t> .</a:t>
            </a:r>
          </a:p>
          <a:p>
            <a:r>
              <a:rPr lang="en-US" b="1" dirty="0"/>
              <a:t>Companies: </a:t>
            </a:r>
            <a:r>
              <a:rPr lang="en-US" dirty="0"/>
              <a:t>they will participate in interviews and/or semi-structured questionnaires with the aim of stating their main needs when hiring new potential workforce.</a:t>
            </a:r>
          </a:p>
          <a:p>
            <a:r>
              <a:rPr lang="en-US" b="1" dirty="0"/>
              <a:t>Associate partners: </a:t>
            </a:r>
            <a:r>
              <a:rPr lang="en-US" dirty="0"/>
              <a:t>their active involvement will prove vital to widen the number of students and academics taking the surveys.</a:t>
            </a:r>
            <a:endParaRPr lang="it-IT" dirty="0"/>
          </a:p>
        </p:txBody>
      </p:sp>
      <p:pic>
        <p:nvPicPr>
          <p:cNvPr id="4" name="Immagine 3">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B2F81D2A-D8C6-4843-90E6-1C9BF16666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677334" y="1705262"/>
            <a:ext cx="8596312" cy="4562804"/>
          </a:xfrm>
        </p:spPr>
        <p:txBody>
          <a:bodyPr>
            <a:normAutofit/>
          </a:bodyPr>
          <a:lstStyle/>
          <a:p>
            <a:pPr marL="0" indent="0">
              <a:buNone/>
            </a:pPr>
            <a:r>
              <a:rPr lang="en-US" sz="2400" b="1" dirty="0">
                <a:solidFill>
                  <a:schemeClr val="accent1">
                    <a:lumMod val="75000"/>
                  </a:schemeClr>
                </a:solidFill>
              </a:rPr>
              <a:t>Action Plan for the survey for Students and Academics (T2.1) </a:t>
            </a:r>
            <a:endParaRPr lang="en-US" sz="2400" b="1" i="0" u="none" strike="noStrike" baseline="0" dirty="0">
              <a:solidFill>
                <a:schemeClr val="accent1">
                  <a:lumMod val="75000"/>
                </a:schemeClr>
              </a:solidFill>
            </a:endParaRPr>
          </a:p>
          <a:p>
            <a:r>
              <a:rPr lang="en-US" sz="1800" b="0" i="0" u="none" strike="noStrike" baseline="0" dirty="0">
                <a:solidFill>
                  <a:srgbClr val="000000"/>
                </a:solidFill>
              </a:rPr>
              <a:t>Identification of national coordinators of the research in each partner country;</a:t>
            </a:r>
          </a:p>
          <a:p>
            <a:r>
              <a:rPr lang="en-US" sz="1800" b="0" i="0" u="none" strike="noStrike" baseline="0" dirty="0">
                <a:solidFill>
                  <a:srgbClr val="000000"/>
                </a:solidFill>
              </a:rPr>
              <a:t>Identification of the key topics the investigation should stick to;</a:t>
            </a:r>
          </a:p>
          <a:p>
            <a:r>
              <a:rPr lang="en-US" sz="1800" b="0" i="0" u="none" strike="noStrike" baseline="0" dirty="0">
                <a:solidFill>
                  <a:srgbClr val="000000"/>
                </a:solidFill>
              </a:rPr>
              <a:t>Methodologies leading the surveys;</a:t>
            </a:r>
          </a:p>
          <a:p>
            <a:r>
              <a:rPr lang="en-US" sz="1800" b="0" i="0" u="none" strike="noStrike" baseline="0" dirty="0">
                <a:solidFill>
                  <a:srgbClr val="000000"/>
                </a:solidFill>
              </a:rPr>
              <a:t>Target to reach;</a:t>
            </a:r>
          </a:p>
          <a:p>
            <a:r>
              <a:rPr lang="en-US" sz="1800" b="0" i="0" u="none" strike="noStrike" baseline="0" dirty="0">
                <a:solidFill>
                  <a:srgbClr val="000000"/>
                </a:solidFill>
              </a:rPr>
              <a:t>Duration of the data collection, indicating an intermediate deadline to validate the surveys;</a:t>
            </a:r>
          </a:p>
          <a:p>
            <a:r>
              <a:rPr lang="en-US" sz="1800" b="0" i="0" u="none" strike="noStrike" baseline="0" dirty="0">
                <a:solidFill>
                  <a:srgbClr val="000000"/>
                </a:solidFill>
              </a:rPr>
              <a:t>Template to report the results</a:t>
            </a:r>
          </a:p>
          <a:p>
            <a:endParaRPr lang="en-US" sz="1800" b="0" i="0" u="none" strike="noStrike" baseline="0" dirty="0">
              <a:solidFill>
                <a:srgbClr val="000000"/>
              </a:solidFill>
            </a:endParaRPr>
          </a:p>
          <a:p>
            <a:endParaRPr lang="it-IT" dirty="0"/>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3" name="Immagine 2">
            <a:extLst>
              <a:ext uri="{FF2B5EF4-FFF2-40B4-BE49-F238E27FC236}">
                <a16:creationId xmlns:a16="http://schemas.microsoft.com/office/drawing/2014/main" id="{63DCA157-94F9-464E-928A-E6EF447F3F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sp>
        <p:nvSpPr>
          <p:cNvPr id="5" name="Rettangolo 4">
            <a:extLst>
              <a:ext uri="{FF2B5EF4-FFF2-40B4-BE49-F238E27FC236}">
                <a16:creationId xmlns:a16="http://schemas.microsoft.com/office/drawing/2014/main" id="{07F7CF05-2CE5-4423-99C3-C32C35D06CF1}"/>
              </a:ext>
            </a:extLst>
          </p:cNvPr>
          <p:cNvSpPr/>
          <p:nvPr/>
        </p:nvSpPr>
        <p:spPr>
          <a:xfrm>
            <a:off x="677334" y="6268066"/>
            <a:ext cx="2070782" cy="3392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rtl="0" eaLnBrk="1" fontAlgn="b" latinLnBrk="0" hangingPunct="1">
              <a:spcBef>
                <a:spcPts val="0"/>
              </a:spcBef>
              <a:spcAft>
                <a:spcPts val="0"/>
              </a:spcAft>
            </a:pPr>
            <a:r>
              <a:rPr lang="it-IT" sz="1400" b="0" i="0" u="none" strike="noStrike" kern="1200" dirty="0">
                <a:solidFill>
                  <a:schemeClr val="bg1"/>
                </a:solidFill>
                <a:effectLst/>
                <a:latin typeface="Trebuchet MS" panose="020B0603020202020204" pitchFamily="34" charset="0"/>
              </a:rPr>
              <a:t>M2-M4 (</a:t>
            </a:r>
            <a:r>
              <a:rPr lang="it-IT" sz="1400" b="0" i="0" u="none" strike="noStrike" kern="1200" dirty="0" err="1">
                <a:solidFill>
                  <a:schemeClr val="bg1"/>
                </a:solidFill>
                <a:effectLst/>
                <a:latin typeface="Trebuchet MS" panose="020B0603020202020204" pitchFamily="34" charset="0"/>
              </a:rPr>
              <a:t>Dec-Feb</a:t>
            </a:r>
            <a:r>
              <a:rPr lang="it-IT" sz="1400" b="0" i="0" u="none" strike="noStrike" kern="1200" dirty="0">
                <a:solidFill>
                  <a:schemeClr val="bg1"/>
                </a:solidFill>
                <a:effectLst/>
                <a:latin typeface="Trebuchet MS" panose="020B0603020202020204" pitchFamily="34" charset="0"/>
              </a:rPr>
              <a:t>)</a:t>
            </a:r>
            <a:endParaRPr lang="it-IT" sz="1400" b="0" i="0" u="none" strike="noStrike" dirty="0">
              <a:solidFill>
                <a:schemeClr val="bg1"/>
              </a:solidFill>
              <a:effectLst/>
              <a:latin typeface="Arial" panose="020B0604020202020204" pitchFamily="34" charset="0"/>
            </a:endParaRPr>
          </a:p>
        </p:txBody>
      </p:sp>
      <p:sp>
        <p:nvSpPr>
          <p:cNvPr id="7" name="Rettangolo 6"/>
          <p:cNvSpPr/>
          <p:nvPr/>
        </p:nvSpPr>
        <p:spPr>
          <a:xfrm>
            <a:off x="3012133" y="6236916"/>
            <a:ext cx="3596626" cy="369332"/>
          </a:xfrm>
          <a:prstGeom prst="rect">
            <a:avLst/>
          </a:prstGeom>
        </p:spPr>
        <p:txBody>
          <a:bodyPr wrap="none">
            <a:spAutoFit/>
          </a:bodyPr>
          <a:lstStyle/>
          <a:p>
            <a:r>
              <a:rPr lang="en-US" b="1" dirty="0">
                <a:solidFill>
                  <a:schemeClr val="accent1">
                    <a:lumMod val="75000"/>
                  </a:schemeClr>
                </a:solidFill>
              </a:rPr>
              <a:t>(first draft by the mid. of Jan.) </a:t>
            </a:r>
            <a:endParaRPr lang="it-IT" dirty="0"/>
          </a:p>
        </p:txBody>
      </p:sp>
    </p:spTree>
    <p:extLst>
      <p:ext uri="{BB962C8B-B14F-4D97-AF65-F5344CB8AC3E}">
        <p14:creationId xmlns:p14="http://schemas.microsoft.com/office/powerpoint/2010/main" val="3942692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688258" y="1705261"/>
            <a:ext cx="9222656" cy="4562804"/>
          </a:xfrm>
        </p:spPr>
        <p:txBody>
          <a:bodyPr>
            <a:normAutofit/>
          </a:bodyPr>
          <a:lstStyle/>
          <a:p>
            <a:pPr marL="0" indent="0">
              <a:buNone/>
            </a:pPr>
            <a:r>
              <a:rPr lang="en-US" sz="2400" b="1" dirty="0">
                <a:solidFill>
                  <a:schemeClr val="accent1">
                    <a:lumMod val="75000"/>
                  </a:schemeClr>
                </a:solidFill>
              </a:rPr>
              <a:t>Action Plan for the semi-structured interviews for Entrepreneurs (T2.2)</a:t>
            </a:r>
          </a:p>
          <a:p>
            <a:r>
              <a:rPr lang="en-US" sz="1800" b="0" i="0" u="none" strike="noStrike" baseline="0" dirty="0">
                <a:solidFill>
                  <a:srgbClr val="000000"/>
                </a:solidFill>
              </a:rPr>
              <a:t>Identification of national coordinators of the research in each partner country;</a:t>
            </a:r>
          </a:p>
          <a:p>
            <a:r>
              <a:rPr lang="en-US" sz="1800" b="0" i="0" u="none" strike="noStrike" baseline="0" dirty="0">
                <a:solidFill>
                  <a:srgbClr val="000000"/>
                </a:solidFill>
              </a:rPr>
              <a:t>The company profile to investigate;</a:t>
            </a:r>
          </a:p>
          <a:p>
            <a:r>
              <a:rPr lang="en-US" sz="1800" b="0" i="0" u="none" strike="noStrike" baseline="0" dirty="0">
                <a:solidFill>
                  <a:srgbClr val="000000"/>
                </a:solidFill>
              </a:rPr>
              <a:t>Methodologies leading data collection;</a:t>
            </a:r>
          </a:p>
          <a:p>
            <a:r>
              <a:rPr lang="en-US" sz="1800" b="0" i="0" u="none" strike="noStrike" baseline="0" dirty="0">
                <a:solidFill>
                  <a:srgbClr val="000000"/>
                </a:solidFill>
              </a:rPr>
              <a:t>The indication of the key topic to address with the survey;</a:t>
            </a:r>
          </a:p>
          <a:p>
            <a:r>
              <a:rPr lang="en-US" sz="1800" b="0" i="0" u="none" strike="noStrike" baseline="0" dirty="0">
                <a:solidFill>
                  <a:srgbClr val="000000"/>
                </a:solidFill>
              </a:rPr>
              <a:t>Duration of the data collection, indicating an intermediate deadline to validate the surveys;</a:t>
            </a:r>
          </a:p>
          <a:p>
            <a:r>
              <a:rPr lang="en-US" sz="1800" b="0" i="0" u="none" strike="noStrike" baseline="0" dirty="0">
                <a:solidFill>
                  <a:srgbClr val="000000"/>
                </a:solidFill>
              </a:rPr>
              <a:t>Template to report the results.</a:t>
            </a:r>
          </a:p>
          <a:p>
            <a:endParaRPr lang="it-IT" dirty="0"/>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3" name="Immagine 2">
            <a:extLst>
              <a:ext uri="{FF2B5EF4-FFF2-40B4-BE49-F238E27FC236}">
                <a16:creationId xmlns:a16="http://schemas.microsoft.com/office/drawing/2014/main" id="{63DCA157-94F9-464E-928A-E6EF447F3F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sp>
        <p:nvSpPr>
          <p:cNvPr id="7" name="Rettangolo 6">
            <a:extLst>
              <a:ext uri="{FF2B5EF4-FFF2-40B4-BE49-F238E27FC236}">
                <a16:creationId xmlns:a16="http://schemas.microsoft.com/office/drawing/2014/main" id="{F47949B4-D616-48E9-AE82-B1F8F8F44F18}"/>
              </a:ext>
            </a:extLst>
          </p:cNvPr>
          <p:cNvSpPr/>
          <p:nvPr/>
        </p:nvSpPr>
        <p:spPr>
          <a:xfrm>
            <a:off x="688258" y="6220960"/>
            <a:ext cx="2467897" cy="34658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fontAlgn="b"/>
            <a:r>
              <a:rPr lang="it-IT" sz="1400" u="none" strike="noStrike" dirty="0">
                <a:effectLst/>
              </a:rPr>
              <a:t>M3 - M5 (</a:t>
            </a:r>
            <a:r>
              <a:rPr lang="it-IT" sz="1400" u="none" strike="noStrike" dirty="0" err="1">
                <a:effectLst/>
              </a:rPr>
              <a:t>Jan</a:t>
            </a:r>
            <a:r>
              <a:rPr lang="it-IT" sz="1400" u="none" strike="noStrike" dirty="0">
                <a:effectLst/>
              </a:rPr>
              <a:t> - March)</a:t>
            </a:r>
            <a:endParaRPr lang="it-IT" sz="1400" b="1" i="0" u="none" strike="noStrike" dirty="0">
              <a:solidFill>
                <a:srgbClr val="000000"/>
              </a:solidFill>
              <a:effectLst/>
              <a:latin typeface="Calibri" panose="020F0502020204030204" pitchFamily="34" charset="0"/>
            </a:endParaRPr>
          </a:p>
        </p:txBody>
      </p:sp>
      <p:sp>
        <p:nvSpPr>
          <p:cNvPr id="8" name="Rettangolo 7"/>
          <p:cNvSpPr/>
          <p:nvPr/>
        </p:nvSpPr>
        <p:spPr>
          <a:xfrm>
            <a:off x="3225883" y="6201291"/>
            <a:ext cx="3168624" cy="369332"/>
          </a:xfrm>
          <a:prstGeom prst="rect">
            <a:avLst/>
          </a:prstGeom>
        </p:spPr>
        <p:txBody>
          <a:bodyPr wrap="none">
            <a:spAutoFit/>
          </a:bodyPr>
          <a:lstStyle/>
          <a:p>
            <a:r>
              <a:rPr lang="en-US" b="1" dirty="0">
                <a:solidFill>
                  <a:schemeClr val="accent1">
                    <a:lumMod val="75000"/>
                  </a:schemeClr>
                </a:solidFill>
              </a:rPr>
              <a:t>(first draft by end. of Jan.) </a:t>
            </a:r>
            <a:endParaRPr lang="it-IT" dirty="0"/>
          </a:p>
        </p:txBody>
      </p:sp>
    </p:spTree>
    <p:extLst>
      <p:ext uri="{BB962C8B-B14F-4D97-AF65-F5344CB8AC3E}">
        <p14:creationId xmlns:p14="http://schemas.microsoft.com/office/powerpoint/2010/main" val="8704515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677334" y="2366963"/>
            <a:ext cx="8596312" cy="3881437"/>
          </a:xfrm>
        </p:spPr>
        <p:txBody>
          <a:bodyPr>
            <a:normAutofit/>
          </a:bodyPr>
          <a:lstStyle/>
          <a:p>
            <a:endParaRPr lang="en-US" sz="1800" b="0" i="0" u="none" strike="noStrike" baseline="0" dirty="0">
              <a:solidFill>
                <a:srgbClr val="000000"/>
              </a:solidFill>
            </a:endParaRPr>
          </a:p>
          <a:p>
            <a:endParaRPr lang="en-US" sz="1800" b="0" i="0" u="none" strike="noStrike" baseline="0" dirty="0">
              <a:solidFill>
                <a:srgbClr val="000000"/>
              </a:solidFill>
            </a:endParaRPr>
          </a:p>
          <a:p>
            <a:endParaRPr lang="it-IT" dirty="0"/>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B2F81D2A-D8C6-4843-90E6-1C9BF16666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pic>
        <p:nvPicPr>
          <p:cNvPr id="3" name="Immagine 2">
            <a:extLst>
              <a:ext uri="{FF2B5EF4-FFF2-40B4-BE49-F238E27FC236}">
                <a16:creationId xmlns:a16="http://schemas.microsoft.com/office/drawing/2014/main" id="{7B94D0B6-F23A-461E-8E63-AD8E6367C267}"/>
              </a:ext>
            </a:extLst>
          </p:cNvPr>
          <p:cNvPicPr>
            <a:picLocks noChangeAspect="1"/>
          </p:cNvPicPr>
          <p:nvPr/>
        </p:nvPicPr>
        <p:blipFill rotWithShape="1">
          <a:blip r:embed="rId4">
            <a:extLst>
              <a:ext uri="{28A0092B-C50C-407E-A947-70E740481C1C}">
                <a14:useLocalDpi xmlns:a14="http://schemas.microsoft.com/office/drawing/2010/main" val="0"/>
              </a:ext>
            </a:extLst>
          </a:blip>
          <a:srcRect r="18950"/>
          <a:stretch/>
        </p:blipFill>
        <p:spPr>
          <a:xfrm>
            <a:off x="849370" y="1796055"/>
            <a:ext cx="7911172" cy="3815228"/>
          </a:xfrm>
          <a:prstGeom prst="rect">
            <a:avLst/>
          </a:prstGeom>
        </p:spPr>
      </p:pic>
    </p:spTree>
    <p:extLst>
      <p:ext uri="{BB962C8B-B14F-4D97-AF65-F5344CB8AC3E}">
        <p14:creationId xmlns:p14="http://schemas.microsoft.com/office/powerpoint/2010/main" val="3807638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628172" y="1949397"/>
            <a:ext cx="8584653" cy="3910629"/>
          </a:xfrm>
        </p:spPr>
        <p:txBody>
          <a:bodyPr>
            <a:normAutofit/>
          </a:bodyPr>
          <a:lstStyle/>
          <a:p>
            <a:pPr marL="0" indent="0">
              <a:buNone/>
            </a:pPr>
            <a:r>
              <a:rPr lang="en-US" sz="2800" b="1" u="sng" dirty="0">
                <a:solidFill>
                  <a:schemeClr val="accent1">
                    <a:lumMod val="75000"/>
                  </a:schemeClr>
                </a:solidFill>
              </a:rPr>
              <a:t>STUDENTS</a:t>
            </a:r>
            <a:r>
              <a:rPr lang="en-US" sz="2800" dirty="0">
                <a:solidFill>
                  <a:schemeClr val="accent1">
                    <a:lumMod val="75000"/>
                  </a:schemeClr>
                </a:solidFill>
              </a:rPr>
              <a:t> </a:t>
            </a:r>
            <a:r>
              <a:rPr lang="en-US" dirty="0">
                <a:solidFill>
                  <a:schemeClr val="tx1"/>
                </a:solidFill>
              </a:rPr>
              <a:t>target group 18-30 years  			</a:t>
            </a:r>
            <a:r>
              <a:rPr lang="en-US" sz="2000" b="1" dirty="0">
                <a:solidFill>
                  <a:schemeClr val="accent1">
                    <a:lumMod val="75000"/>
                  </a:schemeClr>
                </a:solidFill>
              </a:rPr>
              <a:t>Young Adults</a:t>
            </a:r>
            <a:endParaRPr lang="en-US" sz="2000" b="1" dirty="0">
              <a:solidFill>
                <a:schemeClr val="tx1"/>
              </a:solidFill>
            </a:endParaRPr>
          </a:p>
          <a:p>
            <a:pPr marL="0" indent="0">
              <a:buNone/>
            </a:pPr>
            <a:endParaRPr lang="en-US" dirty="0">
              <a:solidFill>
                <a:schemeClr val="tx1"/>
              </a:solidFill>
            </a:endParaRPr>
          </a:p>
          <a:p>
            <a:r>
              <a:rPr lang="en-US" sz="2000" b="0" i="0" u="none" strike="noStrike" baseline="0" dirty="0">
                <a:solidFill>
                  <a:srgbClr val="000000"/>
                </a:solidFill>
              </a:rPr>
              <a:t>the need to know</a:t>
            </a:r>
          </a:p>
          <a:p>
            <a:r>
              <a:rPr lang="en-US" sz="2000" dirty="0">
                <a:solidFill>
                  <a:schemeClr val="tx1"/>
                </a:solidFill>
              </a:rPr>
              <a:t>the learner's self-concept</a:t>
            </a:r>
          </a:p>
          <a:p>
            <a:r>
              <a:rPr lang="en-US" sz="2000" dirty="0">
                <a:solidFill>
                  <a:schemeClr val="tx1"/>
                </a:solidFill>
              </a:rPr>
              <a:t>the role of the previous experience (and previous instruction)</a:t>
            </a:r>
          </a:p>
          <a:p>
            <a:r>
              <a:rPr lang="en-US" sz="2000" dirty="0">
                <a:solidFill>
                  <a:schemeClr val="tx1"/>
                </a:solidFill>
              </a:rPr>
              <a:t>the orientation towards learning</a:t>
            </a:r>
          </a:p>
          <a:p>
            <a:r>
              <a:rPr lang="en-US" sz="2000" dirty="0">
                <a:solidFill>
                  <a:schemeClr val="tx1"/>
                </a:solidFill>
              </a:rPr>
              <a:t>the motivation</a:t>
            </a:r>
          </a:p>
          <a:p>
            <a:pPr marL="0" indent="0" algn="r">
              <a:buNone/>
            </a:pPr>
            <a:r>
              <a:rPr lang="it-IT" dirty="0">
                <a:solidFill>
                  <a:srgbClr val="000000"/>
                </a:solidFill>
                <a:latin typeface="Calibri" panose="020F0502020204030204" pitchFamily="34" charset="0"/>
              </a:rPr>
              <a:t>(</a:t>
            </a:r>
            <a:r>
              <a:rPr lang="it-IT" sz="1800" b="0" i="0" u="none" strike="noStrike" baseline="0" dirty="0">
                <a:solidFill>
                  <a:srgbClr val="000000"/>
                </a:solidFill>
                <a:latin typeface="Calibri" panose="020F0502020204030204" pitchFamily="34" charset="0"/>
              </a:rPr>
              <a:t>Malcom Knowles, 2008)</a:t>
            </a:r>
            <a:endParaRPr lang="en-US" sz="2800" b="1" u="sng" dirty="0">
              <a:solidFill>
                <a:schemeClr val="accent1">
                  <a:lumMod val="75000"/>
                </a:schemeClr>
              </a:solidFill>
            </a:endParaRPr>
          </a:p>
          <a:p>
            <a:pPr marL="0" indent="0">
              <a:buNone/>
            </a:pPr>
            <a:endParaRPr lang="en-US" sz="2400" strike="noStrike" baseline="0" dirty="0">
              <a:solidFill>
                <a:schemeClr val="accent1">
                  <a:lumMod val="75000"/>
                </a:schemeClr>
              </a:solidFill>
            </a:endParaRPr>
          </a:p>
          <a:p>
            <a:endParaRPr lang="en-US" sz="1800" b="0" i="0" u="none" strike="noStrike" baseline="0" dirty="0">
              <a:solidFill>
                <a:srgbClr val="000000"/>
              </a:solidFill>
            </a:endParaRPr>
          </a:p>
          <a:p>
            <a:endParaRPr lang="it-IT" dirty="0"/>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sp>
        <p:nvSpPr>
          <p:cNvPr id="2" name="Freccia a destra 1">
            <a:extLst>
              <a:ext uri="{FF2B5EF4-FFF2-40B4-BE49-F238E27FC236}">
                <a16:creationId xmlns:a16="http://schemas.microsoft.com/office/drawing/2014/main" id="{FC2289CE-A159-4936-8FDE-09E56F30827B}"/>
              </a:ext>
            </a:extLst>
          </p:cNvPr>
          <p:cNvSpPr/>
          <p:nvPr/>
        </p:nvSpPr>
        <p:spPr>
          <a:xfrm>
            <a:off x="5112774" y="2136210"/>
            <a:ext cx="983226" cy="27530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5" name="Immagine 4">
            <a:extLst>
              <a:ext uri="{FF2B5EF4-FFF2-40B4-BE49-F238E27FC236}">
                <a16:creationId xmlns:a16="http://schemas.microsoft.com/office/drawing/2014/main" id="{9E727DE4-67FA-40B4-A710-52B4EA8D39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spTree>
    <p:extLst>
      <p:ext uri="{BB962C8B-B14F-4D97-AF65-F5344CB8AC3E}">
        <p14:creationId xmlns:p14="http://schemas.microsoft.com/office/powerpoint/2010/main" val="28847157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677334" y="1954009"/>
            <a:ext cx="8596312" cy="4525449"/>
          </a:xfrm>
        </p:spPr>
        <p:txBody>
          <a:bodyPr>
            <a:normAutofit/>
          </a:bodyPr>
          <a:lstStyle/>
          <a:p>
            <a:pPr marL="0" indent="0">
              <a:buNone/>
            </a:pPr>
            <a:r>
              <a:rPr lang="en-US" sz="2800" b="1" dirty="0">
                <a:solidFill>
                  <a:schemeClr val="accent1">
                    <a:lumMod val="75000"/>
                  </a:schemeClr>
                </a:solidFill>
              </a:rPr>
              <a:t>QUESTIONNAIRE for students (T2.3)</a:t>
            </a:r>
          </a:p>
          <a:p>
            <a:r>
              <a:rPr lang="en-US" dirty="0">
                <a:solidFill>
                  <a:srgbClr val="000000"/>
                </a:solidFill>
              </a:rPr>
              <a:t>U</a:t>
            </a:r>
            <a:r>
              <a:rPr lang="en-US" b="0" i="0" u="none" strike="noStrike" baseline="0" dirty="0">
                <a:solidFill>
                  <a:srgbClr val="000000"/>
                </a:solidFill>
              </a:rPr>
              <a:t>nderstand the perception/view they have about the current educational offer;</a:t>
            </a:r>
          </a:p>
          <a:p>
            <a:r>
              <a:rPr lang="en-US" dirty="0">
                <a:solidFill>
                  <a:srgbClr val="000000"/>
                </a:solidFill>
              </a:rPr>
              <a:t>U</a:t>
            </a:r>
            <a:r>
              <a:rPr lang="en-US" b="0" i="0" u="none" strike="noStrike" baseline="0" dirty="0">
                <a:solidFill>
                  <a:srgbClr val="000000"/>
                </a:solidFill>
              </a:rPr>
              <a:t>nderstand the perception/view they have about their Technical Skills acknowledges;</a:t>
            </a:r>
          </a:p>
          <a:p>
            <a:r>
              <a:rPr lang="en-US" dirty="0">
                <a:solidFill>
                  <a:srgbClr val="000000"/>
                </a:solidFill>
              </a:rPr>
              <a:t>U</a:t>
            </a:r>
            <a:r>
              <a:rPr lang="en-US" b="0" i="0" u="none" strike="noStrike" baseline="0" dirty="0">
                <a:solidFill>
                  <a:srgbClr val="000000"/>
                </a:solidFill>
              </a:rPr>
              <a:t>nderstand the perception/view they have about their N</a:t>
            </a:r>
            <a:r>
              <a:rPr lang="en-US" dirty="0">
                <a:solidFill>
                  <a:srgbClr val="000000"/>
                </a:solidFill>
              </a:rPr>
              <a:t>on-T</a:t>
            </a:r>
            <a:r>
              <a:rPr lang="en-US" b="0" i="0" u="none" strike="noStrike" baseline="0" dirty="0">
                <a:solidFill>
                  <a:srgbClr val="000000"/>
                </a:solidFill>
              </a:rPr>
              <a:t>echnical </a:t>
            </a:r>
            <a:r>
              <a:rPr lang="en-US" dirty="0">
                <a:solidFill>
                  <a:srgbClr val="000000"/>
                </a:solidFill>
              </a:rPr>
              <a:t>S</a:t>
            </a:r>
            <a:r>
              <a:rPr lang="en-US" b="0" i="0" u="none" strike="noStrike" baseline="0" dirty="0">
                <a:solidFill>
                  <a:srgbClr val="000000"/>
                </a:solidFill>
              </a:rPr>
              <a:t>kills acknowledges;</a:t>
            </a:r>
          </a:p>
          <a:p>
            <a:r>
              <a:rPr lang="en-US" dirty="0">
                <a:solidFill>
                  <a:srgbClr val="000000"/>
                </a:solidFill>
              </a:rPr>
              <a:t>U</a:t>
            </a:r>
            <a:r>
              <a:rPr lang="en-US" b="0" i="0" u="none" strike="noStrike" baseline="0" dirty="0">
                <a:solidFill>
                  <a:srgbClr val="000000"/>
                </a:solidFill>
              </a:rPr>
              <a:t>nderstand the perception/view they have about their Team </a:t>
            </a:r>
            <a:r>
              <a:rPr lang="en-US" dirty="0">
                <a:solidFill>
                  <a:srgbClr val="000000"/>
                </a:solidFill>
              </a:rPr>
              <a:t>M</a:t>
            </a:r>
            <a:r>
              <a:rPr lang="en-US" b="0" i="0" u="none" strike="noStrike" baseline="0" dirty="0">
                <a:solidFill>
                  <a:srgbClr val="000000"/>
                </a:solidFill>
              </a:rPr>
              <a:t>anagement acknowledges</a:t>
            </a:r>
          </a:p>
          <a:p>
            <a:r>
              <a:rPr lang="en-US" dirty="0">
                <a:solidFill>
                  <a:srgbClr val="000000"/>
                </a:solidFill>
              </a:rPr>
              <a:t>U</a:t>
            </a:r>
            <a:r>
              <a:rPr lang="en-US" b="0" i="0" u="none" strike="noStrike" baseline="0" dirty="0">
                <a:solidFill>
                  <a:srgbClr val="000000"/>
                </a:solidFill>
              </a:rPr>
              <a:t>nderstand if they ever used before simulatio</a:t>
            </a:r>
            <a:r>
              <a:rPr lang="en-US" dirty="0">
                <a:solidFill>
                  <a:srgbClr val="000000"/>
                </a:solidFill>
              </a:rPr>
              <a:t>n tools and if they think it’s useful</a:t>
            </a:r>
            <a:endParaRPr lang="en-US" b="0" i="0" u="none" strike="noStrike" baseline="0" dirty="0">
              <a:solidFill>
                <a:srgbClr val="000000"/>
              </a:solidFill>
            </a:endParaRPr>
          </a:p>
          <a:p>
            <a:pPr marL="0" indent="0" algn="ctr">
              <a:buNone/>
            </a:pPr>
            <a:r>
              <a:rPr lang="en-US" b="0" i="0" u="none" strike="noStrike" baseline="0" dirty="0">
                <a:solidFill>
                  <a:srgbClr val="000000"/>
                </a:solidFill>
              </a:rPr>
              <a:t>… </a:t>
            </a:r>
            <a:r>
              <a:rPr lang="en-US" dirty="0">
                <a:solidFill>
                  <a:srgbClr val="000000"/>
                </a:solidFill>
              </a:rPr>
              <a:t>in the field of </a:t>
            </a:r>
            <a:r>
              <a:rPr lang="en-US" sz="2000" dirty="0">
                <a:solidFill>
                  <a:schemeClr val="accent1">
                    <a:lumMod val="75000"/>
                  </a:schemeClr>
                </a:solidFill>
              </a:rPr>
              <a:t>EMERGENCY</a:t>
            </a:r>
            <a:r>
              <a:rPr lang="en-US" dirty="0">
                <a:solidFill>
                  <a:srgbClr val="000000"/>
                </a:solidFill>
              </a:rPr>
              <a:t>…</a:t>
            </a:r>
            <a:endParaRPr lang="en-US" b="0" i="0" u="none" strike="noStrike" baseline="0" dirty="0">
              <a:solidFill>
                <a:srgbClr val="000000"/>
              </a:solidFill>
            </a:endParaRPr>
          </a:p>
          <a:p>
            <a:endParaRPr lang="en-US" b="0" i="0" u="none" strike="noStrike" baseline="0" dirty="0">
              <a:solidFill>
                <a:srgbClr val="000000"/>
              </a:solidFill>
            </a:endParaRPr>
          </a:p>
          <a:p>
            <a:endParaRPr lang="en-US" b="0" i="0" u="none" strike="noStrike" baseline="0" dirty="0">
              <a:solidFill>
                <a:srgbClr val="000000"/>
              </a:solidFill>
            </a:endParaRPr>
          </a:p>
          <a:p>
            <a:endParaRPr lang="en-US" sz="2800" b="1" i="0" u="none" strike="noStrike" baseline="0" dirty="0">
              <a:solidFill>
                <a:schemeClr val="accent1">
                  <a:lumMod val="75000"/>
                </a:schemeClr>
              </a:solidFill>
            </a:endParaRPr>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B2F81D2A-D8C6-4843-90E6-1C9BF16666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spTree>
    <p:extLst>
      <p:ext uri="{BB962C8B-B14F-4D97-AF65-F5344CB8AC3E}">
        <p14:creationId xmlns:p14="http://schemas.microsoft.com/office/powerpoint/2010/main" val="858336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B2F81D2A-D8C6-4843-90E6-1C9BF16666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pic>
        <p:nvPicPr>
          <p:cNvPr id="3" name="Immagine 2">
            <a:extLst>
              <a:ext uri="{FF2B5EF4-FFF2-40B4-BE49-F238E27FC236}">
                <a16:creationId xmlns:a16="http://schemas.microsoft.com/office/drawing/2014/main" id="{E9D28DC1-92E4-4236-B1C1-29B8707F3A23}"/>
              </a:ext>
            </a:extLst>
          </p:cNvPr>
          <p:cNvPicPr>
            <a:picLocks noChangeAspect="1"/>
          </p:cNvPicPr>
          <p:nvPr/>
        </p:nvPicPr>
        <p:blipFill rotWithShape="1">
          <a:blip r:embed="rId4">
            <a:extLst>
              <a:ext uri="{28A0092B-C50C-407E-A947-70E740481C1C}">
                <a14:useLocalDpi xmlns:a14="http://schemas.microsoft.com/office/drawing/2010/main" val="0"/>
              </a:ext>
            </a:extLst>
          </a:blip>
          <a:srcRect l="2254" t="9973" r="716" b="29175"/>
          <a:stretch/>
        </p:blipFill>
        <p:spPr>
          <a:xfrm>
            <a:off x="588843" y="1789472"/>
            <a:ext cx="3855337" cy="4173157"/>
          </a:xfrm>
          <a:prstGeom prst="rect">
            <a:avLst/>
          </a:prstGeom>
          <a:ln>
            <a:solidFill>
              <a:schemeClr val="accent1">
                <a:lumMod val="75000"/>
              </a:schemeClr>
            </a:solidFill>
          </a:ln>
        </p:spPr>
      </p:pic>
      <p:sp>
        <p:nvSpPr>
          <p:cNvPr id="7" name="Subtitle 2">
            <a:extLst>
              <a:ext uri="{FF2B5EF4-FFF2-40B4-BE49-F238E27FC236}">
                <a16:creationId xmlns:a16="http://schemas.microsoft.com/office/drawing/2014/main" id="{0762000A-5269-4CDF-BE34-8E76CDF7813E}"/>
              </a:ext>
            </a:extLst>
          </p:cNvPr>
          <p:cNvSpPr txBox="1">
            <a:spLocks/>
          </p:cNvSpPr>
          <p:nvPr/>
        </p:nvSpPr>
        <p:spPr>
          <a:xfrm>
            <a:off x="4945626" y="1705261"/>
            <a:ext cx="4480420" cy="469553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solidFill>
                  <a:srgbClr val="000000"/>
                </a:solidFill>
              </a:rPr>
              <a:t>Questions about actual educational offer;</a:t>
            </a:r>
          </a:p>
          <a:p>
            <a:r>
              <a:rPr lang="en-US" dirty="0">
                <a:solidFill>
                  <a:srgbClr val="000000"/>
                </a:solidFill>
              </a:rPr>
              <a:t>Questions about </a:t>
            </a:r>
            <a:r>
              <a:rPr lang="en-US" dirty="0">
                <a:solidFill>
                  <a:schemeClr val="tx1"/>
                </a:solidFill>
              </a:rPr>
              <a:t>learner's self-concept preparation;</a:t>
            </a:r>
          </a:p>
          <a:p>
            <a:r>
              <a:rPr lang="en-US" dirty="0">
                <a:solidFill>
                  <a:srgbClr val="000000"/>
                </a:solidFill>
              </a:rPr>
              <a:t>Questions about </a:t>
            </a:r>
            <a:r>
              <a:rPr lang="en-US" b="0" i="0" u="none" strike="noStrike" baseline="0" dirty="0">
                <a:solidFill>
                  <a:srgbClr val="000000"/>
                </a:solidFill>
              </a:rPr>
              <a:t>Technical Skills acknowledges;</a:t>
            </a:r>
          </a:p>
          <a:p>
            <a:r>
              <a:rPr lang="en-US" dirty="0">
                <a:solidFill>
                  <a:srgbClr val="000000"/>
                </a:solidFill>
              </a:rPr>
              <a:t>Questions about </a:t>
            </a:r>
            <a:r>
              <a:rPr lang="en-US" b="0" i="0" u="none" strike="noStrike" baseline="0" dirty="0">
                <a:solidFill>
                  <a:srgbClr val="000000"/>
                </a:solidFill>
              </a:rPr>
              <a:t>N</a:t>
            </a:r>
            <a:r>
              <a:rPr lang="en-US" dirty="0">
                <a:solidFill>
                  <a:srgbClr val="000000"/>
                </a:solidFill>
              </a:rPr>
              <a:t>on-T</a:t>
            </a:r>
            <a:r>
              <a:rPr lang="en-US" b="0" i="0" u="none" strike="noStrike" baseline="0" dirty="0">
                <a:solidFill>
                  <a:srgbClr val="000000"/>
                </a:solidFill>
              </a:rPr>
              <a:t>echnical </a:t>
            </a:r>
            <a:r>
              <a:rPr lang="en-US" dirty="0">
                <a:solidFill>
                  <a:srgbClr val="000000"/>
                </a:solidFill>
              </a:rPr>
              <a:t>S</a:t>
            </a:r>
            <a:r>
              <a:rPr lang="en-US" b="0" i="0" u="none" strike="noStrike" baseline="0" dirty="0">
                <a:solidFill>
                  <a:srgbClr val="000000"/>
                </a:solidFill>
              </a:rPr>
              <a:t>kills acknowledges;</a:t>
            </a:r>
          </a:p>
          <a:p>
            <a:r>
              <a:rPr lang="en-US" dirty="0">
                <a:solidFill>
                  <a:srgbClr val="000000"/>
                </a:solidFill>
              </a:rPr>
              <a:t>Questions about </a:t>
            </a:r>
            <a:r>
              <a:rPr lang="en-US" b="0" i="0" u="none" strike="noStrike" baseline="0" dirty="0">
                <a:solidFill>
                  <a:srgbClr val="000000"/>
                </a:solidFill>
              </a:rPr>
              <a:t>Team </a:t>
            </a:r>
            <a:r>
              <a:rPr lang="en-US" dirty="0">
                <a:solidFill>
                  <a:srgbClr val="000000"/>
                </a:solidFill>
              </a:rPr>
              <a:t>M</a:t>
            </a:r>
            <a:r>
              <a:rPr lang="en-US" b="0" i="0" u="none" strike="noStrike" baseline="0" dirty="0">
                <a:solidFill>
                  <a:srgbClr val="000000"/>
                </a:solidFill>
              </a:rPr>
              <a:t>anagement acknowledges;</a:t>
            </a:r>
            <a:endParaRPr lang="en-US" dirty="0">
              <a:solidFill>
                <a:srgbClr val="000000"/>
              </a:solidFill>
            </a:endParaRPr>
          </a:p>
          <a:p>
            <a:endParaRPr lang="en-US" dirty="0">
              <a:solidFill>
                <a:srgbClr val="000000"/>
              </a:solidFill>
            </a:endParaRPr>
          </a:p>
          <a:p>
            <a:r>
              <a:rPr lang="en-US" dirty="0">
                <a:solidFill>
                  <a:srgbClr val="000000"/>
                </a:solidFill>
              </a:rPr>
              <a:t>Using a 5 points “Likert Scale” </a:t>
            </a:r>
          </a:p>
          <a:p>
            <a:pPr lvl="1"/>
            <a:r>
              <a:rPr lang="en-US" dirty="0">
                <a:solidFill>
                  <a:srgbClr val="000000"/>
                </a:solidFill>
              </a:rPr>
              <a:t>From </a:t>
            </a:r>
            <a:r>
              <a:rPr lang="en-US" dirty="0">
                <a:solidFill>
                  <a:schemeClr val="accent1">
                    <a:lumMod val="75000"/>
                  </a:schemeClr>
                </a:solidFill>
              </a:rPr>
              <a:t>Not at all </a:t>
            </a:r>
            <a:r>
              <a:rPr lang="en-US" dirty="0">
                <a:solidFill>
                  <a:schemeClr val="tx1"/>
                </a:solidFill>
              </a:rPr>
              <a:t>to </a:t>
            </a:r>
            <a:r>
              <a:rPr lang="en-US" dirty="0">
                <a:solidFill>
                  <a:schemeClr val="accent1">
                    <a:lumMod val="75000"/>
                  </a:schemeClr>
                </a:solidFill>
              </a:rPr>
              <a:t>A lot</a:t>
            </a:r>
            <a:endParaRPr lang="en-US" dirty="0">
              <a:solidFill>
                <a:srgbClr val="000000"/>
              </a:solidFill>
            </a:endParaRPr>
          </a:p>
          <a:p>
            <a:endParaRPr lang="en-US" dirty="0">
              <a:solidFill>
                <a:srgbClr val="000000"/>
              </a:solidFill>
            </a:endParaRPr>
          </a:p>
          <a:p>
            <a:endParaRPr lang="it-IT" dirty="0"/>
          </a:p>
        </p:txBody>
      </p:sp>
      <p:sp>
        <p:nvSpPr>
          <p:cNvPr id="8" name="Rettangolo 7">
            <a:extLst>
              <a:ext uri="{FF2B5EF4-FFF2-40B4-BE49-F238E27FC236}">
                <a16:creationId xmlns:a16="http://schemas.microsoft.com/office/drawing/2014/main" id="{1E17E3AE-E0A4-4756-85BC-21340A7282F0}"/>
              </a:ext>
            </a:extLst>
          </p:cNvPr>
          <p:cNvSpPr/>
          <p:nvPr/>
        </p:nvSpPr>
        <p:spPr>
          <a:xfrm>
            <a:off x="588843" y="6227506"/>
            <a:ext cx="2467897" cy="34658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fontAlgn="b"/>
            <a:r>
              <a:rPr lang="it-IT" sz="1400" u="none" strike="noStrike" dirty="0">
                <a:effectLst/>
              </a:rPr>
              <a:t>M3 - M5 (</a:t>
            </a:r>
            <a:r>
              <a:rPr lang="it-IT" sz="1400" u="none" strike="noStrike" dirty="0" err="1">
                <a:effectLst/>
              </a:rPr>
              <a:t>Jan</a:t>
            </a:r>
            <a:r>
              <a:rPr lang="it-IT" sz="1400" u="none" strike="noStrike" dirty="0">
                <a:effectLst/>
              </a:rPr>
              <a:t> - March)</a:t>
            </a:r>
            <a:endParaRPr lang="it-IT" sz="1400" b="1" i="0" u="none" strike="noStrike" dirty="0">
              <a:solidFill>
                <a:srgbClr val="000000"/>
              </a:solidFill>
              <a:effectLst/>
              <a:latin typeface="Calibri" panose="020F0502020204030204" pitchFamily="34" charset="0"/>
            </a:endParaRPr>
          </a:p>
        </p:txBody>
      </p:sp>
      <p:sp>
        <p:nvSpPr>
          <p:cNvPr id="9" name="Rettangolo 8"/>
          <p:cNvSpPr/>
          <p:nvPr/>
        </p:nvSpPr>
        <p:spPr>
          <a:xfrm>
            <a:off x="3012133" y="6236916"/>
            <a:ext cx="3167021" cy="369332"/>
          </a:xfrm>
          <a:prstGeom prst="rect">
            <a:avLst/>
          </a:prstGeom>
        </p:spPr>
        <p:txBody>
          <a:bodyPr wrap="none">
            <a:spAutoFit/>
          </a:bodyPr>
          <a:lstStyle/>
          <a:p>
            <a:r>
              <a:rPr lang="en-US" b="1" dirty="0">
                <a:solidFill>
                  <a:schemeClr val="accent1">
                    <a:lumMod val="75000"/>
                  </a:schemeClr>
                </a:solidFill>
              </a:rPr>
              <a:t>(first draft by mid. of Jan.) </a:t>
            </a:r>
            <a:endParaRPr lang="it-IT" dirty="0"/>
          </a:p>
        </p:txBody>
      </p:sp>
    </p:spTree>
    <p:extLst>
      <p:ext uri="{BB962C8B-B14F-4D97-AF65-F5344CB8AC3E}">
        <p14:creationId xmlns:p14="http://schemas.microsoft.com/office/powerpoint/2010/main" val="2020680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677334" y="2366963"/>
            <a:ext cx="8596312" cy="3881437"/>
          </a:xfrm>
        </p:spPr>
        <p:txBody>
          <a:bodyPr>
            <a:normAutofit/>
          </a:bodyPr>
          <a:lstStyle/>
          <a:p>
            <a:endParaRPr lang="en-US" sz="1800" b="0" i="0" u="none" strike="noStrike" baseline="0" dirty="0">
              <a:solidFill>
                <a:srgbClr val="000000"/>
              </a:solidFill>
            </a:endParaRPr>
          </a:p>
          <a:p>
            <a:endParaRPr lang="en-US" sz="1800" b="0" i="0" u="none" strike="noStrike" baseline="0" dirty="0">
              <a:solidFill>
                <a:srgbClr val="000000"/>
              </a:solidFill>
            </a:endParaRPr>
          </a:p>
          <a:p>
            <a:endParaRPr lang="it-IT" dirty="0"/>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B2F81D2A-D8C6-4843-90E6-1C9BF16666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pic>
        <p:nvPicPr>
          <p:cNvPr id="3" name="Immagine 2">
            <a:extLst>
              <a:ext uri="{FF2B5EF4-FFF2-40B4-BE49-F238E27FC236}">
                <a16:creationId xmlns:a16="http://schemas.microsoft.com/office/drawing/2014/main" id="{A69A0E30-22B4-49A4-8F2C-F8F14B3C46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4059" y="1705261"/>
            <a:ext cx="3035643" cy="4172251"/>
          </a:xfrm>
          <a:prstGeom prst="rect">
            <a:avLst/>
          </a:prstGeom>
        </p:spPr>
      </p:pic>
      <p:pic>
        <p:nvPicPr>
          <p:cNvPr id="8" name="Immagine 7">
            <a:extLst>
              <a:ext uri="{FF2B5EF4-FFF2-40B4-BE49-F238E27FC236}">
                <a16:creationId xmlns:a16="http://schemas.microsoft.com/office/drawing/2014/main" id="{C894AB56-68E1-47BB-8D27-085469299D8E}"/>
              </a:ext>
            </a:extLst>
          </p:cNvPr>
          <p:cNvPicPr>
            <a:picLocks noChangeAspect="1"/>
          </p:cNvPicPr>
          <p:nvPr/>
        </p:nvPicPr>
        <p:blipFill rotWithShape="1">
          <a:blip r:embed="rId5">
            <a:extLst>
              <a:ext uri="{28A0092B-C50C-407E-A947-70E740481C1C}">
                <a14:useLocalDpi xmlns:a14="http://schemas.microsoft.com/office/drawing/2010/main" val="0"/>
              </a:ext>
            </a:extLst>
          </a:blip>
          <a:srcRect t="2330" b="30753"/>
          <a:stretch/>
        </p:blipFill>
        <p:spPr>
          <a:xfrm>
            <a:off x="3579706" y="1705261"/>
            <a:ext cx="3164458" cy="4589211"/>
          </a:xfrm>
          <a:prstGeom prst="rect">
            <a:avLst/>
          </a:prstGeom>
        </p:spPr>
      </p:pic>
      <p:pic>
        <p:nvPicPr>
          <p:cNvPr id="10" name="Immagine 9">
            <a:extLst>
              <a:ext uri="{FF2B5EF4-FFF2-40B4-BE49-F238E27FC236}">
                <a16:creationId xmlns:a16="http://schemas.microsoft.com/office/drawing/2014/main" id="{789082A4-525E-4CF3-869E-C31AC94AE0D4}"/>
              </a:ext>
            </a:extLst>
          </p:cNvPr>
          <p:cNvPicPr>
            <a:picLocks noChangeAspect="1"/>
          </p:cNvPicPr>
          <p:nvPr/>
        </p:nvPicPr>
        <p:blipFill rotWithShape="1">
          <a:blip r:embed="rId6">
            <a:extLst>
              <a:ext uri="{28A0092B-C50C-407E-A947-70E740481C1C}">
                <a14:useLocalDpi xmlns:a14="http://schemas.microsoft.com/office/drawing/2010/main" val="0"/>
              </a:ext>
            </a:extLst>
          </a:blip>
          <a:srcRect t="2724" b="30358"/>
          <a:stretch/>
        </p:blipFill>
        <p:spPr>
          <a:xfrm>
            <a:off x="7046108" y="1705261"/>
            <a:ext cx="3164458" cy="4589211"/>
          </a:xfrm>
          <a:prstGeom prst="rect">
            <a:avLst/>
          </a:prstGeom>
        </p:spPr>
      </p:pic>
    </p:spTree>
    <p:extLst>
      <p:ext uri="{BB962C8B-B14F-4D97-AF65-F5344CB8AC3E}">
        <p14:creationId xmlns:p14="http://schemas.microsoft.com/office/powerpoint/2010/main" val="8295786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677334" y="2708408"/>
            <a:ext cx="8596312" cy="3881437"/>
          </a:xfrm>
        </p:spPr>
        <p:txBody>
          <a:bodyPr>
            <a:normAutofit lnSpcReduction="10000"/>
          </a:bodyPr>
          <a:lstStyle/>
          <a:p>
            <a:endParaRPr lang="en-US" sz="2400" dirty="0">
              <a:solidFill>
                <a:srgbClr val="000000"/>
              </a:solidFill>
            </a:endParaRPr>
          </a:p>
          <a:p>
            <a:endParaRPr lang="en-US" sz="2400" dirty="0">
              <a:solidFill>
                <a:srgbClr val="000000"/>
              </a:solidFill>
            </a:endParaRPr>
          </a:p>
          <a:p>
            <a:r>
              <a:rPr lang="en-US" sz="2400" dirty="0">
                <a:solidFill>
                  <a:srgbClr val="000000"/>
                </a:solidFill>
              </a:rPr>
              <a:t>Students of the Universities involved in the project</a:t>
            </a:r>
          </a:p>
          <a:p>
            <a:pPr>
              <a:buNone/>
            </a:pPr>
            <a:endParaRPr lang="en-US" sz="2400" dirty="0">
              <a:solidFill>
                <a:srgbClr val="000000"/>
              </a:solidFill>
            </a:endParaRPr>
          </a:p>
          <a:p>
            <a:r>
              <a:rPr lang="en-US" sz="2400" b="0" i="0" u="none" strike="noStrike" baseline="0" dirty="0">
                <a:solidFill>
                  <a:srgbClr val="000000"/>
                </a:solidFill>
              </a:rPr>
              <a:t>Associated partners of students associations</a:t>
            </a:r>
          </a:p>
          <a:p>
            <a:endParaRPr lang="en-US" sz="2400" dirty="0">
              <a:solidFill>
                <a:srgbClr val="000000"/>
              </a:solidFill>
            </a:endParaRPr>
          </a:p>
          <a:p>
            <a:endParaRPr lang="en-US" sz="2400" dirty="0">
              <a:solidFill>
                <a:srgbClr val="000000"/>
              </a:solidFill>
            </a:endParaRPr>
          </a:p>
          <a:p>
            <a:pPr marL="0" indent="0" algn="ctr">
              <a:buNone/>
            </a:pPr>
            <a:r>
              <a:rPr lang="en-US" sz="2800" b="1" dirty="0">
                <a:solidFill>
                  <a:schemeClr val="accent1">
                    <a:lumMod val="75000"/>
                  </a:schemeClr>
                </a:solidFill>
              </a:rPr>
              <a:t>		</a:t>
            </a:r>
            <a:endParaRPr lang="en-US" sz="2400" b="0" i="0" u="none" strike="noStrike" baseline="0" dirty="0">
              <a:solidFill>
                <a:srgbClr val="000000"/>
              </a:solidFill>
            </a:endParaRPr>
          </a:p>
          <a:p>
            <a:endParaRPr lang="it-IT" sz="2400" dirty="0"/>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B2F81D2A-D8C6-4843-90E6-1C9BF16666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sp>
        <p:nvSpPr>
          <p:cNvPr id="7" name="CasellaDiTesto 6">
            <a:extLst>
              <a:ext uri="{FF2B5EF4-FFF2-40B4-BE49-F238E27FC236}">
                <a16:creationId xmlns:a16="http://schemas.microsoft.com/office/drawing/2014/main" id="{7FE6DB79-104A-4A51-9D3E-B1AFA160A828}"/>
              </a:ext>
            </a:extLst>
          </p:cNvPr>
          <p:cNvSpPr txBox="1"/>
          <p:nvPr/>
        </p:nvSpPr>
        <p:spPr>
          <a:xfrm>
            <a:off x="677333" y="1805280"/>
            <a:ext cx="6156085" cy="954107"/>
          </a:xfrm>
          <a:prstGeom prst="rect">
            <a:avLst/>
          </a:prstGeom>
          <a:noFill/>
        </p:spPr>
        <p:txBody>
          <a:bodyPr wrap="square">
            <a:spAutoFit/>
          </a:bodyPr>
          <a:lstStyle/>
          <a:p>
            <a:r>
              <a:rPr lang="en-US" sz="2800" b="1" dirty="0">
                <a:solidFill>
                  <a:schemeClr val="accent1">
                    <a:lumMod val="75000"/>
                  </a:schemeClr>
                </a:solidFill>
              </a:rPr>
              <a:t>TEST PILOT  (by mid. Feb.)  and EXPECTED RESULTS</a:t>
            </a:r>
            <a:endParaRPr lang="it-IT" sz="2800" dirty="0"/>
          </a:p>
        </p:txBody>
      </p:sp>
    </p:spTree>
    <p:extLst>
      <p:ext uri="{BB962C8B-B14F-4D97-AF65-F5344CB8AC3E}">
        <p14:creationId xmlns:p14="http://schemas.microsoft.com/office/powerpoint/2010/main" val="11499553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628172" y="1949397"/>
            <a:ext cx="8584653" cy="4840082"/>
          </a:xfrm>
        </p:spPr>
        <p:txBody>
          <a:bodyPr>
            <a:normAutofit/>
          </a:bodyPr>
          <a:lstStyle/>
          <a:p>
            <a:pPr marL="0" indent="0">
              <a:buNone/>
            </a:pPr>
            <a:r>
              <a:rPr lang="en-US" sz="2800" b="1" u="sng" dirty="0">
                <a:solidFill>
                  <a:schemeClr val="accent1">
                    <a:lumMod val="75000"/>
                  </a:schemeClr>
                </a:solidFill>
              </a:rPr>
              <a:t>ACADEMICS</a:t>
            </a:r>
            <a:r>
              <a:rPr lang="en-US" sz="2800" dirty="0">
                <a:solidFill>
                  <a:schemeClr val="accent1">
                    <a:lumMod val="75000"/>
                  </a:schemeClr>
                </a:solidFill>
              </a:rPr>
              <a:t> </a:t>
            </a:r>
            <a:r>
              <a:rPr lang="en-US" dirty="0">
                <a:solidFill>
                  <a:schemeClr val="tx1"/>
                </a:solidFill>
              </a:rPr>
              <a:t>target group: Teachers and Researchers</a:t>
            </a:r>
          </a:p>
          <a:p>
            <a:pPr marL="0" indent="0">
              <a:buNone/>
            </a:pPr>
            <a:r>
              <a:rPr lang="en-US" dirty="0">
                <a:solidFill>
                  <a:schemeClr val="tx1"/>
                </a:solidFill>
              </a:rPr>
              <a:t>	</a:t>
            </a:r>
          </a:p>
          <a:p>
            <a:r>
              <a:rPr lang="en-US" sz="2000" b="0" i="0" u="none" strike="noStrike" baseline="0" dirty="0">
                <a:solidFill>
                  <a:srgbClr val="000000"/>
                </a:solidFill>
              </a:rPr>
              <a:t>Experts in</a:t>
            </a:r>
            <a:r>
              <a:rPr lang="en-US" sz="2000" b="0" i="0" u="none" strike="noStrike" dirty="0">
                <a:solidFill>
                  <a:srgbClr val="000000"/>
                </a:solidFill>
              </a:rPr>
              <a:t> their field of competencies</a:t>
            </a:r>
          </a:p>
          <a:p>
            <a:r>
              <a:rPr lang="en-US" sz="2000" dirty="0">
                <a:solidFill>
                  <a:schemeClr val="tx1"/>
                </a:solidFill>
              </a:rPr>
              <a:t>Already working in the healthcare fields</a:t>
            </a:r>
          </a:p>
          <a:p>
            <a:r>
              <a:rPr lang="en-US" sz="2000" dirty="0">
                <a:solidFill>
                  <a:schemeClr val="tx1"/>
                </a:solidFill>
              </a:rPr>
              <a:t>Previous “desk teaching” method</a:t>
            </a:r>
          </a:p>
          <a:p>
            <a:r>
              <a:rPr lang="en-US" sz="2000" dirty="0">
                <a:solidFill>
                  <a:schemeClr val="tx1"/>
                </a:solidFill>
              </a:rPr>
              <a:t>Experiences acquired directly on the patient</a:t>
            </a:r>
          </a:p>
          <a:p>
            <a:r>
              <a:rPr lang="en-US" sz="2000" dirty="0">
                <a:solidFill>
                  <a:schemeClr val="tx1"/>
                </a:solidFill>
              </a:rPr>
              <a:t>Often not confident with simulation methods</a:t>
            </a:r>
          </a:p>
          <a:p>
            <a:pPr marL="0" indent="0">
              <a:buNone/>
            </a:pPr>
            <a:endParaRPr lang="en-US" sz="2800" strike="noStrike" baseline="0" dirty="0">
              <a:solidFill>
                <a:schemeClr val="accent1">
                  <a:lumMod val="75000"/>
                </a:schemeClr>
              </a:solidFill>
            </a:endParaRPr>
          </a:p>
          <a:p>
            <a:endParaRPr lang="en-US" sz="1800" b="0" i="0" u="none" strike="noStrike" baseline="0" dirty="0">
              <a:solidFill>
                <a:srgbClr val="000000"/>
              </a:solidFill>
            </a:endParaRPr>
          </a:p>
          <a:p>
            <a:endParaRPr lang="it-IT" dirty="0"/>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9E727DE4-67FA-40B4-A710-52B4EA8D39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spTree>
    <p:extLst>
      <p:ext uri="{BB962C8B-B14F-4D97-AF65-F5344CB8AC3E}">
        <p14:creationId xmlns:p14="http://schemas.microsoft.com/office/powerpoint/2010/main" val="39620283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677334" y="1954009"/>
            <a:ext cx="8596312" cy="4525449"/>
          </a:xfrm>
        </p:spPr>
        <p:txBody>
          <a:bodyPr>
            <a:normAutofit lnSpcReduction="10000"/>
          </a:bodyPr>
          <a:lstStyle/>
          <a:p>
            <a:pPr marL="0" indent="0">
              <a:buNone/>
            </a:pPr>
            <a:r>
              <a:rPr lang="en-US" sz="2800" b="1" dirty="0">
                <a:solidFill>
                  <a:schemeClr val="accent1">
                    <a:lumMod val="75000"/>
                  </a:schemeClr>
                </a:solidFill>
              </a:rPr>
              <a:t>QUESTIONNAIRE for academics (T2.3)</a:t>
            </a:r>
          </a:p>
          <a:p>
            <a:pPr marL="0" indent="0">
              <a:buNone/>
            </a:pPr>
            <a:endParaRPr lang="en-US" sz="2800" b="1" dirty="0">
              <a:solidFill>
                <a:schemeClr val="accent1">
                  <a:lumMod val="75000"/>
                </a:schemeClr>
              </a:solidFill>
            </a:endParaRPr>
          </a:p>
          <a:p>
            <a:r>
              <a:rPr lang="en-US" dirty="0">
                <a:solidFill>
                  <a:srgbClr val="000000"/>
                </a:solidFill>
              </a:rPr>
              <a:t>U</a:t>
            </a:r>
            <a:r>
              <a:rPr lang="en-US" b="0" i="0" u="none" strike="noStrike" baseline="0" dirty="0">
                <a:solidFill>
                  <a:srgbClr val="000000"/>
                </a:solidFill>
              </a:rPr>
              <a:t>nderstand the perception/view they have about the current educational offer;</a:t>
            </a:r>
          </a:p>
          <a:p>
            <a:r>
              <a:rPr lang="en-US" dirty="0">
                <a:solidFill>
                  <a:srgbClr val="000000"/>
                </a:solidFill>
              </a:rPr>
              <a:t>U</a:t>
            </a:r>
            <a:r>
              <a:rPr lang="en-US" b="0" i="0" u="none" strike="noStrike" baseline="0" dirty="0">
                <a:solidFill>
                  <a:srgbClr val="000000"/>
                </a:solidFill>
              </a:rPr>
              <a:t>nderstand the perception/view they have about their Technical Skills teachings;</a:t>
            </a:r>
          </a:p>
          <a:p>
            <a:r>
              <a:rPr lang="en-US" dirty="0">
                <a:solidFill>
                  <a:srgbClr val="000000"/>
                </a:solidFill>
              </a:rPr>
              <a:t>U</a:t>
            </a:r>
            <a:r>
              <a:rPr lang="en-US" b="0" i="0" u="none" strike="noStrike" baseline="0" dirty="0">
                <a:solidFill>
                  <a:srgbClr val="000000"/>
                </a:solidFill>
              </a:rPr>
              <a:t>nderstand the perception/view they have about their N</a:t>
            </a:r>
            <a:r>
              <a:rPr lang="en-US" dirty="0">
                <a:solidFill>
                  <a:srgbClr val="000000"/>
                </a:solidFill>
              </a:rPr>
              <a:t>on-T</a:t>
            </a:r>
            <a:r>
              <a:rPr lang="en-US" b="0" i="0" u="none" strike="noStrike" baseline="0" dirty="0">
                <a:solidFill>
                  <a:srgbClr val="000000"/>
                </a:solidFill>
              </a:rPr>
              <a:t>echnical </a:t>
            </a:r>
            <a:r>
              <a:rPr lang="en-US" dirty="0">
                <a:solidFill>
                  <a:srgbClr val="000000"/>
                </a:solidFill>
              </a:rPr>
              <a:t>S</a:t>
            </a:r>
            <a:r>
              <a:rPr lang="en-US" b="0" i="0" u="none" strike="noStrike" baseline="0" dirty="0">
                <a:solidFill>
                  <a:srgbClr val="000000"/>
                </a:solidFill>
              </a:rPr>
              <a:t>kills teachings;</a:t>
            </a:r>
          </a:p>
          <a:p>
            <a:r>
              <a:rPr lang="en-US" dirty="0">
                <a:solidFill>
                  <a:srgbClr val="000000"/>
                </a:solidFill>
              </a:rPr>
              <a:t>U</a:t>
            </a:r>
            <a:r>
              <a:rPr lang="en-US" b="0" i="0" u="none" strike="noStrike" baseline="0" dirty="0">
                <a:solidFill>
                  <a:srgbClr val="000000"/>
                </a:solidFill>
              </a:rPr>
              <a:t>nderstand the perception/view they have about their Team </a:t>
            </a:r>
            <a:r>
              <a:rPr lang="en-US" dirty="0">
                <a:solidFill>
                  <a:srgbClr val="000000"/>
                </a:solidFill>
              </a:rPr>
              <a:t>M</a:t>
            </a:r>
            <a:r>
              <a:rPr lang="en-US" b="0" i="0" u="none" strike="noStrike" baseline="0" dirty="0">
                <a:solidFill>
                  <a:srgbClr val="000000"/>
                </a:solidFill>
              </a:rPr>
              <a:t>anagement teachings;</a:t>
            </a:r>
          </a:p>
          <a:p>
            <a:r>
              <a:rPr lang="en-US" dirty="0">
                <a:solidFill>
                  <a:srgbClr val="000000"/>
                </a:solidFill>
              </a:rPr>
              <a:t>U</a:t>
            </a:r>
            <a:r>
              <a:rPr lang="en-US" b="0" i="0" u="none" strike="noStrike" baseline="0" dirty="0">
                <a:solidFill>
                  <a:srgbClr val="000000"/>
                </a:solidFill>
              </a:rPr>
              <a:t>nderstand if they ever used before simulatio</a:t>
            </a:r>
            <a:r>
              <a:rPr lang="en-US" dirty="0">
                <a:solidFill>
                  <a:srgbClr val="000000"/>
                </a:solidFill>
              </a:rPr>
              <a:t>n </a:t>
            </a:r>
            <a:r>
              <a:rPr lang="en-US" b="0" i="0" u="none" strike="noStrike" baseline="0" dirty="0">
                <a:solidFill>
                  <a:srgbClr val="000000"/>
                </a:solidFill>
              </a:rPr>
              <a:t>teaching</a:t>
            </a:r>
            <a:r>
              <a:rPr lang="en-US" dirty="0">
                <a:solidFill>
                  <a:srgbClr val="000000"/>
                </a:solidFill>
              </a:rPr>
              <a:t> and if they think it’s useful</a:t>
            </a:r>
            <a:endParaRPr lang="en-US" b="0" i="0" u="none" strike="noStrike" baseline="0" dirty="0">
              <a:solidFill>
                <a:srgbClr val="000000"/>
              </a:solidFill>
            </a:endParaRPr>
          </a:p>
          <a:p>
            <a:pPr marL="0" indent="0" algn="ctr">
              <a:buNone/>
            </a:pPr>
            <a:r>
              <a:rPr lang="en-US" b="0" i="0" u="none" strike="noStrike" baseline="0" dirty="0">
                <a:solidFill>
                  <a:srgbClr val="000000"/>
                </a:solidFill>
              </a:rPr>
              <a:t>… </a:t>
            </a:r>
            <a:r>
              <a:rPr lang="en-US" dirty="0">
                <a:solidFill>
                  <a:srgbClr val="000000"/>
                </a:solidFill>
              </a:rPr>
              <a:t>in the field of </a:t>
            </a:r>
            <a:r>
              <a:rPr lang="en-US" sz="2000" dirty="0">
                <a:solidFill>
                  <a:schemeClr val="accent1">
                    <a:lumMod val="75000"/>
                  </a:schemeClr>
                </a:solidFill>
              </a:rPr>
              <a:t>EMERGENCY</a:t>
            </a:r>
            <a:r>
              <a:rPr lang="en-US" dirty="0">
                <a:solidFill>
                  <a:srgbClr val="000000"/>
                </a:solidFill>
              </a:rPr>
              <a:t>…</a:t>
            </a:r>
            <a:endParaRPr lang="en-US" b="0" i="0" u="none" strike="noStrike" baseline="0" dirty="0">
              <a:solidFill>
                <a:srgbClr val="000000"/>
              </a:solidFill>
            </a:endParaRPr>
          </a:p>
          <a:p>
            <a:endParaRPr lang="en-US" b="0" i="0" u="none" strike="noStrike" baseline="0" dirty="0">
              <a:solidFill>
                <a:srgbClr val="000000"/>
              </a:solidFill>
            </a:endParaRPr>
          </a:p>
          <a:p>
            <a:endParaRPr lang="en-US" b="0" i="0" u="none" strike="noStrike" baseline="0" dirty="0">
              <a:solidFill>
                <a:srgbClr val="000000"/>
              </a:solidFill>
            </a:endParaRPr>
          </a:p>
          <a:p>
            <a:endParaRPr lang="en-US" sz="2800" b="1" i="0" u="none" strike="noStrike" baseline="0" dirty="0">
              <a:solidFill>
                <a:schemeClr val="accent1">
                  <a:lumMod val="75000"/>
                </a:schemeClr>
              </a:solidFill>
            </a:endParaRPr>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B2F81D2A-D8C6-4843-90E6-1C9BF16666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spTree>
    <p:extLst>
      <p:ext uri="{BB962C8B-B14F-4D97-AF65-F5344CB8AC3E}">
        <p14:creationId xmlns:p14="http://schemas.microsoft.com/office/powerpoint/2010/main" val="13786684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B2F81D2A-D8C6-4843-90E6-1C9BF16666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sp>
        <p:nvSpPr>
          <p:cNvPr id="7" name="Subtitle 2">
            <a:extLst>
              <a:ext uri="{FF2B5EF4-FFF2-40B4-BE49-F238E27FC236}">
                <a16:creationId xmlns:a16="http://schemas.microsoft.com/office/drawing/2014/main" id="{0762000A-5269-4CDF-BE34-8E76CDF7813E}"/>
              </a:ext>
            </a:extLst>
          </p:cNvPr>
          <p:cNvSpPr txBox="1">
            <a:spLocks/>
          </p:cNvSpPr>
          <p:nvPr/>
        </p:nvSpPr>
        <p:spPr>
          <a:xfrm>
            <a:off x="4945626" y="1705261"/>
            <a:ext cx="4480420" cy="469553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solidFill>
                  <a:srgbClr val="000000"/>
                </a:solidFill>
              </a:rPr>
              <a:t>Questions about actual educational offer;</a:t>
            </a:r>
          </a:p>
          <a:p>
            <a:r>
              <a:rPr lang="en-US" dirty="0">
                <a:solidFill>
                  <a:srgbClr val="000000"/>
                </a:solidFill>
              </a:rPr>
              <a:t>Questions about </a:t>
            </a:r>
            <a:r>
              <a:rPr lang="en-US" dirty="0">
                <a:solidFill>
                  <a:schemeClr val="tx1"/>
                </a:solidFill>
              </a:rPr>
              <a:t>learner's preparation;</a:t>
            </a:r>
          </a:p>
          <a:p>
            <a:r>
              <a:rPr lang="en-US" dirty="0">
                <a:solidFill>
                  <a:srgbClr val="000000"/>
                </a:solidFill>
              </a:rPr>
              <a:t>Questions about </a:t>
            </a:r>
            <a:r>
              <a:rPr lang="en-US" b="0" i="0" u="none" strike="noStrike" baseline="0" dirty="0">
                <a:solidFill>
                  <a:srgbClr val="000000"/>
                </a:solidFill>
              </a:rPr>
              <a:t>Technical Skills teachings;</a:t>
            </a:r>
          </a:p>
          <a:p>
            <a:r>
              <a:rPr lang="en-US" dirty="0">
                <a:solidFill>
                  <a:srgbClr val="000000"/>
                </a:solidFill>
              </a:rPr>
              <a:t>Questions about </a:t>
            </a:r>
            <a:r>
              <a:rPr lang="en-US" b="0" i="0" u="none" strike="noStrike" baseline="0" dirty="0">
                <a:solidFill>
                  <a:srgbClr val="000000"/>
                </a:solidFill>
              </a:rPr>
              <a:t>N</a:t>
            </a:r>
            <a:r>
              <a:rPr lang="en-US" dirty="0">
                <a:solidFill>
                  <a:srgbClr val="000000"/>
                </a:solidFill>
              </a:rPr>
              <a:t>on-T</a:t>
            </a:r>
            <a:r>
              <a:rPr lang="en-US" b="0" i="0" u="none" strike="noStrike" baseline="0" dirty="0">
                <a:solidFill>
                  <a:srgbClr val="000000"/>
                </a:solidFill>
              </a:rPr>
              <a:t>echnical </a:t>
            </a:r>
            <a:r>
              <a:rPr lang="en-US" dirty="0">
                <a:solidFill>
                  <a:srgbClr val="000000"/>
                </a:solidFill>
              </a:rPr>
              <a:t>S</a:t>
            </a:r>
            <a:r>
              <a:rPr lang="en-US" b="0" i="0" u="none" strike="noStrike" baseline="0" dirty="0">
                <a:solidFill>
                  <a:srgbClr val="000000"/>
                </a:solidFill>
              </a:rPr>
              <a:t>kills teachings;</a:t>
            </a:r>
          </a:p>
          <a:p>
            <a:r>
              <a:rPr lang="en-US" dirty="0">
                <a:solidFill>
                  <a:srgbClr val="000000"/>
                </a:solidFill>
              </a:rPr>
              <a:t>Questions about </a:t>
            </a:r>
            <a:r>
              <a:rPr lang="en-US" b="0" i="0" u="none" strike="noStrike" baseline="0" dirty="0">
                <a:solidFill>
                  <a:srgbClr val="000000"/>
                </a:solidFill>
              </a:rPr>
              <a:t>Team </a:t>
            </a:r>
            <a:r>
              <a:rPr lang="en-US" dirty="0">
                <a:solidFill>
                  <a:srgbClr val="000000"/>
                </a:solidFill>
              </a:rPr>
              <a:t>M</a:t>
            </a:r>
            <a:r>
              <a:rPr lang="en-US" b="0" i="0" u="none" strike="noStrike" baseline="0" dirty="0">
                <a:solidFill>
                  <a:srgbClr val="000000"/>
                </a:solidFill>
              </a:rPr>
              <a:t>anagement teachings;</a:t>
            </a:r>
            <a:endParaRPr lang="en-US" dirty="0">
              <a:solidFill>
                <a:srgbClr val="000000"/>
              </a:solidFill>
            </a:endParaRPr>
          </a:p>
          <a:p>
            <a:endParaRPr lang="en-US" dirty="0">
              <a:solidFill>
                <a:srgbClr val="000000"/>
              </a:solidFill>
            </a:endParaRPr>
          </a:p>
          <a:p>
            <a:r>
              <a:rPr lang="en-US" dirty="0">
                <a:solidFill>
                  <a:srgbClr val="000000"/>
                </a:solidFill>
              </a:rPr>
              <a:t>Using a 5 points “Likert Scale” </a:t>
            </a:r>
          </a:p>
          <a:p>
            <a:pPr lvl="1"/>
            <a:r>
              <a:rPr lang="en-US" dirty="0">
                <a:solidFill>
                  <a:srgbClr val="000000"/>
                </a:solidFill>
              </a:rPr>
              <a:t>From </a:t>
            </a:r>
            <a:r>
              <a:rPr lang="en-US" dirty="0">
                <a:solidFill>
                  <a:schemeClr val="accent1">
                    <a:lumMod val="75000"/>
                  </a:schemeClr>
                </a:solidFill>
              </a:rPr>
              <a:t>Not at all </a:t>
            </a:r>
            <a:r>
              <a:rPr lang="en-US" dirty="0">
                <a:solidFill>
                  <a:schemeClr val="tx1"/>
                </a:solidFill>
              </a:rPr>
              <a:t>to </a:t>
            </a:r>
            <a:r>
              <a:rPr lang="en-US" dirty="0">
                <a:solidFill>
                  <a:schemeClr val="accent1">
                    <a:lumMod val="75000"/>
                  </a:schemeClr>
                </a:solidFill>
              </a:rPr>
              <a:t>A lot</a:t>
            </a:r>
            <a:endParaRPr lang="en-US" dirty="0">
              <a:solidFill>
                <a:srgbClr val="000000"/>
              </a:solidFill>
            </a:endParaRPr>
          </a:p>
          <a:p>
            <a:endParaRPr lang="en-US" dirty="0">
              <a:solidFill>
                <a:srgbClr val="000000"/>
              </a:solidFill>
            </a:endParaRPr>
          </a:p>
          <a:p>
            <a:endParaRPr lang="it-IT" dirty="0"/>
          </a:p>
        </p:txBody>
      </p:sp>
      <p:pic>
        <p:nvPicPr>
          <p:cNvPr id="4" name="Immagine 3">
            <a:extLst>
              <a:ext uri="{FF2B5EF4-FFF2-40B4-BE49-F238E27FC236}">
                <a16:creationId xmlns:a16="http://schemas.microsoft.com/office/drawing/2014/main" id="{8AAA6165-CE15-451F-B3DB-BAB5A3000AB9}"/>
              </a:ext>
            </a:extLst>
          </p:cNvPr>
          <p:cNvPicPr>
            <a:picLocks noChangeAspect="1"/>
          </p:cNvPicPr>
          <p:nvPr/>
        </p:nvPicPr>
        <p:blipFill rotWithShape="1">
          <a:blip r:embed="rId4">
            <a:extLst>
              <a:ext uri="{28A0092B-C50C-407E-A947-70E740481C1C}">
                <a14:useLocalDpi xmlns:a14="http://schemas.microsoft.com/office/drawing/2010/main" val="0"/>
              </a:ext>
            </a:extLst>
          </a:blip>
          <a:srcRect l="3722" t="4301" r="4065" b="54839"/>
          <a:stretch/>
        </p:blipFill>
        <p:spPr>
          <a:xfrm>
            <a:off x="307659" y="1705260"/>
            <a:ext cx="4254509" cy="4085609"/>
          </a:xfrm>
          <a:prstGeom prst="rect">
            <a:avLst/>
          </a:prstGeom>
        </p:spPr>
      </p:pic>
      <p:sp>
        <p:nvSpPr>
          <p:cNvPr id="8" name="Rettangolo 7">
            <a:extLst>
              <a:ext uri="{FF2B5EF4-FFF2-40B4-BE49-F238E27FC236}">
                <a16:creationId xmlns:a16="http://schemas.microsoft.com/office/drawing/2014/main" id="{F7B06961-A2CD-423D-A612-277402756049}"/>
              </a:ext>
            </a:extLst>
          </p:cNvPr>
          <p:cNvSpPr/>
          <p:nvPr/>
        </p:nvSpPr>
        <p:spPr>
          <a:xfrm>
            <a:off x="503273" y="6227506"/>
            <a:ext cx="2467897" cy="34658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fontAlgn="b"/>
            <a:r>
              <a:rPr lang="it-IT" sz="1400" u="none" strike="noStrike" dirty="0">
                <a:effectLst/>
              </a:rPr>
              <a:t>M3 - M5 (</a:t>
            </a:r>
            <a:r>
              <a:rPr lang="it-IT" sz="1400" u="none" strike="noStrike" dirty="0" err="1">
                <a:effectLst/>
              </a:rPr>
              <a:t>Jan</a:t>
            </a:r>
            <a:r>
              <a:rPr lang="it-IT" sz="1400" u="none" strike="noStrike" dirty="0">
                <a:effectLst/>
              </a:rPr>
              <a:t> - March)</a:t>
            </a:r>
            <a:endParaRPr lang="it-IT" sz="1400" b="1" i="0" u="none" strike="noStrike" dirty="0">
              <a:solidFill>
                <a:srgbClr val="000000"/>
              </a:solidFill>
              <a:effectLst/>
              <a:latin typeface="Calibri" panose="020F0502020204030204" pitchFamily="34" charset="0"/>
            </a:endParaRPr>
          </a:p>
        </p:txBody>
      </p:sp>
      <p:sp>
        <p:nvSpPr>
          <p:cNvPr id="9" name="Rettangolo 8"/>
          <p:cNvSpPr/>
          <p:nvPr/>
        </p:nvSpPr>
        <p:spPr>
          <a:xfrm>
            <a:off x="3012133" y="6236916"/>
            <a:ext cx="3511667" cy="369332"/>
          </a:xfrm>
          <a:prstGeom prst="rect">
            <a:avLst/>
          </a:prstGeom>
        </p:spPr>
        <p:txBody>
          <a:bodyPr wrap="none">
            <a:spAutoFit/>
          </a:bodyPr>
          <a:lstStyle/>
          <a:p>
            <a:r>
              <a:rPr lang="en-US" b="1" dirty="0">
                <a:solidFill>
                  <a:schemeClr val="accent1">
                    <a:lumMod val="75000"/>
                  </a:schemeClr>
                </a:solidFill>
              </a:rPr>
              <a:t>(first draft by the mid of Jan.) </a:t>
            </a:r>
            <a:endParaRPr lang="it-IT" dirty="0"/>
          </a:p>
        </p:txBody>
      </p:sp>
    </p:spTree>
    <p:extLst>
      <p:ext uri="{BB962C8B-B14F-4D97-AF65-F5344CB8AC3E}">
        <p14:creationId xmlns:p14="http://schemas.microsoft.com/office/powerpoint/2010/main" val="33129195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677334" y="3212020"/>
            <a:ext cx="8596312" cy="2775825"/>
          </a:xfrm>
        </p:spPr>
        <p:txBody>
          <a:bodyPr>
            <a:normAutofit/>
          </a:bodyPr>
          <a:lstStyle/>
          <a:p>
            <a:r>
              <a:rPr lang="en-US" sz="2400" dirty="0">
                <a:solidFill>
                  <a:srgbClr val="000000"/>
                </a:solidFill>
              </a:rPr>
              <a:t>Academics of the Universities involved in the project</a:t>
            </a:r>
          </a:p>
          <a:p>
            <a:endParaRPr lang="en-US" sz="2400" dirty="0">
              <a:solidFill>
                <a:srgbClr val="000000"/>
              </a:solidFill>
            </a:endParaRPr>
          </a:p>
          <a:p>
            <a:endParaRPr lang="en-US" sz="2400" dirty="0">
              <a:solidFill>
                <a:srgbClr val="000000"/>
              </a:solidFill>
            </a:endParaRPr>
          </a:p>
          <a:p>
            <a:r>
              <a:rPr lang="en-US" sz="2400" dirty="0">
                <a:solidFill>
                  <a:srgbClr val="000000"/>
                </a:solidFill>
              </a:rPr>
              <a:t>Eventually Academics from other Universities</a:t>
            </a:r>
          </a:p>
          <a:p>
            <a:pPr marL="0" indent="0">
              <a:buNone/>
            </a:pPr>
            <a:endParaRPr lang="en-US" sz="2400" dirty="0">
              <a:solidFill>
                <a:srgbClr val="000000"/>
              </a:solidFill>
            </a:endParaRPr>
          </a:p>
          <a:p>
            <a:endParaRPr lang="en-US" sz="2400" dirty="0">
              <a:solidFill>
                <a:srgbClr val="000000"/>
              </a:solidFill>
            </a:endParaRPr>
          </a:p>
          <a:p>
            <a:endParaRPr lang="en-US" sz="2400" b="0" i="0" u="none" strike="noStrike" baseline="0" dirty="0">
              <a:solidFill>
                <a:srgbClr val="000000"/>
              </a:solidFill>
            </a:endParaRPr>
          </a:p>
          <a:p>
            <a:endParaRPr lang="it-IT" sz="2400" dirty="0"/>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B2F81D2A-D8C6-4843-90E6-1C9BF16666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sp>
        <p:nvSpPr>
          <p:cNvPr id="7" name="CasellaDiTesto 6">
            <a:extLst>
              <a:ext uri="{FF2B5EF4-FFF2-40B4-BE49-F238E27FC236}">
                <a16:creationId xmlns:a16="http://schemas.microsoft.com/office/drawing/2014/main" id="{7FE6DB79-104A-4A51-9D3E-B1AFA160A828}"/>
              </a:ext>
            </a:extLst>
          </p:cNvPr>
          <p:cNvSpPr txBox="1"/>
          <p:nvPr/>
        </p:nvSpPr>
        <p:spPr>
          <a:xfrm>
            <a:off x="677334" y="1705261"/>
            <a:ext cx="6018434" cy="954107"/>
          </a:xfrm>
          <a:prstGeom prst="rect">
            <a:avLst/>
          </a:prstGeom>
          <a:noFill/>
        </p:spPr>
        <p:txBody>
          <a:bodyPr wrap="square">
            <a:spAutoFit/>
          </a:bodyPr>
          <a:lstStyle/>
          <a:p>
            <a:r>
              <a:rPr lang="en-US" sz="2800" b="1" dirty="0">
                <a:solidFill>
                  <a:schemeClr val="accent1">
                    <a:lumMod val="75000"/>
                  </a:schemeClr>
                </a:solidFill>
              </a:rPr>
              <a:t>TEST PILOT (by mid. Feb.) and EXPECTED RESULTS</a:t>
            </a:r>
            <a:endParaRPr lang="it-IT" sz="2800" dirty="0"/>
          </a:p>
        </p:txBody>
      </p:sp>
    </p:spTree>
    <p:extLst>
      <p:ext uri="{BB962C8B-B14F-4D97-AF65-F5344CB8AC3E}">
        <p14:creationId xmlns:p14="http://schemas.microsoft.com/office/powerpoint/2010/main" val="5857423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628172" y="1949397"/>
            <a:ext cx="8584653" cy="4840082"/>
          </a:xfrm>
        </p:spPr>
        <p:txBody>
          <a:bodyPr>
            <a:normAutofit/>
          </a:bodyPr>
          <a:lstStyle/>
          <a:p>
            <a:pPr marL="0" indent="0">
              <a:buNone/>
            </a:pPr>
            <a:r>
              <a:rPr lang="en-US" sz="2800" b="1" u="sng" dirty="0">
                <a:solidFill>
                  <a:schemeClr val="accent1">
                    <a:lumMod val="75000"/>
                  </a:schemeClr>
                </a:solidFill>
              </a:rPr>
              <a:t>ENTERPRENEURS</a:t>
            </a:r>
            <a:r>
              <a:rPr lang="en-US" sz="2800" dirty="0">
                <a:solidFill>
                  <a:schemeClr val="accent1">
                    <a:lumMod val="75000"/>
                  </a:schemeClr>
                </a:solidFill>
              </a:rPr>
              <a:t> </a:t>
            </a:r>
            <a:r>
              <a:rPr lang="en-US" dirty="0">
                <a:solidFill>
                  <a:schemeClr val="tx1"/>
                </a:solidFill>
              </a:rPr>
              <a:t>target group: Companies developing simulation tools 	</a:t>
            </a:r>
          </a:p>
          <a:p>
            <a:r>
              <a:rPr lang="en-US" sz="2000" b="0" i="0" u="none" strike="noStrike" baseline="0" dirty="0">
                <a:solidFill>
                  <a:srgbClr val="000000"/>
                </a:solidFill>
              </a:rPr>
              <a:t>Experts in</a:t>
            </a:r>
            <a:r>
              <a:rPr lang="en-US" sz="2000" b="0" i="0" u="none" strike="noStrike" dirty="0">
                <a:solidFill>
                  <a:srgbClr val="000000"/>
                </a:solidFill>
              </a:rPr>
              <a:t> their field of competencies</a:t>
            </a:r>
          </a:p>
          <a:p>
            <a:r>
              <a:rPr lang="en-US" sz="2000" dirty="0">
                <a:solidFill>
                  <a:srgbClr val="000000"/>
                </a:solidFill>
              </a:rPr>
              <a:t>Medical Knowledge</a:t>
            </a:r>
          </a:p>
          <a:p>
            <a:r>
              <a:rPr lang="en-US" sz="2000" dirty="0">
                <a:solidFill>
                  <a:srgbClr val="000000"/>
                </a:solidFill>
              </a:rPr>
              <a:t>Practical understanding of lab instrumental</a:t>
            </a:r>
          </a:p>
          <a:p>
            <a:r>
              <a:rPr lang="en-US" sz="2000" b="0" i="0" u="none" strike="noStrike" dirty="0">
                <a:solidFill>
                  <a:srgbClr val="000000"/>
                </a:solidFill>
              </a:rPr>
              <a:t>Ability to coach and develop training programs about using simulation tools</a:t>
            </a:r>
          </a:p>
          <a:p>
            <a:r>
              <a:rPr lang="en-US" sz="2000" dirty="0">
                <a:solidFill>
                  <a:srgbClr val="000000"/>
                </a:solidFill>
              </a:rPr>
              <a:t>Understanding and participation on improving efficiency and reliability of the tools and equipment</a:t>
            </a:r>
            <a:endParaRPr lang="en-US" sz="2000" b="0" i="0" u="none" strike="noStrike" dirty="0">
              <a:solidFill>
                <a:srgbClr val="000000"/>
              </a:solidFill>
            </a:endParaRPr>
          </a:p>
          <a:p>
            <a:endParaRPr lang="it-IT" dirty="0"/>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9E727DE4-67FA-40B4-A710-52B4EA8D39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pic>
        <p:nvPicPr>
          <p:cNvPr id="3" name="Immagine 2">
            <a:extLst>
              <a:ext uri="{FF2B5EF4-FFF2-40B4-BE49-F238E27FC236}">
                <a16:creationId xmlns:a16="http://schemas.microsoft.com/office/drawing/2014/main" id="{E3536D06-8106-4F3A-8073-CA9F201A35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18337" y="3429000"/>
            <a:ext cx="1545491" cy="1545491"/>
          </a:xfrm>
          <a:prstGeom prst="rect">
            <a:avLst/>
          </a:prstGeom>
        </p:spPr>
      </p:pic>
      <p:pic>
        <p:nvPicPr>
          <p:cNvPr id="8" name="Immagine 7">
            <a:extLst>
              <a:ext uri="{FF2B5EF4-FFF2-40B4-BE49-F238E27FC236}">
                <a16:creationId xmlns:a16="http://schemas.microsoft.com/office/drawing/2014/main" id="{B48CDD74-FC45-4045-8C44-723536494D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18597" y="4974491"/>
            <a:ext cx="1545491" cy="1545491"/>
          </a:xfrm>
          <a:prstGeom prst="rect">
            <a:avLst/>
          </a:prstGeom>
        </p:spPr>
      </p:pic>
      <p:pic>
        <p:nvPicPr>
          <p:cNvPr id="10" name="Immagine 9">
            <a:extLst>
              <a:ext uri="{FF2B5EF4-FFF2-40B4-BE49-F238E27FC236}">
                <a16:creationId xmlns:a16="http://schemas.microsoft.com/office/drawing/2014/main" id="{53825008-CEF1-4132-9DF1-6EE32BBD4095}"/>
              </a:ext>
            </a:extLst>
          </p:cNvPr>
          <p:cNvPicPr>
            <a:picLocks noChangeAspect="1"/>
          </p:cNvPicPr>
          <p:nvPr/>
        </p:nvPicPr>
        <p:blipFill rotWithShape="1">
          <a:blip r:embed="rId6">
            <a:extLst>
              <a:ext uri="{28A0092B-C50C-407E-A947-70E740481C1C}">
                <a14:useLocalDpi xmlns:a14="http://schemas.microsoft.com/office/drawing/2010/main" val="0"/>
              </a:ext>
            </a:extLst>
          </a:blip>
          <a:srcRect l="13646" t="17222" r="14792" b="23518"/>
          <a:stretch/>
        </p:blipFill>
        <p:spPr>
          <a:xfrm>
            <a:off x="9404555" y="2189783"/>
            <a:ext cx="2660445" cy="1239217"/>
          </a:xfrm>
          <a:prstGeom prst="rect">
            <a:avLst/>
          </a:prstGeom>
        </p:spPr>
      </p:pic>
    </p:spTree>
    <p:extLst>
      <p:ext uri="{BB962C8B-B14F-4D97-AF65-F5344CB8AC3E}">
        <p14:creationId xmlns:p14="http://schemas.microsoft.com/office/powerpoint/2010/main" val="10635129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677334" y="1885183"/>
            <a:ext cx="8596312" cy="4525449"/>
          </a:xfrm>
        </p:spPr>
        <p:txBody>
          <a:bodyPr>
            <a:normAutofit lnSpcReduction="10000"/>
          </a:bodyPr>
          <a:lstStyle/>
          <a:p>
            <a:pPr marL="0" indent="0">
              <a:buNone/>
            </a:pPr>
            <a:r>
              <a:rPr lang="en-US" sz="2800" b="1" dirty="0">
                <a:solidFill>
                  <a:schemeClr val="accent1">
                    <a:lumMod val="75000"/>
                  </a:schemeClr>
                </a:solidFill>
              </a:rPr>
              <a:t>QUESTIONNAIRE for entrepreneurs (T2.4)</a:t>
            </a:r>
          </a:p>
          <a:p>
            <a:pPr marL="0" indent="0">
              <a:buNone/>
            </a:pPr>
            <a:endParaRPr lang="en-US" sz="2800" b="1" dirty="0">
              <a:solidFill>
                <a:schemeClr val="accent1">
                  <a:lumMod val="75000"/>
                </a:schemeClr>
              </a:solidFill>
            </a:endParaRPr>
          </a:p>
          <a:p>
            <a:r>
              <a:rPr lang="en-US" dirty="0">
                <a:solidFill>
                  <a:srgbClr val="000000"/>
                </a:solidFill>
              </a:rPr>
              <a:t>U</a:t>
            </a:r>
            <a:r>
              <a:rPr lang="en-US" b="0" i="0" u="none" strike="noStrike" baseline="0" dirty="0">
                <a:solidFill>
                  <a:srgbClr val="000000"/>
                </a:solidFill>
              </a:rPr>
              <a:t>nderstand the perception/view they have about the current educational offer;</a:t>
            </a:r>
          </a:p>
          <a:p>
            <a:r>
              <a:rPr lang="en-US" dirty="0">
                <a:solidFill>
                  <a:srgbClr val="000000"/>
                </a:solidFill>
              </a:rPr>
              <a:t>U</a:t>
            </a:r>
            <a:r>
              <a:rPr lang="en-US" b="0" i="0" u="none" strike="noStrike" baseline="0" dirty="0">
                <a:solidFill>
                  <a:srgbClr val="000000"/>
                </a:solidFill>
              </a:rPr>
              <a:t>nderstand their actual application in the field of Emergency in the Universities;</a:t>
            </a:r>
          </a:p>
          <a:p>
            <a:r>
              <a:rPr lang="en-US" dirty="0">
                <a:solidFill>
                  <a:srgbClr val="000000"/>
                </a:solidFill>
              </a:rPr>
              <a:t>U</a:t>
            </a:r>
            <a:r>
              <a:rPr lang="en-US" b="0" i="0" u="none" strike="noStrike" baseline="0" dirty="0">
                <a:solidFill>
                  <a:srgbClr val="000000"/>
                </a:solidFill>
              </a:rPr>
              <a:t>nderstand their actual application in the field of Emergency outside Universities scope;</a:t>
            </a:r>
          </a:p>
          <a:p>
            <a:r>
              <a:rPr lang="en-US" dirty="0">
                <a:solidFill>
                  <a:srgbClr val="000000"/>
                </a:solidFill>
              </a:rPr>
              <a:t>U</a:t>
            </a:r>
            <a:r>
              <a:rPr lang="en-US" b="0" i="0" u="none" strike="noStrike" baseline="0" dirty="0">
                <a:solidFill>
                  <a:srgbClr val="000000"/>
                </a:solidFill>
              </a:rPr>
              <a:t>nderstand their needs to implement their offers;</a:t>
            </a:r>
          </a:p>
          <a:p>
            <a:r>
              <a:rPr lang="en-US" dirty="0">
                <a:solidFill>
                  <a:srgbClr val="000000"/>
                </a:solidFill>
              </a:rPr>
              <a:t>Understand how to allow greater integration between this type of companies and the Universities</a:t>
            </a:r>
          </a:p>
          <a:p>
            <a:r>
              <a:rPr lang="en-US" b="0" i="0" u="none" strike="noStrike" baseline="0" dirty="0">
                <a:solidFill>
                  <a:srgbClr val="000000"/>
                </a:solidFill>
              </a:rPr>
              <a:t> Understand skills and requirement</a:t>
            </a:r>
            <a:r>
              <a:rPr lang="en-US" baseline="0" dirty="0">
                <a:solidFill>
                  <a:srgbClr val="000000"/>
                </a:solidFill>
              </a:rPr>
              <a:t>s</a:t>
            </a:r>
            <a:r>
              <a:rPr lang="en-US" dirty="0">
                <a:solidFill>
                  <a:srgbClr val="000000"/>
                </a:solidFill>
              </a:rPr>
              <a:t> for personnel to hire</a:t>
            </a:r>
            <a:endParaRPr lang="en-US" b="0" i="0" u="none" strike="noStrike" baseline="0" dirty="0">
              <a:solidFill>
                <a:srgbClr val="000000"/>
              </a:solidFill>
            </a:endParaRPr>
          </a:p>
          <a:p>
            <a:endParaRPr lang="en-US" sz="2800" b="1" i="0" u="none" strike="noStrike" baseline="0" dirty="0">
              <a:solidFill>
                <a:schemeClr val="accent1">
                  <a:lumMod val="75000"/>
                </a:schemeClr>
              </a:solidFill>
            </a:endParaRPr>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B2F81D2A-D8C6-4843-90E6-1C9BF16666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spTree>
    <p:extLst>
      <p:ext uri="{BB962C8B-B14F-4D97-AF65-F5344CB8AC3E}">
        <p14:creationId xmlns:p14="http://schemas.microsoft.com/office/powerpoint/2010/main" val="2430733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B2F81D2A-D8C6-4843-90E6-1C9BF16666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sp>
        <p:nvSpPr>
          <p:cNvPr id="7" name="Subtitle 2">
            <a:extLst>
              <a:ext uri="{FF2B5EF4-FFF2-40B4-BE49-F238E27FC236}">
                <a16:creationId xmlns:a16="http://schemas.microsoft.com/office/drawing/2014/main" id="{0762000A-5269-4CDF-BE34-8E76CDF7813E}"/>
              </a:ext>
            </a:extLst>
          </p:cNvPr>
          <p:cNvSpPr txBox="1">
            <a:spLocks/>
          </p:cNvSpPr>
          <p:nvPr/>
        </p:nvSpPr>
        <p:spPr>
          <a:xfrm>
            <a:off x="4945626" y="1705261"/>
            <a:ext cx="4480420" cy="469553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solidFill>
                  <a:srgbClr val="000000"/>
                </a:solidFill>
              </a:rPr>
              <a:t>Questions about actual involvement in educational offer;</a:t>
            </a:r>
          </a:p>
          <a:p>
            <a:r>
              <a:rPr lang="en-US" dirty="0">
                <a:solidFill>
                  <a:srgbClr val="000000"/>
                </a:solidFill>
              </a:rPr>
              <a:t>Questions about </a:t>
            </a:r>
            <a:r>
              <a:rPr lang="en-US" dirty="0">
                <a:solidFill>
                  <a:schemeClr val="tx1"/>
                </a:solidFill>
              </a:rPr>
              <a:t>their needs;</a:t>
            </a:r>
          </a:p>
          <a:p>
            <a:r>
              <a:rPr lang="en-US" dirty="0">
                <a:solidFill>
                  <a:srgbClr val="000000"/>
                </a:solidFill>
              </a:rPr>
              <a:t>Questions about </a:t>
            </a:r>
            <a:r>
              <a:rPr lang="en-US" b="0" i="0" u="none" strike="noStrike" baseline="0" dirty="0">
                <a:solidFill>
                  <a:srgbClr val="000000"/>
                </a:solidFill>
              </a:rPr>
              <a:t>their perspectives;</a:t>
            </a:r>
          </a:p>
          <a:p>
            <a:r>
              <a:rPr lang="en-US" dirty="0">
                <a:solidFill>
                  <a:srgbClr val="000000"/>
                </a:solidFill>
              </a:rPr>
              <a:t>Questions about </a:t>
            </a:r>
            <a:r>
              <a:rPr lang="en-US" b="0" i="0" u="none" strike="noStrike" baseline="0" dirty="0">
                <a:solidFill>
                  <a:srgbClr val="000000"/>
                </a:solidFill>
              </a:rPr>
              <a:t>their improvement in healthcare education;</a:t>
            </a:r>
          </a:p>
          <a:p>
            <a:r>
              <a:rPr lang="en-US" dirty="0">
                <a:solidFill>
                  <a:srgbClr val="000000"/>
                </a:solidFill>
              </a:rPr>
              <a:t>Questions about </a:t>
            </a:r>
            <a:r>
              <a:rPr lang="en-US" b="0" i="0" u="none" strike="noStrike" baseline="0" dirty="0">
                <a:solidFill>
                  <a:srgbClr val="000000"/>
                </a:solidFill>
              </a:rPr>
              <a:t>their integration in standardized educational programs;</a:t>
            </a:r>
            <a:endParaRPr lang="en-US" dirty="0">
              <a:solidFill>
                <a:srgbClr val="000000"/>
              </a:solidFill>
            </a:endParaRPr>
          </a:p>
          <a:p>
            <a:endParaRPr lang="en-US" dirty="0">
              <a:solidFill>
                <a:srgbClr val="000000"/>
              </a:solidFill>
            </a:endParaRPr>
          </a:p>
          <a:p>
            <a:endParaRPr lang="en-US" dirty="0">
              <a:solidFill>
                <a:srgbClr val="000000"/>
              </a:solidFill>
            </a:endParaRPr>
          </a:p>
          <a:p>
            <a:endParaRPr lang="it-IT" dirty="0"/>
          </a:p>
        </p:txBody>
      </p:sp>
      <p:sp>
        <p:nvSpPr>
          <p:cNvPr id="9" name="Rettangolo 8"/>
          <p:cNvSpPr/>
          <p:nvPr/>
        </p:nvSpPr>
        <p:spPr>
          <a:xfrm>
            <a:off x="3012133" y="6236916"/>
            <a:ext cx="3520066" cy="369332"/>
          </a:xfrm>
          <a:prstGeom prst="rect">
            <a:avLst/>
          </a:prstGeom>
        </p:spPr>
        <p:txBody>
          <a:bodyPr wrap="none">
            <a:spAutoFit/>
          </a:bodyPr>
          <a:lstStyle/>
          <a:p>
            <a:r>
              <a:rPr lang="en-US" b="1" dirty="0">
                <a:solidFill>
                  <a:schemeClr val="accent1">
                    <a:lumMod val="75000"/>
                  </a:schemeClr>
                </a:solidFill>
              </a:rPr>
              <a:t>(first draft by the mid of Feb.) </a:t>
            </a:r>
            <a:endParaRPr lang="it-IT" dirty="0"/>
          </a:p>
        </p:txBody>
      </p:sp>
      <p:pic>
        <p:nvPicPr>
          <p:cNvPr id="3" name="Immagine 2">
            <a:extLst>
              <a:ext uri="{FF2B5EF4-FFF2-40B4-BE49-F238E27FC236}">
                <a16:creationId xmlns:a16="http://schemas.microsoft.com/office/drawing/2014/main" id="{3152748E-D7E6-436D-94FD-14A6FEE980AC}"/>
              </a:ext>
            </a:extLst>
          </p:cNvPr>
          <p:cNvPicPr>
            <a:picLocks noChangeAspect="1"/>
          </p:cNvPicPr>
          <p:nvPr/>
        </p:nvPicPr>
        <p:blipFill rotWithShape="1">
          <a:blip r:embed="rId4">
            <a:extLst>
              <a:ext uri="{28A0092B-C50C-407E-A947-70E740481C1C}">
                <a14:useLocalDpi xmlns:a14="http://schemas.microsoft.com/office/drawing/2010/main" val="0"/>
              </a:ext>
            </a:extLst>
          </a:blip>
          <a:srcRect t="22939" b="34623"/>
          <a:stretch/>
        </p:blipFill>
        <p:spPr>
          <a:xfrm>
            <a:off x="391108" y="1705261"/>
            <a:ext cx="4131085" cy="3800804"/>
          </a:xfrm>
          <a:prstGeom prst="rect">
            <a:avLst/>
          </a:prstGeom>
        </p:spPr>
      </p:pic>
      <p:sp>
        <p:nvSpPr>
          <p:cNvPr id="10" name="Rettangolo 9">
            <a:extLst>
              <a:ext uri="{FF2B5EF4-FFF2-40B4-BE49-F238E27FC236}">
                <a16:creationId xmlns:a16="http://schemas.microsoft.com/office/drawing/2014/main" id="{5F344428-A8AA-4006-9C55-1169BFDC9229}"/>
              </a:ext>
            </a:extLst>
          </p:cNvPr>
          <p:cNvSpPr/>
          <p:nvPr/>
        </p:nvSpPr>
        <p:spPr>
          <a:xfrm>
            <a:off x="532770" y="6236916"/>
            <a:ext cx="2357913"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it-IT" sz="1400" u="none" strike="noStrike" dirty="0">
                <a:effectLst/>
              </a:rPr>
              <a:t>M5- M8 (March - </a:t>
            </a:r>
            <a:r>
              <a:rPr lang="it-IT" sz="1400" u="none" strike="noStrike" dirty="0" err="1">
                <a:effectLst/>
              </a:rPr>
              <a:t>June</a:t>
            </a:r>
            <a:r>
              <a:rPr lang="it-IT" sz="1400" u="none" strike="noStrike" dirty="0">
                <a:effectLst/>
              </a:rPr>
              <a:t>)</a:t>
            </a:r>
            <a:endParaRPr lang="it-IT" sz="1400" dirty="0"/>
          </a:p>
        </p:txBody>
      </p:sp>
    </p:spTree>
    <p:extLst>
      <p:ext uri="{BB962C8B-B14F-4D97-AF65-F5344CB8AC3E}">
        <p14:creationId xmlns:p14="http://schemas.microsoft.com/office/powerpoint/2010/main" val="1803746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EE1F246-90F4-4BB4-BD71-B1238438AA19}"/>
              </a:ext>
            </a:extLst>
          </p:cNvPr>
          <p:cNvSpPr>
            <a:spLocks noGrp="1"/>
          </p:cNvSpPr>
          <p:nvPr>
            <p:ph idx="1"/>
          </p:nvPr>
        </p:nvSpPr>
        <p:spPr>
          <a:xfrm>
            <a:off x="677334" y="2366963"/>
            <a:ext cx="8596312" cy="3881437"/>
          </a:xfrm>
        </p:spPr>
        <p:txBody>
          <a:bodyPr>
            <a:normAutofit/>
          </a:bodyPr>
          <a:lstStyle/>
          <a:p>
            <a:endParaRPr lang="en-US" sz="1800" b="0" i="0" u="none" strike="noStrike" baseline="0" dirty="0">
              <a:solidFill>
                <a:srgbClr val="000000"/>
              </a:solidFill>
            </a:endParaRPr>
          </a:p>
          <a:p>
            <a:endParaRPr lang="en-US" sz="1800" b="0" i="0" u="none" strike="noStrike" baseline="0" dirty="0">
              <a:solidFill>
                <a:srgbClr val="000000"/>
              </a:solidFill>
            </a:endParaRPr>
          </a:p>
          <a:p>
            <a:endParaRPr lang="it-IT" dirty="0"/>
          </a:p>
        </p:txBody>
      </p:sp>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B2F81D2A-D8C6-4843-90E6-1C9BF16666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grpSp>
        <p:nvGrpSpPr>
          <p:cNvPr id="3" name="Gruppo 2">
            <a:extLst>
              <a:ext uri="{FF2B5EF4-FFF2-40B4-BE49-F238E27FC236}">
                <a16:creationId xmlns:a16="http://schemas.microsoft.com/office/drawing/2014/main" id="{54FBA8FE-E1DC-470C-A2BF-32D893AE829F}"/>
              </a:ext>
            </a:extLst>
          </p:cNvPr>
          <p:cNvGrpSpPr/>
          <p:nvPr/>
        </p:nvGrpSpPr>
        <p:grpSpPr>
          <a:xfrm>
            <a:off x="307659" y="2669458"/>
            <a:ext cx="6904302" cy="1420702"/>
            <a:chOff x="186812" y="1705261"/>
            <a:chExt cx="9124336" cy="1758671"/>
          </a:xfrm>
        </p:grpSpPr>
        <p:pic>
          <p:nvPicPr>
            <p:cNvPr id="8" name="Immagine 7">
              <a:extLst>
                <a:ext uri="{FF2B5EF4-FFF2-40B4-BE49-F238E27FC236}">
                  <a16:creationId xmlns:a16="http://schemas.microsoft.com/office/drawing/2014/main" id="{BAFC6B03-B9FD-4635-A59E-04E32881C3F3}"/>
                </a:ext>
              </a:extLst>
            </p:cNvPr>
            <p:cNvPicPr>
              <a:picLocks noChangeAspect="1"/>
            </p:cNvPicPr>
            <p:nvPr/>
          </p:nvPicPr>
          <p:blipFill rotWithShape="1">
            <a:blip r:embed="rId4">
              <a:extLst>
                <a:ext uri="{28A0092B-C50C-407E-A947-70E740481C1C}">
                  <a14:useLocalDpi xmlns:a14="http://schemas.microsoft.com/office/drawing/2010/main" val="0"/>
                </a:ext>
              </a:extLst>
            </a:blip>
            <a:srcRect l="3722" t="4302" r="4065" b="73420"/>
            <a:stretch/>
          </p:blipFill>
          <p:spPr>
            <a:xfrm>
              <a:off x="5056639" y="1705261"/>
              <a:ext cx="4254509" cy="1758671"/>
            </a:xfrm>
            <a:prstGeom prst="rect">
              <a:avLst/>
            </a:prstGeom>
          </p:spPr>
        </p:pic>
        <p:pic>
          <p:nvPicPr>
            <p:cNvPr id="9" name="Immagine 8">
              <a:extLst>
                <a:ext uri="{FF2B5EF4-FFF2-40B4-BE49-F238E27FC236}">
                  <a16:creationId xmlns:a16="http://schemas.microsoft.com/office/drawing/2014/main" id="{454478D7-9166-40D9-81CA-1A4C807D00FE}"/>
                </a:ext>
              </a:extLst>
            </p:cNvPr>
            <p:cNvPicPr>
              <a:picLocks noChangeAspect="1"/>
            </p:cNvPicPr>
            <p:nvPr/>
          </p:nvPicPr>
          <p:blipFill rotWithShape="1">
            <a:blip r:embed="rId5">
              <a:extLst>
                <a:ext uri="{28A0092B-C50C-407E-A947-70E740481C1C}">
                  <a14:useLocalDpi xmlns:a14="http://schemas.microsoft.com/office/drawing/2010/main" val="0"/>
                </a:ext>
              </a:extLst>
            </a:blip>
            <a:srcRect l="55" t="25027" r="-27" b="51030"/>
            <a:stretch/>
          </p:blipFill>
          <p:spPr>
            <a:xfrm>
              <a:off x="186812" y="1705261"/>
              <a:ext cx="4254509" cy="1758671"/>
            </a:xfrm>
            <a:prstGeom prst="rect">
              <a:avLst/>
            </a:prstGeom>
            <a:ln>
              <a:solidFill>
                <a:schemeClr val="accent1">
                  <a:lumMod val="75000"/>
                </a:schemeClr>
              </a:solidFill>
            </a:ln>
          </p:spPr>
        </p:pic>
      </p:grpSp>
      <p:sp>
        <p:nvSpPr>
          <p:cNvPr id="10" name="Subtitle 2">
            <a:extLst>
              <a:ext uri="{FF2B5EF4-FFF2-40B4-BE49-F238E27FC236}">
                <a16:creationId xmlns:a16="http://schemas.microsoft.com/office/drawing/2014/main" id="{4D861FB8-2342-40B7-9ECC-00768CF040C4}"/>
              </a:ext>
            </a:extLst>
          </p:cNvPr>
          <p:cNvSpPr txBox="1">
            <a:spLocks/>
          </p:cNvSpPr>
          <p:nvPr/>
        </p:nvSpPr>
        <p:spPr>
          <a:xfrm>
            <a:off x="307659" y="4688258"/>
            <a:ext cx="10031506" cy="145690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solidFill>
                  <a:srgbClr val="000000"/>
                </a:solidFill>
              </a:rPr>
              <a:t>Needs analyses for all groups;</a:t>
            </a:r>
          </a:p>
          <a:p>
            <a:r>
              <a:rPr lang="en-US" dirty="0">
                <a:solidFill>
                  <a:srgbClr val="000000"/>
                </a:solidFill>
              </a:rPr>
              <a:t>Existing gaps between different conception of the degree of preparation received/provided</a:t>
            </a:r>
            <a:r>
              <a:rPr lang="en-US" dirty="0">
                <a:solidFill>
                  <a:schemeClr val="tx1"/>
                </a:solidFill>
              </a:rPr>
              <a:t>;</a:t>
            </a:r>
          </a:p>
          <a:p>
            <a:r>
              <a:rPr lang="en-US" dirty="0">
                <a:solidFill>
                  <a:srgbClr val="000000"/>
                </a:solidFill>
              </a:rPr>
              <a:t>Preparation of a report composed of two main sections: data repository (from all questionnaires ) and training needs </a:t>
            </a:r>
            <a:r>
              <a:rPr lang="en-US" b="1" dirty="0">
                <a:solidFill>
                  <a:srgbClr val="000000"/>
                </a:solidFill>
              </a:rPr>
              <a:t>(R2.3</a:t>
            </a:r>
            <a:r>
              <a:rPr lang="en-US" dirty="0">
                <a:solidFill>
                  <a:srgbClr val="000000"/>
                </a:solidFill>
              </a:rPr>
              <a:t>).</a:t>
            </a:r>
          </a:p>
          <a:p>
            <a:endParaRPr lang="it-IT" dirty="0"/>
          </a:p>
        </p:txBody>
      </p:sp>
      <p:sp>
        <p:nvSpPr>
          <p:cNvPr id="12" name="CasellaDiTesto 11">
            <a:extLst>
              <a:ext uri="{FF2B5EF4-FFF2-40B4-BE49-F238E27FC236}">
                <a16:creationId xmlns:a16="http://schemas.microsoft.com/office/drawing/2014/main" id="{85BB70AF-7508-48EE-827A-DF727700C768}"/>
              </a:ext>
            </a:extLst>
          </p:cNvPr>
          <p:cNvSpPr txBox="1"/>
          <p:nvPr/>
        </p:nvSpPr>
        <p:spPr>
          <a:xfrm>
            <a:off x="307659" y="1592236"/>
            <a:ext cx="6100482" cy="954107"/>
          </a:xfrm>
          <a:prstGeom prst="rect">
            <a:avLst/>
          </a:prstGeom>
          <a:noFill/>
        </p:spPr>
        <p:txBody>
          <a:bodyPr wrap="square">
            <a:spAutoFit/>
          </a:bodyPr>
          <a:lstStyle/>
          <a:p>
            <a:r>
              <a:rPr lang="en-US" sz="2800" b="1" dirty="0">
                <a:solidFill>
                  <a:schemeClr val="accent1">
                    <a:lumMod val="75000"/>
                  </a:schemeClr>
                </a:solidFill>
              </a:rPr>
              <a:t>T 2.5 Identifying the training needs and training needs analysis </a:t>
            </a:r>
            <a:endParaRPr lang="it-IT" sz="2800" dirty="0"/>
          </a:p>
        </p:txBody>
      </p:sp>
      <p:sp>
        <p:nvSpPr>
          <p:cNvPr id="11" name="Rettangolo 10">
            <a:extLst>
              <a:ext uri="{FF2B5EF4-FFF2-40B4-BE49-F238E27FC236}">
                <a16:creationId xmlns:a16="http://schemas.microsoft.com/office/drawing/2014/main" id="{0F35B113-F349-4C85-9CEC-454040C90EA3}"/>
              </a:ext>
            </a:extLst>
          </p:cNvPr>
          <p:cNvSpPr/>
          <p:nvPr/>
        </p:nvSpPr>
        <p:spPr>
          <a:xfrm>
            <a:off x="618886" y="6265204"/>
            <a:ext cx="2467897" cy="34658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fontAlgn="b"/>
            <a:r>
              <a:rPr lang="it-IT" sz="1400" u="none" strike="noStrike" dirty="0">
                <a:effectLst/>
              </a:rPr>
              <a:t>M9 – M11 (</a:t>
            </a:r>
            <a:r>
              <a:rPr lang="it-IT" sz="1400" u="none" strike="noStrike" dirty="0" err="1">
                <a:effectLst/>
              </a:rPr>
              <a:t>July</a:t>
            </a:r>
            <a:r>
              <a:rPr lang="it-IT" sz="1400" u="none" strike="noStrike" dirty="0">
                <a:effectLst/>
              </a:rPr>
              <a:t> – </a:t>
            </a:r>
            <a:r>
              <a:rPr lang="it-IT" sz="1400" u="none" strike="noStrike" dirty="0" err="1">
                <a:effectLst/>
              </a:rPr>
              <a:t>Sept</a:t>
            </a:r>
            <a:r>
              <a:rPr lang="it-IT" sz="1400" u="none" strike="noStrike" dirty="0">
                <a:effectLst/>
              </a:rPr>
              <a:t>.)</a:t>
            </a:r>
            <a:endParaRPr lang="it-IT" sz="1400" b="1" i="0" u="none" strike="noStrike" dirty="0">
              <a:solidFill>
                <a:srgbClr val="000000"/>
              </a:solidFill>
              <a:effectLst/>
              <a:latin typeface="Calibri" panose="020F0502020204030204" pitchFamily="34" charset="0"/>
            </a:endParaRPr>
          </a:p>
        </p:txBody>
      </p:sp>
      <p:sp>
        <p:nvSpPr>
          <p:cNvPr id="13" name="CasellaDiTesto 12">
            <a:extLst>
              <a:ext uri="{FF2B5EF4-FFF2-40B4-BE49-F238E27FC236}">
                <a16:creationId xmlns:a16="http://schemas.microsoft.com/office/drawing/2014/main" id="{479293A4-B70F-4398-A3BA-E8721CD14343}"/>
              </a:ext>
            </a:extLst>
          </p:cNvPr>
          <p:cNvSpPr txBox="1"/>
          <p:nvPr/>
        </p:nvSpPr>
        <p:spPr>
          <a:xfrm>
            <a:off x="-350081" y="4171750"/>
            <a:ext cx="4405880" cy="307777"/>
          </a:xfrm>
          <a:prstGeom prst="rect">
            <a:avLst/>
          </a:prstGeom>
          <a:noFill/>
        </p:spPr>
        <p:txBody>
          <a:bodyPr wrap="square">
            <a:spAutoFit/>
          </a:bodyPr>
          <a:lstStyle/>
          <a:p>
            <a:pPr marL="0" indent="0" algn="ctr">
              <a:buNone/>
            </a:pPr>
            <a:r>
              <a:rPr lang="en-US" sz="1400" b="1" dirty="0">
                <a:solidFill>
                  <a:schemeClr val="accent1">
                    <a:lumMod val="75000"/>
                  </a:schemeClr>
                </a:solidFill>
              </a:rPr>
              <a:t>At least 500 feedbacks from students</a:t>
            </a:r>
            <a:endParaRPr lang="en-US" sz="1400" b="1" i="0" u="none" strike="noStrike" baseline="0" dirty="0">
              <a:solidFill>
                <a:schemeClr val="accent1">
                  <a:lumMod val="75000"/>
                </a:schemeClr>
              </a:solidFill>
            </a:endParaRPr>
          </a:p>
        </p:txBody>
      </p:sp>
      <p:sp>
        <p:nvSpPr>
          <p:cNvPr id="14" name="CasellaDiTesto 13">
            <a:extLst>
              <a:ext uri="{FF2B5EF4-FFF2-40B4-BE49-F238E27FC236}">
                <a16:creationId xmlns:a16="http://schemas.microsoft.com/office/drawing/2014/main" id="{B86B2828-267B-48DA-A0A2-72D61599B1E2}"/>
              </a:ext>
            </a:extLst>
          </p:cNvPr>
          <p:cNvSpPr txBox="1"/>
          <p:nvPr/>
        </p:nvSpPr>
        <p:spPr>
          <a:xfrm>
            <a:off x="3392133" y="4171749"/>
            <a:ext cx="4302012" cy="307777"/>
          </a:xfrm>
          <a:prstGeom prst="rect">
            <a:avLst/>
          </a:prstGeom>
          <a:noFill/>
        </p:spPr>
        <p:txBody>
          <a:bodyPr wrap="square">
            <a:spAutoFit/>
          </a:bodyPr>
          <a:lstStyle/>
          <a:p>
            <a:pPr marL="0" indent="0" algn="ctr">
              <a:buNone/>
            </a:pPr>
            <a:r>
              <a:rPr lang="en-US" sz="1400" b="1" dirty="0">
                <a:solidFill>
                  <a:schemeClr val="accent1">
                    <a:lumMod val="75000"/>
                  </a:schemeClr>
                </a:solidFill>
              </a:rPr>
              <a:t>At least 80 feedback from academics</a:t>
            </a:r>
            <a:endParaRPr lang="en-US" sz="1400" b="1" i="0" u="none" strike="noStrike" baseline="0" dirty="0">
              <a:solidFill>
                <a:schemeClr val="accent1">
                  <a:lumMod val="75000"/>
                </a:schemeClr>
              </a:solidFill>
            </a:endParaRPr>
          </a:p>
        </p:txBody>
      </p:sp>
      <p:pic>
        <p:nvPicPr>
          <p:cNvPr id="15" name="Immagine 14">
            <a:extLst>
              <a:ext uri="{FF2B5EF4-FFF2-40B4-BE49-F238E27FC236}">
                <a16:creationId xmlns:a16="http://schemas.microsoft.com/office/drawing/2014/main" id="{3152748E-D7E6-436D-94FD-14A6FEE980AC}"/>
              </a:ext>
            </a:extLst>
          </p:cNvPr>
          <p:cNvPicPr>
            <a:picLocks noChangeAspect="1"/>
          </p:cNvPicPr>
          <p:nvPr/>
        </p:nvPicPr>
        <p:blipFill rotWithShape="1">
          <a:blip r:embed="rId6">
            <a:extLst>
              <a:ext uri="{28A0092B-C50C-407E-A947-70E740481C1C}">
                <a14:useLocalDpi xmlns:a14="http://schemas.microsoft.com/office/drawing/2010/main" val="0"/>
              </a:ext>
            </a:extLst>
          </a:blip>
          <a:srcRect t="23745" b="53286"/>
          <a:stretch/>
        </p:blipFill>
        <p:spPr>
          <a:xfrm>
            <a:off x="7669164" y="2684207"/>
            <a:ext cx="3215146" cy="1446822"/>
          </a:xfrm>
          <a:prstGeom prst="rect">
            <a:avLst/>
          </a:prstGeom>
        </p:spPr>
      </p:pic>
      <p:sp>
        <p:nvSpPr>
          <p:cNvPr id="16" name="Rettangolo 15"/>
          <p:cNvSpPr/>
          <p:nvPr/>
        </p:nvSpPr>
        <p:spPr>
          <a:xfrm>
            <a:off x="3085873" y="6236916"/>
            <a:ext cx="3841949" cy="369332"/>
          </a:xfrm>
          <a:prstGeom prst="rect">
            <a:avLst/>
          </a:prstGeom>
        </p:spPr>
        <p:txBody>
          <a:bodyPr wrap="none">
            <a:spAutoFit/>
          </a:bodyPr>
          <a:lstStyle/>
          <a:p>
            <a:r>
              <a:rPr lang="en-US" b="1" dirty="0">
                <a:solidFill>
                  <a:schemeClr val="accent1">
                    <a:lumMod val="75000"/>
                  </a:schemeClr>
                </a:solidFill>
              </a:rPr>
              <a:t>(first draft by the end of August) </a:t>
            </a:r>
            <a:endParaRPr lang="it-IT" dirty="0"/>
          </a:p>
        </p:txBody>
      </p:sp>
      <p:sp>
        <p:nvSpPr>
          <p:cNvPr id="17" name="CasellaDiTesto 16">
            <a:extLst>
              <a:ext uri="{FF2B5EF4-FFF2-40B4-BE49-F238E27FC236}">
                <a16:creationId xmlns:a16="http://schemas.microsoft.com/office/drawing/2014/main" id="{B86B2828-267B-48DA-A0A2-72D61599B1E2}"/>
              </a:ext>
            </a:extLst>
          </p:cNvPr>
          <p:cNvSpPr txBox="1"/>
          <p:nvPr/>
        </p:nvSpPr>
        <p:spPr>
          <a:xfrm>
            <a:off x="7128297" y="4176669"/>
            <a:ext cx="4302012" cy="523220"/>
          </a:xfrm>
          <a:prstGeom prst="rect">
            <a:avLst/>
          </a:prstGeom>
          <a:noFill/>
        </p:spPr>
        <p:txBody>
          <a:bodyPr wrap="square">
            <a:spAutoFit/>
          </a:bodyPr>
          <a:lstStyle/>
          <a:p>
            <a:pPr marL="0" indent="0" algn="ctr">
              <a:buNone/>
            </a:pPr>
            <a:r>
              <a:rPr lang="en-US" sz="1400" b="1" dirty="0">
                <a:solidFill>
                  <a:schemeClr val="accent1">
                    <a:lumMod val="75000"/>
                  </a:schemeClr>
                </a:solidFill>
              </a:rPr>
              <a:t>Final number defined according to </a:t>
            </a:r>
          </a:p>
          <a:p>
            <a:pPr marL="0" indent="0" algn="ctr">
              <a:buNone/>
            </a:pPr>
            <a:r>
              <a:rPr lang="en-US" sz="1400" b="1" dirty="0">
                <a:solidFill>
                  <a:schemeClr val="accent1">
                    <a:lumMod val="75000"/>
                  </a:schemeClr>
                </a:solidFill>
              </a:rPr>
              <a:t>companies availability</a:t>
            </a:r>
            <a:endParaRPr lang="en-US" sz="1400" b="1" i="0" u="none" strike="noStrike" baseline="0" dirty="0">
              <a:solidFill>
                <a:schemeClr val="accent1">
                  <a:lumMod val="75000"/>
                </a:schemeClr>
              </a:solidFill>
            </a:endParaRPr>
          </a:p>
        </p:txBody>
      </p:sp>
    </p:spTree>
    <p:extLst>
      <p:ext uri="{BB962C8B-B14F-4D97-AF65-F5344CB8AC3E}">
        <p14:creationId xmlns:p14="http://schemas.microsoft.com/office/powerpoint/2010/main" val="40978502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a:extLst>
              <a:ext uri="{FF2B5EF4-FFF2-40B4-BE49-F238E27FC236}">
                <a16:creationId xmlns:a16="http://schemas.microsoft.com/office/drawing/2014/main" id="{1441471C-A7BC-43CA-8DE8-1AFC685DC1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659" y="290453"/>
            <a:ext cx="5149245" cy="1073364"/>
          </a:xfrm>
          <a:prstGeom prst="rect">
            <a:avLst/>
          </a:prstGeom>
        </p:spPr>
      </p:pic>
      <p:pic>
        <p:nvPicPr>
          <p:cNvPr id="5" name="Immagine 4">
            <a:extLst>
              <a:ext uri="{FF2B5EF4-FFF2-40B4-BE49-F238E27FC236}">
                <a16:creationId xmlns:a16="http://schemas.microsoft.com/office/drawing/2014/main" id="{B2F81D2A-D8C6-4843-90E6-1C9BF16666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28155" y="159770"/>
            <a:ext cx="1545491" cy="1545491"/>
          </a:xfrm>
          <a:prstGeom prst="rect">
            <a:avLst/>
          </a:prstGeom>
        </p:spPr>
      </p:pic>
      <p:sp>
        <p:nvSpPr>
          <p:cNvPr id="7" name="Rettangolo 6">
            <a:extLst>
              <a:ext uri="{FF2B5EF4-FFF2-40B4-BE49-F238E27FC236}">
                <a16:creationId xmlns:a16="http://schemas.microsoft.com/office/drawing/2014/main" id="{FDAB3762-9AF8-4E1A-B036-27EEF48682BF}"/>
              </a:ext>
            </a:extLst>
          </p:cNvPr>
          <p:cNvSpPr/>
          <p:nvPr/>
        </p:nvSpPr>
        <p:spPr>
          <a:xfrm>
            <a:off x="677334" y="6313532"/>
            <a:ext cx="2285275" cy="34167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it-IT" sz="1400" u="none" strike="noStrike" dirty="0">
                <a:effectLst/>
              </a:rPr>
              <a:t>M9- M13 (</a:t>
            </a:r>
            <a:r>
              <a:rPr lang="it-IT" sz="1400" u="none" strike="noStrike" dirty="0" err="1">
                <a:effectLst/>
              </a:rPr>
              <a:t>July</a:t>
            </a:r>
            <a:r>
              <a:rPr lang="it-IT" sz="1400" u="none" strike="noStrike" dirty="0">
                <a:effectLst/>
              </a:rPr>
              <a:t> - </a:t>
            </a:r>
            <a:r>
              <a:rPr lang="it-IT" sz="1400" u="none" strike="noStrike" dirty="0" err="1">
                <a:effectLst/>
              </a:rPr>
              <a:t>Nov</a:t>
            </a:r>
            <a:r>
              <a:rPr lang="it-IT" sz="1400" u="none" strike="noStrike" dirty="0">
                <a:effectLst/>
              </a:rPr>
              <a:t> )</a:t>
            </a:r>
            <a:endParaRPr lang="it-IT" sz="1400" dirty="0"/>
          </a:p>
        </p:txBody>
      </p:sp>
      <p:sp>
        <p:nvSpPr>
          <p:cNvPr id="8" name="CasellaDiTesto 7">
            <a:extLst>
              <a:ext uri="{FF2B5EF4-FFF2-40B4-BE49-F238E27FC236}">
                <a16:creationId xmlns:a16="http://schemas.microsoft.com/office/drawing/2014/main" id="{97470CA5-46C0-4268-AD3C-53721EDAB74C}"/>
              </a:ext>
            </a:extLst>
          </p:cNvPr>
          <p:cNvSpPr txBox="1"/>
          <p:nvPr/>
        </p:nvSpPr>
        <p:spPr>
          <a:xfrm>
            <a:off x="115934" y="1680724"/>
            <a:ext cx="10355426" cy="738664"/>
          </a:xfrm>
          <a:prstGeom prst="rect">
            <a:avLst/>
          </a:prstGeom>
          <a:noFill/>
        </p:spPr>
        <p:txBody>
          <a:bodyPr wrap="square">
            <a:spAutoFit/>
          </a:bodyPr>
          <a:lstStyle/>
          <a:p>
            <a:r>
              <a:rPr lang="en-US" sz="2400" b="1" dirty="0">
                <a:solidFill>
                  <a:schemeClr val="accent1">
                    <a:lumMod val="75000"/>
                  </a:schemeClr>
                </a:solidFill>
              </a:rPr>
              <a:t>T2.6–Undertaking gap analysis and Body of Knowledge development  </a:t>
            </a:r>
            <a:r>
              <a:rPr lang="en-US" dirty="0">
                <a:solidFill>
                  <a:schemeClr val="accent1">
                    <a:lumMod val="75000"/>
                  </a:schemeClr>
                </a:solidFill>
              </a:rPr>
              <a:t>(</a:t>
            </a:r>
            <a:r>
              <a:rPr lang="en-US" b="1" dirty="0">
                <a:solidFill>
                  <a:schemeClr val="accent1">
                    <a:lumMod val="75000"/>
                  </a:schemeClr>
                </a:solidFill>
              </a:rPr>
              <a:t>leader UNIFG</a:t>
            </a:r>
            <a:r>
              <a:rPr lang="en-US" dirty="0">
                <a:solidFill>
                  <a:schemeClr val="accent1">
                    <a:lumMod val="75000"/>
                  </a:schemeClr>
                </a:solidFill>
              </a:rPr>
              <a:t>, </a:t>
            </a:r>
            <a:r>
              <a:rPr lang="en-US" b="1" dirty="0" err="1">
                <a:solidFill>
                  <a:schemeClr val="accent1">
                    <a:lumMod val="75000"/>
                  </a:schemeClr>
                </a:solidFill>
              </a:rPr>
              <a:t>UiS</a:t>
            </a:r>
            <a:r>
              <a:rPr lang="en-US" b="1" dirty="0">
                <a:solidFill>
                  <a:schemeClr val="accent1">
                    <a:lumMod val="75000"/>
                  </a:schemeClr>
                </a:solidFill>
              </a:rPr>
              <a:t> main support</a:t>
            </a:r>
            <a:r>
              <a:rPr lang="en-US" dirty="0">
                <a:solidFill>
                  <a:schemeClr val="accent1">
                    <a:lumMod val="75000"/>
                  </a:schemeClr>
                </a:solidFill>
              </a:rPr>
              <a:t>, </a:t>
            </a:r>
            <a:r>
              <a:rPr lang="en-US" u="sng" dirty="0">
                <a:solidFill>
                  <a:schemeClr val="accent1">
                    <a:lumMod val="75000"/>
                  </a:schemeClr>
                </a:solidFill>
              </a:rPr>
              <a:t>University and company partners for validation</a:t>
            </a:r>
            <a:r>
              <a:rPr lang="en-US" b="1" dirty="0">
                <a:solidFill>
                  <a:schemeClr val="accent1">
                    <a:lumMod val="75000"/>
                  </a:schemeClr>
                </a:solidFill>
              </a:rPr>
              <a:t>)</a:t>
            </a:r>
            <a:endParaRPr lang="it-IT" b="1" dirty="0"/>
          </a:p>
        </p:txBody>
      </p:sp>
      <p:sp>
        <p:nvSpPr>
          <p:cNvPr id="9" name="CasellaDiTesto 8">
            <a:extLst>
              <a:ext uri="{FF2B5EF4-FFF2-40B4-BE49-F238E27FC236}">
                <a16:creationId xmlns:a16="http://schemas.microsoft.com/office/drawing/2014/main" id="{F90D5261-260E-4E80-8458-4B26A5590D26}"/>
              </a:ext>
            </a:extLst>
          </p:cNvPr>
          <p:cNvSpPr txBox="1"/>
          <p:nvPr/>
        </p:nvSpPr>
        <p:spPr>
          <a:xfrm>
            <a:off x="677334" y="2649319"/>
            <a:ext cx="8909118" cy="3416320"/>
          </a:xfrm>
          <a:prstGeom prst="rect">
            <a:avLst/>
          </a:prstGeom>
          <a:noFill/>
        </p:spPr>
        <p:txBody>
          <a:bodyPr wrap="square">
            <a:spAutoFit/>
          </a:bodyPr>
          <a:lstStyle/>
          <a:p>
            <a:r>
              <a:rPr lang="en-US" dirty="0"/>
              <a:t>Report with the needs analysis and </a:t>
            </a:r>
            <a:r>
              <a:rPr lang="en-US" dirty="0" err="1"/>
              <a:t>BoK</a:t>
            </a:r>
            <a:r>
              <a:rPr lang="en-US" dirty="0"/>
              <a:t> (R2.4)</a:t>
            </a:r>
          </a:p>
          <a:p>
            <a:endParaRPr lang="en-US" dirty="0"/>
          </a:p>
          <a:p>
            <a:r>
              <a:rPr lang="en-US" dirty="0"/>
              <a:t>Present the gap analysis aimed at unveiling distances between the optimal pathway to undertake according to the Desk researches developed throughout the </a:t>
            </a:r>
            <a:r>
              <a:rPr lang="en-US" b="1" dirty="0"/>
              <a:t>WP1</a:t>
            </a:r>
            <a:r>
              <a:rPr lang="en-US" dirty="0"/>
              <a:t> and the training needs pointed out by the target groups. It will show the gaps balanced according to the different views investigated within </a:t>
            </a:r>
            <a:r>
              <a:rPr lang="en-US" b="1" dirty="0"/>
              <a:t>WP1</a:t>
            </a:r>
            <a:r>
              <a:rPr lang="en-US" dirty="0"/>
              <a:t> and </a:t>
            </a:r>
            <a:r>
              <a:rPr lang="en-US" b="1" dirty="0"/>
              <a:t>WP2</a:t>
            </a:r>
            <a:r>
              <a:rPr lang="en-US" dirty="0"/>
              <a:t>.</a:t>
            </a:r>
          </a:p>
          <a:p>
            <a:endParaRPr lang="en-US" dirty="0"/>
          </a:p>
          <a:p>
            <a:r>
              <a:rPr lang="en-US" dirty="0"/>
              <a:t>The main section will detail the knowledge, competencies and skills to be developed in order to fill the gaps presented in the </a:t>
            </a:r>
            <a:r>
              <a:rPr lang="en-US" dirty="0" err="1"/>
              <a:t>introductionary</a:t>
            </a:r>
            <a:r>
              <a:rPr lang="en-US" dirty="0"/>
              <a:t> section.</a:t>
            </a:r>
          </a:p>
          <a:p>
            <a:endParaRPr lang="en-US" dirty="0"/>
          </a:p>
          <a:p>
            <a:r>
              <a:rPr lang="en-US" dirty="0"/>
              <a:t>The solutions illustrated in this section will represent the ones to be turned into the new course(s).</a:t>
            </a:r>
            <a:endParaRPr lang="it-IT" dirty="0"/>
          </a:p>
        </p:txBody>
      </p:sp>
      <p:sp>
        <p:nvSpPr>
          <p:cNvPr id="10" name="Rettangolo 9"/>
          <p:cNvSpPr/>
          <p:nvPr/>
        </p:nvSpPr>
        <p:spPr>
          <a:xfrm>
            <a:off x="3164238" y="6294755"/>
            <a:ext cx="3433119" cy="369332"/>
          </a:xfrm>
          <a:prstGeom prst="rect">
            <a:avLst/>
          </a:prstGeom>
        </p:spPr>
        <p:txBody>
          <a:bodyPr wrap="none">
            <a:spAutoFit/>
          </a:bodyPr>
          <a:lstStyle/>
          <a:p>
            <a:r>
              <a:rPr lang="en-US" b="1" dirty="0">
                <a:solidFill>
                  <a:schemeClr val="accent1">
                    <a:lumMod val="75000"/>
                  </a:schemeClr>
                </a:solidFill>
              </a:rPr>
              <a:t>(first draft by the end of Oct.)</a:t>
            </a:r>
            <a:endParaRPr lang="it-IT" dirty="0"/>
          </a:p>
        </p:txBody>
      </p:sp>
    </p:spTree>
    <p:extLst>
      <p:ext uri="{BB962C8B-B14F-4D97-AF65-F5344CB8AC3E}">
        <p14:creationId xmlns:p14="http://schemas.microsoft.com/office/powerpoint/2010/main" val="19915763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descr="http://eacea.ec.europa.eu/img/logos/erasmus_plus/eu_flag_co_funded_pos_%5brgb%5d_right.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5062" y="5791428"/>
            <a:ext cx="2615071" cy="691877"/>
          </a:xfrm>
          <a:prstGeom prst="rect">
            <a:avLst/>
          </a:prstGeom>
          <a:noFill/>
          <a:ln>
            <a:noFill/>
          </a:ln>
        </p:spPr>
      </p:pic>
      <p:sp>
        <p:nvSpPr>
          <p:cNvPr id="6" name="CasellaDiTesto 3"/>
          <p:cNvSpPr txBox="1"/>
          <p:nvPr/>
        </p:nvSpPr>
        <p:spPr>
          <a:xfrm>
            <a:off x="3657599" y="5791428"/>
            <a:ext cx="4990012" cy="67710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950" dirty="0"/>
              <a:t>The European Commission support for the production of this publication does not constitute endorsement of the contents which reflects the views only of the authors, and the Commission cannot be held responsible for any use which may be made of the information contained therein</a:t>
            </a:r>
            <a:endParaRPr lang="it-IT" sz="950" dirty="0"/>
          </a:p>
        </p:txBody>
      </p:sp>
      <p:pic>
        <p:nvPicPr>
          <p:cNvPr id="9" name="Immagine 8">
            <a:extLst>
              <a:ext uri="{FF2B5EF4-FFF2-40B4-BE49-F238E27FC236}">
                <a16:creationId xmlns:a16="http://schemas.microsoft.com/office/drawing/2014/main" id="{37DA71FA-5394-4972-8FBC-ED58F770C7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3839" y="1509652"/>
            <a:ext cx="7570164" cy="1578006"/>
          </a:xfrm>
          <a:prstGeom prst="rect">
            <a:avLst/>
          </a:prstGeom>
        </p:spPr>
      </p:pic>
      <p:sp>
        <p:nvSpPr>
          <p:cNvPr id="4" name="Sottotitolo 3">
            <a:extLst>
              <a:ext uri="{FF2B5EF4-FFF2-40B4-BE49-F238E27FC236}">
                <a16:creationId xmlns:a16="http://schemas.microsoft.com/office/drawing/2014/main" id="{F0C50908-EA0B-4E86-8015-B1516507A101}"/>
              </a:ext>
            </a:extLst>
          </p:cNvPr>
          <p:cNvSpPr>
            <a:spLocks noGrp="1"/>
          </p:cNvSpPr>
          <p:nvPr>
            <p:ph type="subTitle" idx="1"/>
          </p:nvPr>
        </p:nvSpPr>
        <p:spPr/>
        <p:txBody>
          <a:bodyPr>
            <a:normAutofit/>
          </a:bodyPr>
          <a:lstStyle/>
          <a:p>
            <a:r>
              <a:rPr lang="it-IT" sz="4800" b="1" i="1" dirty="0">
                <a:solidFill>
                  <a:srgbClr val="7030A0"/>
                </a:solidFill>
              </a:rPr>
              <a:t>Thank </a:t>
            </a:r>
            <a:r>
              <a:rPr lang="it-IT" sz="4800" b="1" i="1" dirty="0" err="1">
                <a:solidFill>
                  <a:srgbClr val="7030A0"/>
                </a:solidFill>
              </a:rPr>
              <a:t>You</a:t>
            </a:r>
            <a:endParaRPr lang="it-IT" sz="4800" b="1" i="1" dirty="0">
              <a:solidFill>
                <a:srgbClr val="7030A0"/>
              </a:solidFill>
            </a:endParaRPr>
          </a:p>
        </p:txBody>
      </p:sp>
    </p:spTree>
    <p:extLst>
      <p:ext uri="{BB962C8B-B14F-4D97-AF65-F5344CB8AC3E}">
        <p14:creationId xmlns:p14="http://schemas.microsoft.com/office/powerpoint/2010/main" val="2271359298"/>
      </p:ext>
    </p:extLst>
  </p:cSld>
  <p:clrMapOvr>
    <a:masterClrMapping/>
  </p:clrMapOvr>
</p:sld>
</file>

<file path=ppt/theme/theme1.xml><?xml version="1.0" encoding="utf-8"?>
<a:theme xmlns:a="http://schemas.openxmlformats.org/drawingml/2006/main" name="Sfaccettatura">
  <a:themeElements>
    <a:clrScheme name="Viola">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Sfaccettatura">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faccettatur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2158</TotalTime>
  <Words>1440</Words>
  <Application>Microsoft Office PowerPoint</Application>
  <PresentationFormat>Widescreen</PresentationFormat>
  <Paragraphs>192</Paragraphs>
  <Slides>23</Slides>
  <Notes>1</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23</vt:i4>
      </vt:variant>
    </vt:vector>
  </HeadingPairs>
  <TitlesOfParts>
    <vt:vector size="28" baseType="lpstr">
      <vt:lpstr>Arial</vt:lpstr>
      <vt:lpstr>Calibri</vt:lpstr>
      <vt:lpstr>Trebuchet MS</vt:lpstr>
      <vt:lpstr>Wingdings 3</vt:lpstr>
      <vt:lpstr>Sfaccettatura</vt:lpstr>
      <vt:lpstr>Presentazione standard di PowerPoint</vt:lpstr>
      <vt:lpstr>Presentazione standard di PowerPoint</vt:lpstr>
      <vt:lpstr>Presentazione standard di PowerPoint</vt:lpstr>
      <vt:lpstr>Presentazione standard di PowerPoint</vt:lpstr>
      <vt:lpstr>How the partners will contribute to WP2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SPRINT4.0</dc:title>
  <dc:creator>Alessandro</dc:creator>
  <cp:lastModifiedBy>Francesco Barberio</cp:lastModifiedBy>
  <cp:revision>102</cp:revision>
  <dcterms:created xsi:type="dcterms:W3CDTF">2017-09-28T10:15:40Z</dcterms:created>
  <dcterms:modified xsi:type="dcterms:W3CDTF">2020-12-15T20:25:19Z</dcterms:modified>
</cp:coreProperties>
</file>