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3" r:id="rId2"/>
    <p:sldId id="264" r:id="rId3"/>
    <p:sldId id="258" r:id="rId4"/>
    <p:sldId id="259" r:id="rId5"/>
    <p:sldId id="260" r:id="rId6"/>
    <p:sldId id="267" r:id="rId7"/>
    <p:sldId id="261"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3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DEC426-15B2-4606-915A-D2E24B8D19C6}" type="datetimeFigureOut">
              <a:rPr lang="en-US" smtClean="0"/>
              <a:t>11/27/2023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61D093-04BC-45CC-A0F3-2FA0D6C2E73F}" type="slidenum">
              <a:rPr lang="en-US" smtClean="0"/>
              <a:t>‹#›</a:t>
            </a:fld>
            <a:endParaRPr lang="en-US"/>
          </a:p>
        </p:txBody>
      </p:sp>
    </p:spTree>
    <p:extLst>
      <p:ext uri="{BB962C8B-B14F-4D97-AF65-F5344CB8AC3E}">
        <p14:creationId xmlns:p14="http://schemas.microsoft.com/office/powerpoint/2010/main" val="2562942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4" name="Google Shape;11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5" name="Google Shape;11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DEA64-A777-4127-8E87-448396403B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C91923-470D-4DB6-BAEC-EB426472CC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D5EC19-4C7F-432B-836A-B78D3E8E0F18}"/>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5" name="Footer Placeholder 4">
            <a:extLst>
              <a:ext uri="{FF2B5EF4-FFF2-40B4-BE49-F238E27FC236}">
                <a16:creationId xmlns:a16="http://schemas.microsoft.com/office/drawing/2014/main" id="{44ECE550-7BFC-4232-BDEE-C63FFB8618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F34703-8097-4241-94A9-8F6728393BAB}"/>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2960825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EBC62-4FEB-4E9A-9686-0B69658817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559871-2A43-417A-B2D7-34A2342BB7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950EE0-147C-4E05-A4E6-538030D0CB0D}"/>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5" name="Footer Placeholder 4">
            <a:extLst>
              <a:ext uri="{FF2B5EF4-FFF2-40B4-BE49-F238E27FC236}">
                <a16:creationId xmlns:a16="http://schemas.microsoft.com/office/drawing/2014/main" id="{999ECD6F-C9F3-4D1B-8E26-ADE73C87C1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99F06B-7B37-441F-AC52-551D669111C0}"/>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3584195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57560-E03F-4AE4-90DD-977A063F9F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8B157F4-15A1-415A-AEAB-E7C3EFB3FA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9F8FAB-F358-48A2-89B9-117C7F6C05D2}"/>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5" name="Footer Placeholder 4">
            <a:extLst>
              <a:ext uri="{FF2B5EF4-FFF2-40B4-BE49-F238E27FC236}">
                <a16:creationId xmlns:a16="http://schemas.microsoft.com/office/drawing/2014/main" id="{93B99CF2-595F-450A-850C-5C5DC6D504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0F8710-3018-4D26-803F-5FE8118AA486}"/>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98251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918D7-571F-47B6-AFBC-A421DF2D3C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EF248E-C9E2-476F-93FF-4549A75105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856C95-60AA-4AC7-9017-847AFD6DC6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1719BB9-FE6B-47C2-8E16-BEE5AC76FE60}"/>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6" name="Footer Placeholder 5">
            <a:extLst>
              <a:ext uri="{FF2B5EF4-FFF2-40B4-BE49-F238E27FC236}">
                <a16:creationId xmlns:a16="http://schemas.microsoft.com/office/drawing/2014/main" id="{4FC73A44-A0DD-4F59-A3C5-A9B36332BC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BA786A-D720-4343-AAD3-788CB4E05603}"/>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1829323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49EDF-30EE-43AA-9284-E80CA95E82A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3A9C279-BCA3-4089-9346-72016460BA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7A65A4-4061-4094-B578-BAA71E686D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A624A3-FA1C-49C2-928D-754F0BF01B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BD8B63-3331-4B1D-AB73-B0019CAE55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E56BF3-E7C0-439C-A927-2D9121BE4BD2}"/>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8" name="Footer Placeholder 7">
            <a:extLst>
              <a:ext uri="{FF2B5EF4-FFF2-40B4-BE49-F238E27FC236}">
                <a16:creationId xmlns:a16="http://schemas.microsoft.com/office/drawing/2014/main" id="{D75BBEF0-1530-477A-B00C-D90ACA70305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C808554-7C66-4350-826D-85D44178419F}"/>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2361367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33E2D-1681-421A-A7A2-5CF69B74F3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E8A2DBD-14A5-475F-9C6F-403B608FA226}"/>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4" name="Footer Placeholder 3">
            <a:extLst>
              <a:ext uri="{FF2B5EF4-FFF2-40B4-BE49-F238E27FC236}">
                <a16:creationId xmlns:a16="http://schemas.microsoft.com/office/drawing/2014/main" id="{30CAF6C0-05EA-4CFF-B87B-FC1DB4BAEC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438A95-6E74-41E9-8723-71FB8AA27B46}"/>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4069669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2224C3-DB90-4777-A974-6E863BF192C7}"/>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3" name="Footer Placeholder 2">
            <a:extLst>
              <a:ext uri="{FF2B5EF4-FFF2-40B4-BE49-F238E27FC236}">
                <a16:creationId xmlns:a16="http://schemas.microsoft.com/office/drawing/2014/main" id="{34DDA601-5DFF-4201-AD1B-440139D4672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3791D47-30DE-4ABA-85E4-9C7469EAC019}"/>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1813023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14705-9A4A-474A-9926-FB35FC04C2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0709CBC-3487-4A8E-9A34-9280231986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DF00108-32FA-43C8-9E43-043E031E92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F7E218-D486-40A6-8FE1-CEC014B46A86}"/>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6" name="Footer Placeholder 5">
            <a:extLst>
              <a:ext uri="{FF2B5EF4-FFF2-40B4-BE49-F238E27FC236}">
                <a16:creationId xmlns:a16="http://schemas.microsoft.com/office/drawing/2014/main" id="{530E1103-E7A9-4F6E-8598-D9EB228ACF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47411F-D1CB-44A2-9C67-926C6CE46775}"/>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1708907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DDECA-4F4E-4EDE-9204-A8A1EF9782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B1CAAC3-F64C-42CB-BAA5-097E1DB50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335A269-F4DD-4048-9682-65585A31E6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8BD458-7FC6-4FF5-BFC1-872ACE17F9B1}"/>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6" name="Footer Placeholder 5">
            <a:extLst>
              <a:ext uri="{FF2B5EF4-FFF2-40B4-BE49-F238E27FC236}">
                <a16:creationId xmlns:a16="http://schemas.microsoft.com/office/drawing/2014/main" id="{5B322470-352B-41BF-8824-125DA9362A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047419-C3EE-4489-AD03-1E52F9EAAA27}"/>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3900516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B3A19-09D1-4C9E-8FA0-2FCFB23DBEF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D9F563A-7D8E-48D6-9A8D-ABDAE3BD73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F9B992-2BEC-4921-B87A-2E0543B884F6}"/>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5" name="Footer Placeholder 4">
            <a:extLst>
              <a:ext uri="{FF2B5EF4-FFF2-40B4-BE49-F238E27FC236}">
                <a16:creationId xmlns:a16="http://schemas.microsoft.com/office/drawing/2014/main" id="{99A4C880-E3FB-418C-B85B-09334C292A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1BD618-9428-4599-AFDF-B47A4EB88E60}"/>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3492524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7D275F-3BCB-4815-8E9F-4AD89576BDC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C6AA9B2-D1B9-46E0-A37E-DFF76E0914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92B108-9389-4518-9E56-5CB2028178BD}"/>
              </a:ext>
            </a:extLst>
          </p:cNvPr>
          <p:cNvSpPr>
            <a:spLocks noGrp="1"/>
          </p:cNvSpPr>
          <p:nvPr>
            <p:ph type="dt" sz="half" idx="10"/>
          </p:nvPr>
        </p:nvSpPr>
        <p:spPr/>
        <p:txBody>
          <a:bodyPr/>
          <a:lstStyle/>
          <a:p>
            <a:fld id="{8768782E-D1B4-4687-A32E-2ADB25442BE1}" type="datetimeFigureOut">
              <a:rPr lang="en-US" smtClean="0"/>
              <a:t>11/27/2023</a:t>
            </a:fld>
            <a:endParaRPr lang="en-US"/>
          </a:p>
        </p:txBody>
      </p:sp>
      <p:sp>
        <p:nvSpPr>
          <p:cNvPr id="5" name="Footer Placeholder 4">
            <a:extLst>
              <a:ext uri="{FF2B5EF4-FFF2-40B4-BE49-F238E27FC236}">
                <a16:creationId xmlns:a16="http://schemas.microsoft.com/office/drawing/2014/main" id="{461762EA-D269-4D0C-80C3-428FE65A49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A3284F-873F-4CCD-82BA-7EED59BC4D13}"/>
              </a:ext>
            </a:extLst>
          </p:cNvPr>
          <p:cNvSpPr>
            <a:spLocks noGrp="1"/>
          </p:cNvSpPr>
          <p:nvPr>
            <p:ph type="sldNum" sz="quarter" idx="12"/>
          </p:nvPr>
        </p:nvSpPr>
        <p:spPr/>
        <p:txBody>
          <a:bodyPr/>
          <a:lstStyle/>
          <a:p>
            <a:fld id="{2E7F1273-6ED2-47A4-AFCD-E3EE820103F5}" type="slidenum">
              <a:rPr lang="en-US" smtClean="0"/>
              <a:t>‹#›</a:t>
            </a:fld>
            <a:endParaRPr lang="en-US"/>
          </a:p>
        </p:txBody>
      </p:sp>
    </p:spTree>
    <p:extLst>
      <p:ext uri="{BB962C8B-B14F-4D97-AF65-F5344CB8AC3E}">
        <p14:creationId xmlns:p14="http://schemas.microsoft.com/office/powerpoint/2010/main" val="718336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B13265-6DDB-4ABB-9567-4EC57544AC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18C12D-B93A-48A9-A79D-0971A2AD55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B3DDAA-E337-4BF3-8086-2F9719D683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68782E-D1B4-4687-A32E-2ADB25442BE1}" type="datetimeFigureOut">
              <a:rPr lang="en-US" smtClean="0"/>
              <a:t>11/27/2023</a:t>
            </a:fld>
            <a:endParaRPr lang="en-US"/>
          </a:p>
        </p:txBody>
      </p:sp>
      <p:sp>
        <p:nvSpPr>
          <p:cNvPr id="5" name="Footer Placeholder 4">
            <a:extLst>
              <a:ext uri="{FF2B5EF4-FFF2-40B4-BE49-F238E27FC236}">
                <a16:creationId xmlns:a16="http://schemas.microsoft.com/office/drawing/2014/main" id="{EE224DE9-DC7E-4B46-9E79-ECFA8770B6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997479F-6913-4F12-A461-A029D61813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7F1273-6ED2-47A4-AFCD-E3EE820103F5}" type="slidenum">
              <a:rPr lang="en-US" smtClean="0"/>
              <a:t>‹#›</a:t>
            </a:fld>
            <a:endParaRPr lang="en-US"/>
          </a:p>
        </p:txBody>
      </p:sp>
    </p:spTree>
    <p:extLst>
      <p:ext uri="{BB962C8B-B14F-4D97-AF65-F5344CB8AC3E}">
        <p14:creationId xmlns:p14="http://schemas.microsoft.com/office/powerpoint/2010/main" val="23047328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p:nvPr/>
        </p:nvSpPr>
        <p:spPr>
          <a:xfrm>
            <a:off x="-71919" y="1422971"/>
            <a:ext cx="12339263" cy="401205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0" name="Google Shape;90;p1" descr="C:\Users\Fedele Colantuono\Downloads\safety-logo01(1).png"/>
          <p:cNvPicPr preferRelativeResize="0"/>
          <p:nvPr/>
        </p:nvPicPr>
        <p:blipFill rotWithShape="1">
          <a:blip r:embed="rId3">
            <a:alphaModFix/>
          </a:blip>
          <a:srcRect/>
          <a:stretch/>
        </p:blipFill>
        <p:spPr>
          <a:xfrm>
            <a:off x="429150" y="0"/>
            <a:ext cx="6070759" cy="1513895"/>
          </a:xfrm>
          <a:prstGeom prst="rect">
            <a:avLst/>
          </a:prstGeom>
          <a:noFill/>
          <a:ln>
            <a:noFill/>
          </a:ln>
        </p:spPr>
      </p:pic>
      <p:pic>
        <p:nvPicPr>
          <p:cNvPr id="91" name="Google Shape;91;p1"/>
          <p:cNvPicPr preferRelativeResize="0"/>
          <p:nvPr/>
        </p:nvPicPr>
        <p:blipFill rotWithShape="1">
          <a:blip r:embed="rId4">
            <a:alphaModFix/>
          </a:blip>
          <a:srcRect/>
          <a:stretch/>
        </p:blipFill>
        <p:spPr>
          <a:xfrm>
            <a:off x="4582756" y="1509578"/>
            <a:ext cx="6842873" cy="3882014"/>
          </a:xfrm>
          <a:prstGeom prst="rect">
            <a:avLst/>
          </a:prstGeom>
          <a:noFill/>
          <a:ln>
            <a:noFill/>
          </a:ln>
        </p:spPr>
      </p:pic>
      <p:sp>
        <p:nvSpPr>
          <p:cNvPr id="92" name="Google Shape;92;p1"/>
          <p:cNvSpPr/>
          <p:nvPr/>
        </p:nvSpPr>
        <p:spPr>
          <a:xfrm>
            <a:off x="499363" y="2598742"/>
            <a:ext cx="6000546" cy="240061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x-none" sz="3200" b="1" i="0" u="none" strike="noStrike" cap="none" dirty="0">
                <a:solidFill>
                  <a:schemeClr val="lt1"/>
                </a:solidFill>
                <a:latin typeface="Avenir"/>
                <a:ea typeface="Avenir"/>
                <a:cs typeface="Avenir"/>
                <a:sym typeface="Avenir"/>
              </a:rPr>
              <a:t>WP 8 </a:t>
            </a:r>
            <a:r>
              <a:rPr lang="en-US" sz="3200" b="1" i="0" u="none" strike="noStrike" cap="none" dirty="0">
                <a:solidFill>
                  <a:schemeClr val="lt1"/>
                </a:solidFill>
                <a:latin typeface="Avenir"/>
                <a:ea typeface="Avenir"/>
                <a:cs typeface="Avenir"/>
                <a:sym typeface="Avenir"/>
              </a:rPr>
              <a:t>–</a:t>
            </a:r>
            <a:r>
              <a:rPr lang="x-none" sz="3200" b="1" i="0" u="none" strike="noStrike" cap="none" dirty="0">
                <a:solidFill>
                  <a:schemeClr val="lt1"/>
                </a:solidFill>
                <a:latin typeface="Avenir"/>
                <a:ea typeface="Avenir"/>
                <a:cs typeface="Avenir"/>
                <a:sym typeface="Avenir"/>
              </a:rPr>
              <a:t> </a:t>
            </a:r>
            <a:r>
              <a:rPr lang="en-US" sz="3200" b="1" dirty="0">
                <a:solidFill>
                  <a:schemeClr val="lt1"/>
                </a:solidFill>
                <a:latin typeface="Avenir"/>
                <a:ea typeface="Avenir"/>
                <a:cs typeface="Avenir"/>
                <a:sym typeface="Avenir"/>
              </a:rPr>
              <a:t>ML 6</a:t>
            </a:r>
            <a:r>
              <a:rPr lang="en-US" sz="3200" b="1" i="0" u="none" strike="noStrike" cap="none" dirty="0">
                <a:solidFill>
                  <a:schemeClr val="lt1"/>
                </a:solidFill>
                <a:latin typeface="Avenir"/>
                <a:ea typeface="Avenir"/>
                <a:cs typeface="Avenir"/>
                <a:sym typeface="Avenir"/>
              </a:rPr>
              <a:t> external evaluation</a:t>
            </a:r>
          </a:p>
          <a:p>
            <a:pPr marL="0" marR="0" lvl="0" indent="0" algn="l" rtl="0">
              <a:spcBef>
                <a:spcPts val="0"/>
              </a:spcBef>
              <a:spcAft>
                <a:spcPts val="0"/>
              </a:spcAft>
              <a:buNone/>
            </a:pPr>
            <a:r>
              <a:rPr lang="en-US" sz="3200" b="1" i="0" u="none" strike="noStrike" cap="none" dirty="0">
                <a:solidFill>
                  <a:schemeClr val="lt1"/>
                </a:solidFill>
                <a:latin typeface="Avenir"/>
                <a:ea typeface="Avenir"/>
                <a:cs typeface="Avenir"/>
                <a:sym typeface="Avenir"/>
              </a:rPr>
              <a:t> </a:t>
            </a:r>
            <a:r>
              <a:rPr lang="x-none" sz="3200" b="1" i="0" u="none" strike="noStrike" cap="none" dirty="0">
                <a:solidFill>
                  <a:schemeClr val="lt1"/>
                </a:solidFill>
                <a:latin typeface="Avenir"/>
                <a:ea typeface="Avenir"/>
                <a:cs typeface="Avenir"/>
                <a:sym typeface="Avenir"/>
              </a:rPr>
              <a:t>Project evaluation</a:t>
            </a:r>
            <a:endParaRPr dirty="0"/>
          </a:p>
          <a:p>
            <a:pPr marL="0" marR="0" lvl="0" indent="0" algn="l" rtl="0">
              <a:spcBef>
                <a:spcPts val="0"/>
              </a:spcBef>
              <a:spcAft>
                <a:spcPts val="0"/>
              </a:spcAft>
              <a:buNone/>
            </a:pPr>
            <a:br>
              <a:rPr lang="it-IT" sz="1800" i="1" dirty="0">
                <a:solidFill>
                  <a:schemeClr val="lt1"/>
                </a:solidFill>
                <a:latin typeface="Avenir"/>
                <a:ea typeface="Avenir"/>
                <a:cs typeface="Avenir"/>
                <a:sym typeface="Avenir"/>
              </a:rPr>
            </a:br>
            <a:br>
              <a:rPr lang="it-IT" sz="1800" i="1" dirty="0">
                <a:solidFill>
                  <a:schemeClr val="lt1"/>
                </a:solidFill>
                <a:latin typeface="Avenir"/>
                <a:ea typeface="Avenir"/>
                <a:cs typeface="Avenir"/>
                <a:sym typeface="Avenir"/>
              </a:rPr>
            </a:br>
            <a:r>
              <a:rPr lang="it-IT" sz="1800" i="1" dirty="0">
                <a:solidFill>
                  <a:schemeClr val="lt1"/>
                </a:solidFill>
                <a:latin typeface="Avenir"/>
                <a:ea typeface="Avenir"/>
                <a:cs typeface="Avenir"/>
                <a:sym typeface="Avenir"/>
              </a:rPr>
              <a:t>Predoi Cornelia , EICD</a:t>
            </a:r>
            <a:endParaRPr sz="1800" i="1" dirty="0">
              <a:solidFill>
                <a:schemeClr val="lt1"/>
              </a:solidFill>
              <a:latin typeface="Avenir"/>
              <a:ea typeface="Avenir"/>
              <a:cs typeface="Avenir"/>
              <a:sym typeface="Avenir"/>
            </a:endParaRPr>
          </a:p>
          <a:p>
            <a:pPr marL="0" marR="0" lvl="0" indent="0" algn="l" rtl="0">
              <a:spcBef>
                <a:spcPts val="0"/>
              </a:spcBef>
              <a:spcAft>
                <a:spcPts val="0"/>
              </a:spcAft>
              <a:buNone/>
            </a:pPr>
            <a:endParaRPr sz="3200" dirty="0">
              <a:solidFill>
                <a:schemeClr val="lt1"/>
              </a:solidFill>
              <a:latin typeface="Avenir"/>
              <a:ea typeface="Avenir"/>
              <a:cs typeface="Avenir"/>
              <a:sym typeface="Avenir"/>
            </a:endParaRPr>
          </a:p>
        </p:txBody>
      </p:sp>
      <p:grpSp>
        <p:nvGrpSpPr>
          <p:cNvPr id="93" name="Google Shape;93;p1"/>
          <p:cNvGrpSpPr/>
          <p:nvPr/>
        </p:nvGrpSpPr>
        <p:grpSpPr>
          <a:xfrm>
            <a:off x="499363" y="5893947"/>
            <a:ext cx="3262425" cy="646436"/>
            <a:chOff x="63500" y="5989565"/>
            <a:chExt cx="3220203" cy="708000"/>
          </a:xfrm>
        </p:grpSpPr>
        <p:sp>
          <p:nvSpPr>
            <p:cNvPr id="94" name="Google Shape;94;p1"/>
            <p:cNvSpPr/>
            <p:nvPr/>
          </p:nvSpPr>
          <p:spPr>
            <a:xfrm>
              <a:off x="711203" y="5989565"/>
              <a:ext cx="2572500" cy="708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900"/>
                <a:buFont typeface="Calibri"/>
                <a:buNone/>
              </a:pPr>
              <a:r>
                <a:rPr lang="it-IT" sz="700">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r>
                <a:rPr lang="it-IT" sz="900">
                  <a:solidFill>
                    <a:schemeClr val="dk1"/>
                  </a:solidFill>
                  <a:latin typeface="Calibri"/>
                  <a:ea typeface="Calibri"/>
                  <a:cs typeface="Calibri"/>
                  <a:sym typeface="Calibri"/>
                </a:rPr>
                <a:t>.</a:t>
              </a:r>
              <a:endParaRPr sz="90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900"/>
                <a:buFont typeface="Calibri"/>
                <a:buNone/>
              </a:pPr>
              <a:endParaRPr sz="900">
                <a:solidFill>
                  <a:schemeClr val="dk1"/>
                </a:solidFill>
                <a:latin typeface="Calibri"/>
                <a:ea typeface="Calibri"/>
                <a:cs typeface="Calibri"/>
                <a:sym typeface="Calibri"/>
              </a:endParaRPr>
            </a:p>
          </p:txBody>
        </p:sp>
        <p:pic>
          <p:nvPicPr>
            <p:cNvPr id="95" name="Google Shape;95;p1"/>
            <p:cNvPicPr preferRelativeResize="0"/>
            <p:nvPr/>
          </p:nvPicPr>
          <p:blipFill rotWithShape="1">
            <a:blip r:embed="rId5">
              <a:alphaModFix/>
            </a:blip>
            <a:srcRect/>
            <a:stretch/>
          </p:blipFill>
          <p:spPr>
            <a:xfrm>
              <a:off x="63500" y="6044826"/>
              <a:ext cx="647700" cy="444500"/>
            </a:xfrm>
            <a:prstGeom prst="rect">
              <a:avLst/>
            </a:prstGeom>
            <a:noFill/>
            <a:ln>
              <a:noFill/>
            </a:ln>
          </p:spPr>
        </p:pic>
      </p:grpSp>
      <p:pic>
        <p:nvPicPr>
          <p:cNvPr id="12" name="Picture 11" descr="Captură de ecran din 2021.05.03 la 11.31.07.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39589" y="5674500"/>
            <a:ext cx="2958072" cy="96295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p:nvPr/>
        </p:nvSpPr>
        <p:spPr>
          <a:xfrm>
            <a:off x="1062682" y="1764401"/>
            <a:ext cx="7869446" cy="2554505"/>
          </a:xfrm>
          <a:prstGeom prst="rect">
            <a:avLst/>
          </a:prstGeom>
          <a:noFill/>
          <a:ln>
            <a:noFill/>
          </a:ln>
        </p:spPr>
        <p:txBody>
          <a:bodyPr spcFirstLastPara="1" wrap="square" lIns="91425" tIns="45700" rIns="91425" bIns="45700" anchor="t" anchorCtr="0">
            <a:spAutoFit/>
          </a:bodyPr>
          <a:lstStyle/>
          <a:p>
            <a:pPr marL="457200" indent="-457200">
              <a:buFont typeface="Arial"/>
              <a:buChar char="•"/>
            </a:pPr>
            <a:r>
              <a:rPr lang="en-US" sz="3200" dirty="0"/>
              <a:t>A list of 6 Independent evaluators (3 selected by the Steering Committee)</a:t>
            </a:r>
          </a:p>
          <a:p>
            <a:pPr marL="457200" indent="-457200">
              <a:buFont typeface="Arial"/>
              <a:buChar char="•"/>
            </a:pPr>
            <a:r>
              <a:rPr lang="en-US" sz="3200" dirty="0"/>
              <a:t>At least 2 external evaluators for ML6</a:t>
            </a:r>
          </a:p>
          <a:p>
            <a:pPr marL="457200" indent="-457200">
              <a:buFont typeface="Arial"/>
              <a:buChar char="•"/>
            </a:pPr>
            <a:r>
              <a:rPr lang="en-US" sz="3200" dirty="0"/>
              <a:t>Letter of invitation for the evaluators </a:t>
            </a:r>
          </a:p>
          <a:p>
            <a:pPr marL="457200" indent="-457200">
              <a:buFont typeface="Arial"/>
              <a:buChar char="•"/>
            </a:pPr>
            <a:r>
              <a:rPr lang="en-US" sz="3200" dirty="0"/>
              <a:t>Use of a semi-structured questionnaire</a:t>
            </a:r>
          </a:p>
        </p:txBody>
      </p:sp>
      <p:pic>
        <p:nvPicPr>
          <p:cNvPr id="105" name="Google Shape;105;p2"/>
          <p:cNvPicPr preferRelativeResize="0"/>
          <p:nvPr/>
        </p:nvPicPr>
        <p:blipFill rotWithShape="1">
          <a:blip r:embed="rId3">
            <a:alphaModFix/>
          </a:blip>
          <a:srcRect/>
          <a:stretch/>
        </p:blipFill>
        <p:spPr>
          <a:xfrm>
            <a:off x="393875" y="6073990"/>
            <a:ext cx="1980163" cy="607177"/>
          </a:xfrm>
          <a:prstGeom prst="rect">
            <a:avLst/>
          </a:prstGeom>
          <a:noFill/>
          <a:ln>
            <a:noFill/>
          </a:ln>
        </p:spPr>
      </p:pic>
      <p:cxnSp>
        <p:nvCxnSpPr>
          <p:cNvPr id="106" name="Google Shape;106;p2"/>
          <p:cNvCxnSpPr/>
          <p:nvPr/>
        </p:nvCxnSpPr>
        <p:spPr>
          <a:xfrm rot="10800000" flipH="1">
            <a:off x="355516" y="5854365"/>
            <a:ext cx="11480968" cy="5700"/>
          </a:xfrm>
          <a:prstGeom prst="straightConnector1">
            <a:avLst/>
          </a:prstGeom>
          <a:noFill/>
          <a:ln w="12700" cap="flat" cmpd="sng">
            <a:solidFill>
              <a:srgbClr val="775CA4"/>
            </a:solidFill>
            <a:prstDash val="solid"/>
            <a:miter lim="800000"/>
            <a:headEnd type="none" w="sm" len="sm"/>
            <a:tailEnd type="none" w="sm" len="sm"/>
          </a:ln>
        </p:spPr>
      </p:cxnSp>
      <p:sp>
        <p:nvSpPr>
          <p:cNvPr id="110" name="Google Shape;110;p2"/>
          <p:cNvSpPr/>
          <p:nvPr/>
        </p:nvSpPr>
        <p:spPr>
          <a:xfrm>
            <a:off x="6531591" y="6177087"/>
            <a:ext cx="5660409" cy="9591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a:solidFill>
                  <a:srgbClr val="4B4846"/>
                </a:solidFill>
                <a:latin typeface="Avenir"/>
                <a:ea typeface="Avenir"/>
                <a:cs typeface="Avenir"/>
                <a:sym typeface="Avenir"/>
              </a:rPr>
              <a:t>Predoi Cornelia, 28.11.2023, Barcelona				</a:t>
            </a:r>
            <a:r>
              <a:rPr lang="it-IT" sz="1600" b="1" dirty="0">
                <a:solidFill>
                  <a:srgbClr val="775CA4"/>
                </a:solidFill>
                <a:latin typeface="Avenir"/>
                <a:ea typeface="Avenir"/>
                <a:cs typeface="Avenir"/>
                <a:sym typeface="Avenir"/>
              </a:rPr>
              <a:t>Page 01</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
        <p:nvSpPr>
          <p:cNvPr id="111" name="Google Shape;111;p2"/>
          <p:cNvSpPr/>
          <p:nvPr/>
        </p:nvSpPr>
        <p:spPr>
          <a:xfrm>
            <a:off x="1062682" y="696772"/>
            <a:ext cx="8143103"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3600" b="1" dirty="0">
                <a:solidFill>
                  <a:srgbClr val="5C5B5B"/>
                </a:solidFill>
                <a:latin typeface="Avenir"/>
                <a:ea typeface="Avenir"/>
                <a:cs typeface="Avenir"/>
                <a:sym typeface="Avenir"/>
              </a:rPr>
              <a:t>Initial plan </a:t>
            </a:r>
            <a:endParaRPr sz="3600" dirty="0">
              <a:solidFill>
                <a:schemeClr val="dk1"/>
              </a:solidFill>
              <a:latin typeface="Calibri"/>
              <a:ea typeface="Calibri"/>
              <a:cs typeface="Calibri"/>
              <a:sym typeface="Calibri"/>
            </a:endParaRPr>
          </a:p>
        </p:txBody>
      </p:sp>
      <p:pic>
        <p:nvPicPr>
          <p:cNvPr id="10" name="Picture 9" descr="Captură de ecran din 2021.05.03 la 11.31.0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1189786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5EFB3-4256-4E7F-B0B9-90669515D3DA}"/>
              </a:ext>
            </a:extLst>
          </p:cNvPr>
          <p:cNvSpPr>
            <a:spLocks noGrp="1"/>
          </p:cNvSpPr>
          <p:nvPr>
            <p:ph type="title"/>
          </p:nvPr>
        </p:nvSpPr>
        <p:spPr/>
        <p:txBody>
          <a:bodyPr/>
          <a:lstStyle/>
          <a:p>
            <a:r>
              <a:rPr lang="en-US" dirty="0"/>
              <a:t> 6 propositions</a:t>
            </a:r>
          </a:p>
        </p:txBody>
      </p:sp>
      <p:sp>
        <p:nvSpPr>
          <p:cNvPr id="4" name="Google Shape;110;p2"/>
          <p:cNvSpPr/>
          <p:nvPr/>
        </p:nvSpPr>
        <p:spPr>
          <a:xfrm>
            <a:off x="6531591" y="6177087"/>
            <a:ext cx="5660409" cy="9591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a:solidFill>
                  <a:srgbClr val="4B4846"/>
                </a:solidFill>
                <a:latin typeface="Avenir"/>
                <a:ea typeface="Avenir"/>
                <a:cs typeface="Avenir"/>
                <a:sym typeface="Avenir"/>
              </a:rPr>
              <a:t>Predoi Cornelia, 28.11.2023, Barcelona 				</a:t>
            </a:r>
            <a:r>
              <a:rPr lang="it-IT" sz="1600" b="1" dirty="0">
                <a:solidFill>
                  <a:srgbClr val="775CA4"/>
                </a:solidFill>
                <a:latin typeface="Avenir"/>
                <a:ea typeface="Avenir"/>
                <a:cs typeface="Avenir"/>
                <a:sym typeface="Avenir"/>
              </a:rPr>
              <a:t>Page 02</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pic>
        <p:nvPicPr>
          <p:cNvPr id="5" name="Google Shape;105;p2"/>
          <p:cNvPicPr preferRelativeResize="0"/>
          <p:nvPr/>
        </p:nvPicPr>
        <p:blipFill rotWithShape="1">
          <a:blip r:embed="rId2">
            <a:alphaModFix/>
          </a:blip>
          <a:srcRect/>
          <a:stretch/>
        </p:blipFill>
        <p:spPr>
          <a:xfrm>
            <a:off x="393875" y="6073990"/>
            <a:ext cx="1980163" cy="607177"/>
          </a:xfrm>
          <a:prstGeom prst="rect">
            <a:avLst/>
          </a:prstGeom>
          <a:noFill/>
          <a:ln>
            <a:noFill/>
          </a:ln>
        </p:spPr>
      </p:pic>
      <p:pic>
        <p:nvPicPr>
          <p:cNvPr id="6" name="Picture 5" descr="Captură de ecran din 2021.05.03 la 11.31.0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pic>
        <p:nvPicPr>
          <p:cNvPr id="18" name="Content Placeholder 17">
            <a:extLst>
              <a:ext uri="{FF2B5EF4-FFF2-40B4-BE49-F238E27FC236}">
                <a16:creationId xmlns:a16="http://schemas.microsoft.com/office/drawing/2014/main" id="{337578D9-45CD-F814-4FA5-0284D1F3350E}"/>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449684" y="2448560"/>
            <a:ext cx="13312035" cy="1817910"/>
          </a:xfrm>
        </p:spPr>
      </p:pic>
    </p:spTree>
    <p:extLst>
      <p:ext uri="{BB962C8B-B14F-4D97-AF65-F5344CB8AC3E}">
        <p14:creationId xmlns:p14="http://schemas.microsoft.com/office/powerpoint/2010/main" val="3217069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10987-BFCD-4D73-A772-94FC7A0A08A7}"/>
              </a:ext>
            </a:extLst>
          </p:cNvPr>
          <p:cNvSpPr>
            <a:spLocks noGrp="1"/>
          </p:cNvSpPr>
          <p:nvPr>
            <p:ph type="title"/>
          </p:nvPr>
        </p:nvSpPr>
        <p:spPr/>
        <p:txBody>
          <a:bodyPr/>
          <a:lstStyle/>
          <a:p>
            <a:r>
              <a:rPr lang="en-US" dirty="0"/>
              <a:t>Selection of the external evaluators</a:t>
            </a:r>
          </a:p>
        </p:txBody>
      </p:sp>
      <p:sp>
        <p:nvSpPr>
          <p:cNvPr id="3" name="Content Placeholder 2">
            <a:extLst>
              <a:ext uri="{FF2B5EF4-FFF2-40B4-BE49-F238E27FC236}">
                <a16:creationId xmlns:a16="http://schemas.microsoft.com/office/drawing/2014/main" id="{11882F68-9AE0-4932-A7C4-AF942E1AEC48}"/>
              </a:ext>
            </a:extLst>
          </p:cNvPr>
          <p:cNvSpPr>
            <a:spLocks noGrp="1"/>
          </p:cNvSpPr>
          <p:nvPr>
            <p:ph idx="1"/>
          </p:nvPr>
        </p:nvSpPr>
        <p:spPr/>
        <p:txBody>
          <a:bodyPr/>
          <a:lstStyle/>
          <a:p>
            <a:r>
              <a:rPr lang="en-US" dirty="0"/>
              <a:t> we have to select 2</a:t>
            </a:r>
          </a:p>
          <a:p>
            <a:endParaRPr lang="en-US" dirty="0"/>
          </a:p>
          <a:p>
            <a:r>
              <a:rPr lang="en-US" dirty="0"/>
              <a:t>each evaluator will be sent an invitation letter </a:t>
            </a:r>
          </a:p>
          <a:p>
            <a:endParaRPr lang="en-US" dirty="0"/>
          </a:p>
        </p:txBody>
      </p:sp>
      <p:sp>
        <p:nvSpPr>
          <p:cNvPr id="4" name="Google Shape;110;p2"/>
          <p:cNvSpPr/>
          <p:nvPr/>
        </p:nvSpPr>
        <p:spPr>
          <a:xfrm>
            <a:off x="6531591" y="6177087"/>
            <a:ext cx="5660409" cy="9591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a:solidFill>
                  <a:srgbClr val="4B4846"/>
                </a:solidFill>
                <a:latin typeface="Avenir"/>
                <a:ea typeface="Avenir"/>
                <a:cs typeface="Avenir"/>
                <a:sym typeface="Avenir"/>
              </a:rPr>
              <a:t>Predoi Cornelia, 28.11.2023, Barcelona 				</a:t>
            </a:r>
            <a:r>
              <a:rPr lang="it-IT" sz="1600" b="1" dirty="0">
                <a:solidFill>
                  <a:srgbClr val="775CA4"/>
                </a:solidFill>
                <a:latin typeface="Avenir"/>
                <a:ea typeface="Avenir"/>
                <a:cs typeface="Avenir"/>
                <a:sym typeface="Avenir"/>
              </a:rPr>
              <a:t>Page 03</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pic>
        <p:nvPicPr>
          <p:cNvPr id="5" name="Google Shape;105;p2"/>
          <p:cNvPicPr preferRelativeResize="0"/>
          <p:nvPr/>
        </p:nvPicPr>
        <p:blipFill rotWithShape="1">
          <a:blip r:embed="rId2">
            <a:alphaModFix/>
          </a:blip>
          <a:srcRect/>
          <a:stretch/>
        </p:blipFill>
        <p:spPr>
          <a:xfrm>
            <a:off x="393875" y="6073990"/>
            <a:ext cx="1980163" cy="607177"/>
          </a:xfrm>
          <a:prstGeom prst="rect">
            <a:avLst/>
          </a:prstGeom>
          <a:noFill/>
          <a:ln>
            <a:noFill/>
          </a:ln>
        </p:spPr>
      </p:pic>
      <p:pic>
        <p:nvPicPr>
          <p:cNvPr id="6" name="Picture 5" descr="Captură de ecran din 2021.05.03 la 11.31.0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2425228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05165-F825-4A03-8A05-F0F0B8621385}"/>
              </a:ext>
            </a:extLst>
          </p:cNvPr>
          <p:cNvSpPr>
            <a:spLocks noGrp="1"/>
          </p:cNvSpPr>
          <p:nvPr>
            <p:ph type="title"/>
          </p:nvPr>
        </p:nvSpPr>
        <p:spPr/>
        <p:txBody>
          <a:bodyPr/>
          <a:lstStyle/>
          <a:p>
            <a:r>
              <a:rPr lang="en-US" dirty="0"/>
              <a:t>Letter of invitation - content </a:t>
            </a:r>
          </a:p>
        </p:txBody>
      </p:sp>
      <p:sp>
        <p:nvSpPr>
          <p:cNvPr id="3" name="Content Placeholder 2">
            <a:extLst>
              <a:ext uri="{FF2B5EF4-FFF2-40B4-BE49-F238E27FC236}">
                <a16:creationId xmlns:a16="http://schemas.microsoft.com/office/drawing/2014/main" id="{176C9DCA-672F-4DA4-8C5C-2334A4EF612A}"/>
              </a:ext>
            </a:extLst>
          </p:cNvPr>
          <p:cNvSpPr>
            <a:spLocks noGrp="1"/>
          </p:cNvSpPr>
          <p:nvPr>
            <p:ph idx="1"/>
          </p:nvPr>
        </p:nvSpPr>
        <p:spPr/>
        <p:txBody>
          <a:bodyPr/>
          <a:lstStyle/>
          <a:p>
            <a:r>
              <a:rPr lang="en-US" dirty="0"/>
              <a:t>Short introduction about SAFETY </a:t>
            </a:r>
          </a:p>
          <a:p>
            <a:r>
              <a:rPr lang="en-US" dirty="0"/>
              <a:t>General objectives</a:t>
            </a:r>
          </a:p>
          <a:p>
            <a:r>
              <a:rPr lang="en-US" dirty="0"/>
              <a:t>Target groups</a:t>
            </a:r>
          </a:p>
          <a:p>
            <a:r>
              <a:rPr lang="en-US" dirty="0"/>
              <a:t>Description of the </a:t>
            </a:r>
            <a:r>
              <a:rPr lang="en-US" dirty="0" err="1"/>
              <a:t>workpackages</a:t>
            </a:r>
            <a:endParaRPr lang="en-US" dirty="0"/>
          </a:p>
          <a:p>
            <a:r>
              <a:rPr lang="en-US" dirty="0"/>
              <a:t>Description of the milestones which are object for external evaluation</a:t>
            </a:r>
          </a:p>
          <a:p>
            <a:r>
              <a:rPr lang="en-US" dirty="0"/>
              <a:t>Method used for evaluation (semi structured questionnaire)</a:t>
            </a:r>
          </a:p>
          <a:p>
            <a:r>
              <a:rPr lang="en-US" dirty="0"/>
              <a:t>Time and place of evaluation</a:t>
            </a:r>
          </a:p>
        </p:txBody>
      </p:sp>
      <p:sp>
        <p:nvSpPr>
          <p:cNvPr id="4" name="Google Shape;110;p2"/>
          <p:cNvSpPr/>
          <p:nvPr/>
        </p:nvSpPr>
        <p:spPr>
          <a:xfrm>
            <a:off x="6531591" y="6177087"/>
            <a:ext cx="5660409" cy="9591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a:solidFill>
                  <a:srgbClr val="4B4846"/>
                </a:solidFill>
                <a:latin typeface="Avenir"/>
                <a:ea typeface="Avenir"/>
                <a:cs typeface="Avenir"/>
                <a:sym typeface="Avenir"/>
              </a:rPr>
              <a:t>Predoi Cornelia, 28.11.2023, Barcelona 				</a:t>
            </a:r>
            <a:r>
              <a:rPr lang="it-IT" sz="1600" b="1" dirty="0">
                <a:solidFill>
                  <a:srgbClr val="775CA4"/>
                </a:solidFill>
                <a:latin typeface="Avenir"/>
                <a:ea typeface="Avenir"/>
                <a:cs typeface="Avenir"/>
                <a:sym typeface="Avenir"/>
              </a:rPr>
              <a:t>Page 04</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pic>
        <p:nvPicPr>
          <p:cNvPr id="5" name="Google Shape;105;p2"/>
          <p:cNvPicPr preferRelativeResize="0"/>
          <p:nvPr/>
        </p:nvPicPr>
        <p:blipFill rotWithShape="1">
          <a:blip r:embed="rId2">
            <a:alphaModFix/>
          </a:blip>
          <a:srcRect/>
          <a:stretch/>
        </p:blipFill>
        <p:spPr>
          <a:xfrm>
            <a:off x="393875" y="6073990"/>
            <a:ext cx="1980163" cy="607177"/>
          </a:xfrm>
          <a:prstGeom prst="rect">
            <a:avLst/>
          </a:prstGeom>
          <a:noFill/>
          <a:ln>
            <a:noFill/>
          </a:ln>
        </p:spPr>
      </p:pic>
      <p:pic>
        <p:nvPicPr>
          <p:cNvPr id="6" name="Picture 5" descr="Captură de ecran din 2021.05.03 la 11.31.0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155271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evaluation done by students </a:t>
            </a:r>
          </a:p>
        </p:txBody>
      </p:sp>
      <p:sp>
        <p:nvSpPr>
          <p:cNvPr id="3" name="Content Placeholder 2"/>
          <p:cNvSpPr>
            <a:spLocks noGrp="1"/>
          </p:cNvSpPr>
          <p:nvPr>
            <p:ph idx="1"/>
          </p:nvPr>
        </p:nvSpPr>
        <p:spPr/>
        <p:txBody>
          <a:bodyPr/>
          <a:lstStyle/>
          <a:p>
            <a:r>
              <a:rPr lang="en-US" dirty="0"/>
              <a:t>8 for each partner – a total of 40 </a:t>
            </a:r>
          </a:p>
          <a:p>
            <a:endParaRPr lang="en-US" dirty="0"/>
          </a:p>
          <a:p>
            <a:endParaRPr lang="en-US" dirty="0"/>
          </a:p>
          <a:p>
            <a:endParaRPr lang="en-US" dirty="0"/>
          </a:p>
          <a:p>
            <a:r>
              <a:rPr lang="en-US" dirty="0"/>
              <a:t>Each partner should complete the excel file with the 8 external students names </a:t>
            </a:r>
          </a:p>
        </p:txBody>
      </p:sp>
      <p:pic>
        <p:nvPicPr>
          <p:cNvPr id="4" name="Google Shape;105;p2"/>
          <p:cNvPicPr preferRelativeResize="0"/>
          <p:nvPr/>
        </p:nvPicPr>
        <p:blipFill rotWithShape="1">
          <a:blip r:embed="rId2">
            <a:alphaModFix/>
          </a:blip>
          <a:srcRect/>
          <a:stretch/>
        </p:blipFill>
        <p:spPr>
          <a:xfrm>
            <a:off x="393875" y="6073990"/>
            <a:ext cx="1980163" cy="607177"/>
          </a:xfrm>
          <a:prstGeom prst="rect">
            <a:avLst/>
          </a:prstGeom>
          <a:noFill/>
          <a:ln>
            <a:noFill/>
          </a:ln>
        </p:spPr>
      </p:pic>
      <p:pic>
        <p:nvPicPr>
          <p:cNvPr id="5" name="Picture 4" descr="Captură de ecran din 2021.05.03 la 11.31.0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
        <p:nvSpPr>
          <p:cNvPr id="6" name="Google Shape;110;p2"/>
          <p:cNvSpPr/>
          <p:nvPr/>
        </p:nvSpPr>
        <p:spPr>
          <a:xfrm>
            <a:off x="6531591" y="6177087"/>
            <a:ext cx="5660409" cy="9591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a:solidFill>
                  <a:srgbClr val="4B4846"/>
                </a:solidFill>
                <a:latin typeface="Avenir"/>
                <a:ea typeface="Avenir"/>
                <a:cs typeface="Avenir"/>
                <a:sym typeface="Avenir"/>
              </a:rPr>
              <a:t>Predoi Cornelia, 28.11.2023, Barcelona 				</a:t>
            </a:r>
            <a:r>
              <a:rPr lang="it-IT" sz="1600" b="1" dirty="0">
                <a:solidFill>
                  <a:srgbClr val="775CA4"/>
                </a:solidFill>
                <a:latin typeface="Avenir"/>
                <a:ea typeface="Avenir"/>
                <a:cs typeface="Avenir"/>
                <a:sym typeface="Avenir"/>
              </a:rPr>
              <a:t>Page 05</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spTree>
    <p:extLst>
      <p:ext uri="{BB962C8B-B14F-4D97-AF65-F5344CB8AC3E}">
        <p14:creationId xmlns:p14="http://schemas.microsoft.com/office/powerpoint/2010/main" val="1491645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A1060-7532-4A2C-BC0D-6C6C338AB489}"/>
              </a:ext>
            </a:extLst>
          </p:cNvPr>
          <p:cNvSpPr>
            <a:spLocks noGrp="1"/>
          </p:cNvSpPr>
          <p:nvPr>
            <p:ph type="title"/>
          </p:nvPr>
        </p:nvSpPr>
        <p:spPr/>
        <p:txBody>
          <a:bodyPr/>
          <a:lstStyle/>
          <a:p>
            <a:r>
              <a:rPr lang="en-US" dirty="0"/>
              <a:t>Proposed deadlines </a:t>
            </a:r>
          </a:p>
        </p:txBody>
      </p:sp>
      <p:sp>
        <p:nvSpPr>
          <p:cNvPr id="3" name="Content Placeholder 2">
            <a:extLst>
              <a:ext uri="{FF2B5EF4-FFF2-40B4-BE49-F238E27FC236}">
                <a16:creationId xmlns:a16="http://schemas.microsoft.com/office/drawing/2014/main" id="{209A807F-628F-4D0F-AC02-690EB37144A9}"/>
              </a:ext>
            </a:extLst>
          </p:cNvPr>
          <p:cNvSpPr>
            <a:spLocks noGrp="1"/>
          </p:cNvSpPr>
          <p:nvPr>
            <p:ph idx="1"/>
          </p:nvPr>
        </p:nvSpPr>
        <p:spPr/>
        <p:txBody>
          <a:bodyPr/>
          <a:lstStyle/>
          <a:p>
            <a:pPr marL="285750" lvl="4" indent="-285750">
              <a:lnSpc>
                <a:spcPct val="150000"/>
              </a:lnSpc>
            </a:pP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EICD to prepare a draft of the invitation letter </a:t>
            </a:r>
            <a:r>
              <a:rPr lang="en-US" sz="2000" b="1"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done </a:t>
            </a:r>
            <a:endPar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endParaRPr>
          </a:p>
          <a:p>
            <a:pPr marL="285750" lvl="4" indent="-285750">
              <a:lnSpc>
                <a:spcPct val="150000"/>
              </a:lnSpc>
            </a:pP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EICD to prepare a draft of the semi structured questionnaire </a:t>
            </a:r>
            <a:r>
              <a:rPr lang="en-US" sz="2000" b="1"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done </a:t>
            </a:r>
            <a:endParaRPr lang="en-US" sz="2000"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endParaRPr>
          </a:p>
          <a:p>
            <a:pPr marL="285750" lvl="4" indent="-285750">
              <a:lnSpc>
                <a:spcPct val="150000"/>
              </a:lnSpc>
            </a:pP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EICD to collect feedback / approvals to run the MLs assessment </a:t>
            </a:r>
            <a:r>
              <a:rPr lang="en-US" sz="2000" b="1"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by – 15.12.2023</a:t>
            </a:r>
            <a:endParaRPr lang="en-US" sz="2000" b="1"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endParaRPr>
          </a:p>
          <a:p>
            <a:pPr marL="285750" lvl="4" indent="-285750">
              <a:lnSpc>
                <a:spcPct val="150000"/>
              </a:lnSpc>
            </a:pP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Depending on the decisions</a:t>
            </a:r>
            <a:r>
              <a:rPr lang="en-US" sz="2000" b="1"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approach to the external reviewers will be carried out during </a:t>
            </a:r>
            <a:r>
              <a:rPr lang="en-US" sz="2000" b="1"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December</a:t>
            </a:r>
            <a:r>
              <a:rPr lang="en-US" sz="2000" dirty="0">
                <a:solidFill>
                  <a:srgbClr val="FF0000"/>
                </a:solidFill>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a:t>
            </a: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establishing the right time window for the interview</a:t>
            </a:r>
          </a:p>
          <a:p>
            <a:pPr marL="285750" lvl="4" indent="-285750">
              <a:lnSpc>
                <a:spcPct val="150000"/>
              </a:lnSpc>
            </a:pP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Obtaining the results of questionnaires by 20</a:t>
            </a:r>
            <a:r>
              <a:rPr lang="en-US" sz="2000" baseline="30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th</a:t>
            </a:r>
            <a:r>
              <a:rPr lang="en-US" sz="2000" dirty="0">
                <a:highlight>
                  <a:srgbClr val="FFFFFF"/>
                </a:highlight>
                <a:latin typeface="Arial" panose="020B0604020202020204" pitchFamily="34" charset="0"/>
                <a:ea typeface="Open Sans" panose="020B0606030504020204" pitchFamily="34" charset="0"/>
                <a:cs typeface="Arial" panose="020B0604020202020204" pitchFamily="34" charset="0"/>
                <a:sym typeface="Open Sans"/>
              </a:rPr>
              <a:t> of January </a:t>
            </a:r>
          </a:p>
          <a:p>
            <a:endParaRPr lang="en-US" dirty="0"/>
          </a:p>
        </p:txBody>
      </p:sp>
      <p:sp>
        <p:nvSpPr>
          <p:cNvPr id="4" name="Google Shape;110;p2"/>
          <p:cNvSpPr/>
          <p:nvPr/>
        </p:nvSpPr>
        <p:spPr>
          <a:xfrm>
            <a:off x="6531591" y="6177087"/>
            <a:ext cx="5660409" cy="9591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it-IT" sz="1600" i="1" dirty="0">
                <a:solidFill>
                  <a:srgbClr val="4B4846"/>
                </a:solidFill>
                <a:latin typeface="Avenir"/>
                <a:ea typeface="Avenir"/>
                <a:cs typeface="Avenir"/>
                <a:sym typeface="Avenir"/>
              </a:rPr>
              <a:t>Predoi Cornelia</a:t>
            </a:r>
            <a:r>
              <a:rPr lang="it-IT" sz="1600" i="1">
                <a:solidFill>
                  <a:srgbClr val="4B4846"/>
                </a:solidFill>
                <a:latin typeface="Avenir"/>
                <a:ea typeface="Avenir"/>
                <a:cs typeface="Avenir"/>
                <a:sym typeface="Avenir"/>
              </a:rPr>
              <a:t>, 28.11.2023, Barcelona </a:t>
            </a:r>
            <a:r>
              <a:rPr lang="it-IT" sz="1600" i="1" dirty="0">
                <a:solidFill>
                  <a:srgbClr val="4B4846"/>
                </a:solidFill>
                <a:latin typeface="Avenir"/>
                <a:ea typeface="Avenir"/>
                <a:cs typeface="Avenir"/>
                <a:sym typeface="Avenir"/>
              </a:rPr>
              <a:t>				</a:t>
            </a:r>
            <a:r>
              <a:rPr lang="it-IT" sz="1600" b="1">
                <a:solidFill>
                  <a:srgbClr val="775CA4"/>
                </a:solidFill>
                <a:latin typeface="Avenir"/>
                <a:ea typeface="Avenir"/>
                <a:cs typeface="Avenir"/>
                <a:sym typeface="Avenir"/>
              </a:rPr>
              <a:t>Page 06</a:t>
            </a:r>
            <a:endParaRPr sz="1600" dirty="0">
              <a:solidFill>
                <a:srgbClr val="775CA4"/>
              </a:solidFill>
              <a:latin typeface="Avenir"/>
              <a:ea typeface="Avenir"/>
              <a:cs typeface="Avenir"/>
              <a:sym typeface="Avenir"/>
            </a:endParaRPr>
          </a:p>
          <a:p>
            <a:pPr marL="0" marR="0" lvl="0" indent="0" algn="ctr" rtl="0">
              <a:spcBef>
                <a:spcPts val="1000"/>
              </a:spcBef>
              <a:spcAft>
                <a:spcPts val="0"/>
              </a:spcAft>
              <a:buNone/>
            </a:pPr>
            <a:endParaRPr sz="1600" i="1" dirty="0">
              <a:solidFill>
                <a:srgbClr val="4B4846"/>
              </a:solidFill>
              <a:latin typeface="Avenir"/>
              <a:ea typeface="Avenir"/>
              <a:cs typeface="Avenir"/>
              <a:sym typeface="Avenir"/>
            </a:endParaRPr>
          </a:p>
        </p:txBody>
      </p:sp>
      <p:pic>
        <p:nvPicPr>
          <p:cNvPr id="5" name="Google Shape;105;p2"/>
          <p:cNvPicPr preferRelativeResize="0"/>
          <p:nvPr/>
        </p:nvPicPr>
        <p:blipFill rotWithShape="1">
          <a:blip r:embed="rId2">
            <a:alphaModFix/>
          </a:blip>
          <a:srcRect/>
          <a:stretch/>
        </p:blipFill>
        <p:spPr>
          <a:xfrm>
            <a:off x="393875" y="6073990"/>
            <a:ext cx="1980163" cy="607177"/>
          </a:xfrm>
          <a:prstGeom prst="rect">
            <a:avLst/>
          </a:prstGeom>
          <a:noFill/>
          <a:ln>
            <a:noFill/>
          </a:ln>
        </p:spPr>
      </p:pic>
      <p:pic>
        <p:nvPicPr>
          <p:cNvPr id="6" name="Picture 5" descr="Captură de ecran din 2021.05.03 la 11.31.0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4038" y="5854365"/>
            <a:ext cx="2958072" cy="962957"/>
          </a:xfrm>
          <a:prstGeom prst="rect">
            <a:avLst/>
          </a:prstGeom>
        </p:spPr>
      </p:pic>
    </p:spTree>
    <p:extLst>
      <p:ext uri="{BB962C8B-B14F-4D97-AF65-F5344CB8AC3E}">
        <p14:creationId xmlns:p14="http://schemas.microsoft.com/office/powerpoint/2010/main" val="4029912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3"/>
          <p:cNvSpPr/>
          <p:nvPr/>
        </p:nvSpPr>
        <p:spPr>
          <a:xfrm>
            <a:off x="-160962" y="-79625"/>
            <a:ext cx="12513923" cy="701724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8" name="Google Shape;118;p3"/>
          <p:cNvSpPr txBox="1">
            <a:spLocks noGrp="1"/>
          </p:cNvSpPr>
          <p:nvPr>
            <p:ph type="title"/>
          </p:nvPr>
        </p:nvSpPr>
        <p:spPr>
          <a:xfrm>
            <a:off x="2097257" y="2766218"/>
            <a:ext cx="7997485"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Avenir"/>
              <a:buNone/>
            </a:pPr>
            <a:r>
              <a:rPr lang="it-IT" sz="5400" b="1">
                <a:solidFill>
                  <a:schemeClr val="lt1"/>
                </a:solidFill>
                <a:latin typeface="Avenir"/>
                <a:ea typeface="Avenir"/>
                <a:cs typeface="Avenir"/>
                <a:sym typeface="Avenir"/>
              </a:rPr>
              <a:t>Thank you!</a:t>
            </a:r>
            <a:endParaRPr sz="5400" b="1">
              <a:solidFill>
                <a:schemeClr val="lt1"/>
              </a:solidFill>
              <a:latin typeface="Avenir"/>
              <a:ea typeface="Avenir"/>
              <a:cs typeface="Avenir"/>
              <a:sym typeface="Avenir"/>
            </a:endParaRPr>
          </a:p>
        </p:txBody>
      </p:sp>
      <p:pic>
        <p:nvPicPr>
          <p:cNvPr id="119" name="Google Shape;119;p3"/>
          <p:cNvPicPr preferRelativeResize="0"/>
          <p:nvPr/>
        </p:nvPicPr>
        <p:blipFill rotWithShape="1">
          <a:blip r:embed="rId3">
            <a:alphaModFix/>
          </a:blip>
          <a:srcRect/>
          <a:stretch/>
        </p:blipFill>
        <p:spPr>
          <a:xfrm>
            <a:off x="4219037" y="761938"/>
            <a:ext cx="3753924" cy="1162505"/>
          </a:xfrm>
          <a:prstGeom prst="rect">
            <a:avLst/>
          </a:prstGeom>
          <a:noFill/>
          <a:ln>
            <a:noFill/>
          </a:ln>
        </p:spPr>
      </p:pic>
    </p:spTree>
    <p:extLst>
      <p:ext uri="{BB962C8B-B14F-4D97-AF65-F5344CB8AC3E}">
        <p14:creationId xmlns:p14="http://schemas.microsoft.com/office/powerpoint/2010/main" val="2679172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5458</TotalTime>
  <Words>339</Words>
  <Application>Microsoft Office PowerPoint</Application>
  <PresentationFormat>Widescreen</PresentationFormat>
  <Paragraphs>44</Paragraphs>
  <Slides>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Avenir</vt:lpstr>
      <vt:lpstr>Calibri</vt:lpstr>
      <vt:lpstr>Calibri Light</vt:lpstr>
      <vt:lpstr>Office Theme</vt:lpstr>
      <vt:lpstr>PowerPoint Presentation</vt:lpstr>
      <vt:lpstr>PowerPoint Presentation</vt:lpstr>
      <vt:lpstr> 6 propositions</vt:lpstr>
      <vt:lpstr>Selection of the external evaluators</vt:lpstr>
      <vt:lpstr>Letter of invitation - content </vt:lpstr>
      <vt:lpstr>External evaluation done by students </vt:lpstr>
      <vt:lpstr>Proposed deadlines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ati2</dc:creator>
  <cp:lastModifiedBy>cornelia predoi</cp:lastModifiedBy>
  <cp:revision>32</cp:revision>
  <dcterms:created xsi:type="dcterms:W3CDTF">2021-09-21T12:45:26Z</dcterms:created>
  <dcterms:modified xsi:type="dcterms:W3CDTF">2023-11-27T02:54:19Z</dcterms:modified>
</cp:coreProperties>
</file>