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9"/>
  </p:notesMasterIdLst>
  <p:sldIdLst>
    <p:sldId id="256" r:id="rId2"/>
    <p:sldId id="261" r:id="rId3"/>
    <p:sldId id="262" r:id="rId4"/>
    <p:sldId id="274" r:id="rId5"/>
    <p:sldId id="272" r:id="rId6"/>
    <p:sldId id="273" r:id="rId7"/>
    <p:sldId id="260"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hQJUP7bjaZC5v8+Y+lrsejAnhl3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78"/>
    <p:restoredTop sz="94665"/>
  </p:normalViewPr>
  <p:slideViewPr>
    <p:cSldViewPr snapToGrid="0">
      <p:cViewPr varScale="1">
        <p:scale>
          <a:sx n="88" d="100"/>
          <a:sy n="88" d="100"/>
        </p:scale>
        <p:origin x="208" y="5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25"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 Target="slides/slide4.xml"/><Relationship Id="rId2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22"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01.275"/>
    </inkml:context>
    <inkml:brush xml:id="br0">
      <inkml:brushProperty name="width" value="0.05" units="cm"/>
      <inkml:brushProperty name="height" value="0.05" units="cm"/>
      <inkml:brushProperty name="color" value="#E71224"/>
    </inkml:brush>
  </inkml:definitions>
  <inkml:trace contextRef="#ctx0" brushRef="#br0">1 1397 24575,'21'0'0,"3"0"0,7 2 0,6 8 0,5 10 0,3 9 0,-1 6 0,-1-2 0,-3-1 0,-7-3 0,0-1 0,2 2 0,2 6 0,5 2 0,2-2 0,-7-5 0,-5-7 0,-10-8 0,-11-5 0,-4-6 0,-3-2 0,-1-5 0,-1-3 0,-2-5 0,0-2 0,0-1 0,0-4 0,0-2 0,0-6 0,0-5 0,0-1 0,0-5 0,1-6 0,9-7 0,14-12 0,14-14 0,-11 31 0,4-3 0,5-5 0,2-2 0,5-5 0,2 0 0,4-2 0,2 1 0,2 1 0,0 0 0,1 2 0,0 1 0,2 2 0,0 0 0,5-2 0,2 0 0,2-1 0,1 0 0,3-1 0,-1 1 0,-5 4 0,-3 3 0,-10 6 0,-4 4 0,21-19 0,-27 24 0,-22 19 0,-9 11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05.542"/>
    </inkml:context>
    <inkml:brush xml:id="br0">
      <inkml:brushProperty name="width" value="0.05" units="cm"/>
      <inkml:brushProperty name="height" value="0.05" units="cm"/>
      <inkml:brushProperty name="color" value="#E71224"/>
    </inkml:brush>
  </inkml:definitions>
  <inkml:trace contextRef="#ctx0" brushRef="#br0">0 1449 24575,'76'35'0,"-4"1"0,-29-9 0,2 2 0,34 30 0,-9-2 0,-4-1 0,-16-12 0,-8-6 0,-10-7 0,-12-10 0,-7-10 0,-6-9 0,-4-5 0,-1-3 0,-2-5 0,0-5 0,0-13 0,0-18 0,11-23 0,3 21 0,4-4 0,13-16 0,7-3 0,-6 13 0,4-2 0,2-2-345,7-7 0,2-3 0,2 1 345,2-1 0,1 0 0,1 1 0,-1 3 0,1 1 0,0 2 0,-2 7 0,0 1 0,0 4 0,18-18 0,-2 5 0,-4 7 0,-4 4 0,-8 11 0,-4 2 0,25-21 0,-24 24 0,-17 19 0,-17 12 0,-7 7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11.176"/>
    </inkml:context>
    <inkml:brush xml:id="br0">
      <inkml:brushProperty name="width" value="0.05" units="cm"/>
      <inkml:brushProperty name="height" value="0.05" units="cm"/>
      <inkml:brushProperty name="color" value="#E71224"/>
    </inkml:brush>
  </inkml:definitions>
  <inkml:trace contextRef="#ctx0" brushRef="#br0">1 1612 24575,'30'0'0,"12"0"0,22 0 0,13 3 0,2 8 0,13 20 0,-43-9 0,2 6 0,8 9 0,1 4 0,5 3 0,0 2 0,2 3 0,0 2 0,0 1 0,-1 0 0,-9-7 0,-2-1 0,-7-5 0,-3-1 0,19 15 0,-23-18 0,-12-10 0,-10-8 0,-5-9 0,-7-9 0,-5-7 0,-2-6 0,0-4 0,0-18 0,9-24 0,5 13 0,6-5 0,13-19 0,9-6 0,-1 11 0,7-3 0,2-5-718,-1 5 1,4-4-1,1-2 1,3-1 717,-6 7 0,2-1 0,1-1 0,1 0 0,0 0 0,1 0 0,0-1 0,0 0 0,1 2 0,-2 0-337,9-9 0,0 0 0,-2 3 0,-1 4 337,5-6 0,-1 5 0,-5 7 0,5-5 0,-5 9 0,-18 20 0,-5 6 0,3 0 0,-23 23 0,-9 9 0,-6 2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15.508"/>
    </inkml:context>
    <inkml:brush xml:id="br0">
      <inkml:brushProperty name="width" value="0.05" units="cm"/>
      <inkml:brushProperty name="height" value="0.05" units="cm"/>
      <inkml:brushProperty name="color" value="#E71224"/>
    </inkml:brush>
  </inkml:definitions>
  <inkml:trace contextRef="#ctx0" brushRef="#br0">0 819 24575,'24'0'0,"12"0"0,18 0 0,16 5 0,1 6 0,1 8 0,-3 2 0,-11-4 0,-8-2 0,-1 0 0,0 5 0,6 6 0,7 2 0,1 1 0,-3-1 0,-6-2 0,-11-3 0,-10-3 0,-10-6 0,-8-6 0,-5-4 0,-2-1 0,0 2 0,2 2 0,4-2 0,-1 0 0,-2-3 0,-3-3 0,-5-5 0,-1-4 0,-2-6 0,17-20 0,32-25 0,-8 20 0,6-3 0,13-9 0,6 0 0,5 0 0,3 1 0,1 0 0,2 1 0,-1 3 0,1 2 0,-4 3 0,1 1 0,-6 4 0,0 0 0,-3 4 0,-2 1 0,-1 2 0,-1 1 0,-3 0 0,0 2 0,-3 0 0,-1 1 0,-4 2 0,-3 0 0,32-16 0,-22 11 0,-18 12 0,-24 10 0,-5 5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17.609"/>
    </inkml:context>
    <inkml:brush xml:id="br0">
      <inkml:brushProperty name="width" value="0.05" units="cm"/>
      <inkml:brushProperty name="height" value="0.05" units="cm"/>
      <inkml:brushProperty name="color" value="#E71224"/>
    </inkml:brush>
  </inkml:definitions>
  <inkml:trace contextRef="#ctx0" brushRef="#br0">0 1394 24575,'15'-5'0,"22"14"0,40 38 0,-20-5 0,4 6 0,8 7 0,2 3 0,2 3 0,0 0 0,-5-5 0,-1-4 0,-11-9 0,-2-3 0,-7-7 0,-4-2 0,16 9 0,-24-19 0,-13-11 0,-10-11 0,-2-17 0,2-16 0,8-23 0,1 10 0,4-6 0,11-17 0,6-8 0,-5 12 0,3-4 0,4-1-419,-3 9 1,3-1 0,1-1 0,2 0 418,4-3 0,2 0 0,2 0 0,0 2 0,0 1 0,2 0 0,0 2 0,1 2 0,-3 5 0,1 1 0,-1 2 0,0 2-171,13-10 1,-2 2 0,-1 4 170,-7 7 0,-1 2 0,-2 3 0,18-13 0,-4 6 0,-16 11 0,-5 6 0,16-9 0,-30 21 0,-19 13 0,-10 5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22.792"/>
    </inkml:context>
    <inkml:brush xml:id="br0">
      <inkml:brushProperty name="width" value="0.05" units="cm"/>
      <inkml:brushProperty name="height" value="0.05" units="cm"/>
      <inkml:brushProperty name="color" value="#E71224"/>
    </inkml:brush>
  </inkml:definitions>
  <inkml:trace contextRef="#ctx0" brushRef="#br0">1370 0 24575,'-15'7'0,"-10"11"0,-17 13 0,-7 8 0,2-6 0,11-12 0,16-10 0,8-2 0,2 4 0,-12 17 0,4-8 0,-12 12 0,11-14 0,3-1 0,4-3 0,4-3 0,-1-2 0,-2 2 0,-2 1 0,-1 1 0,-2 1 0,-1 3 0,-10 7 0,-6 6 0,-9 7 0,-8 6 0,-8 6 0,-8 4 0,-1 2 0,-4 1 0,3-2 0,5-2 0,3-3 0,7-4 0,6-7 0,6-5 0,7-6 0,3-3 0,4-2 0,3-2 0,4-4 0,5-6 0,8-6 0,2-5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27T04:50:24.175"/>
    </inkml:context>
    <inkml:brush xml:id="br0">
      <inkml:brushProperty name="width" value="0.05" units="cm"/>
      <inkml:brushProperty name="height" value="0.05" units="cm"/>
      <inkml:brushProperty name="color" value="#E71224"/>
    </inkml:brush>
  </inkml:definitions>
  <inkml:trace contextRef="#ctx0" brushRef="#br0">1 2 24575,'26'0'0,"15"0"0,26-1 0,23 12 0,-35 0 0,0 4 0,2 6 0,0 5 0,3 7 0,0 3 0,0-1 0,0 1 0,-1 1 0,-1 0 0,-1-2 0,1-2 0,-3-3 0,1-1 0,-2-2 0,1-1 0,-2-2 0,0-2 0,-2 1 0,-1-1 0,40 20 0,-11-3 0,-14-6 0,-14-6 0,-12-6 0,-10-4 0,-5-3 0,-2-4 0,0 0 0,0 0 0,-1 1 0,-2-3 0,-5-1 0,-5-2 0,-6-3 0,-2 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 name="Google Shape;7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5" name="Google Shape;7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2</a:t>
            </a:fld>
            <a:endParaRPr/>
          </a:p>
        </p:txBody>
      </p:sp>
    </p:spTree>
    <p:extLst>
      <p:ext uri="{BB962C8B-B14F-4D97-AF65-F5344CB8AC3E}">
        <p14:creationId xmlns:p14="http://schemas.microsoft.com/office/powerpoint/2010/main" val="1284446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3</a:t>
            </a:fld>
            <a:endParaRPr/>
          </a:p>
        </p:txBody>
      </p:sp>
    </p:spTree>
    <p:extLst>
      <p:ext uri="{BB962C8B-B14F-4D97-AF65-F5344CB8AC3E}">
        <p14:creationId xmlns:p14="http://schemas.microsoft.com/office/powerpoint/2010/main" val="2434136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5</a:t>
            </a:fld>
            <a:endParaRPr/>
          </a:p>
        </p:txBody>
      </p:sp>
    </p:spTree>
    <p:extLst>
      <p:ext uri="{BB962C8B-B14F-4D97-AF65-F5344CB8AC3E}">
        <p14:creationId xmlns:p14="http://schemas.microsoft.com/office/powerpoint/2010/main" val="3749018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it-IT"/>
              <a:t>6</a:t>
            </a:fld>
            <a:endParaRPr/>
          </a:p>
        </p:txBody>
      </p:sp>
    </p:spTree>
    <p:extLst>
      <p:ext uri="{BB962C8B-B14F-4D97-AF65-F5344CB8AC3E}">
        <p14:creationId xmlns:p14="http://schemas.microsoft.com/office/powerpoint/2010/main" val="3964454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titolo">
  <p:cSld name="Diapositiva titolo">
    <p:spTree>
      <p:nvGrpSpPr>
        <p:cNvPr id="1" name="Shape 14"/>
        <p:cNvGrpSpPr/>
        <p:nvPr/>
      </p:nvGrpSpPr>
      <p:grpSpPr>
        <a:xfrm>
          <a:off x="0" y="0"/>
          <a:ext cx="0" cy="0"/>
          <a:chOff x="0" y="0"/>
          <a:chExt cx="0" cy="0"/>
        </a:xfrm>
      </p:grpSpPr>
      <p:sp>
        <p:nvSpPr>
          <p:cNvPr id="15" name="Google Shape;1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grpSp>
        <p:nvGrpSpPr>
          <p:cNvPr id="16" name="Google Shape;16;p7"/>
          <p:cNvGrpSpPr/>
          <p:nvPr/>
        </p:nvGrpSpPr>
        <p:grpSpPr>
          <a:xfrm>
            <a:off x="3683139" y="5955543"/>
            <a:ext cx="835598" cy="607177"/>
            <a:chOff x="4245096" y="5141095"/>
            <a:chExt cx="1576450" cy="1169264"/>
          </a:xfrm>
        </p:grpSpPr>
        <p:sp>
          <p:nvSpPr>
            <p:cNvPr id="17" name="Google Shape;17;p7"/>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18" name="Google Shape;18;p7"/>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sp>
        <p:nvSpPr>
          <p:cNvPr id="19" name="Google Shape;19;p7"/>
          <p:cNvSpPr/>
          <p:nvPr/>
        </p:nvSpPr>
        <p:spPr>
          <a:xfrm>
            <a:off x="1155555" y="5893945"/>
            <a:ext cx="2230196" cy="73862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700"/>
              <a:buFont typeface="Arial"/>
              <a:buNone/>
            </a:pPr>
            <a:r>
              <a:rPr lang="it-IT" sz="700" b="0" i="0" u="none" strike="noStrike" cap="non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sz="700" b="0" i="0" u="none" strike="noStrike" cap="non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a:stretch/>
        </p:blipFill>
        <p:spPr>
          <a:xfrm>
            <a:off x="245784" y="5990363"/>
            <a:ext cx="820374" cy="545786"/>
          </a:xfrm>
          <a:prstGeom prst="rect">
            <a:avLst/>
          </a:prstGeom>
          <a:noFill/>
          <a:ln>
            <a:noFill/>
          </a:ln>
        </p:spPr>
      </p:pic>
      <p:pic>
        <p:nvPicPr>
          <p:cNvPr id="21" name="Google Shape;21;p7" descr="C:\Users\Fedele Colantuono\Downloads\safety-logo01(1).png"/>
          <p:cNvPicPr preferRelativeResize="0"/>
          <p:nvPr/>
        </p:nvPicPr>
        <p:blipFill rotWithShape="1">
          <a:blip r:embed="rId3">
            <a:alphaModFix/>
          </a:blip>
          <a:srcRect/>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a:stretch/>
        </p:blipFill>
        <p:spPr>
          <a:xfrm>
            <a:off x="11121550" y="4080390"/>
            <a:ext cx="304079" cy="137635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olo e contenuto" type="obj">
  <p:cSld name="OBJEC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8"/>
          <p:cNvSpPr txBox="1">
            <a:spLocks noGrp="1"/>
          </p:cNvSpPr>
          <p:nvPr>
            <p:ph type="body" idx="1"/>
          </p:nvPr>
        </p:nvSpPr>
        <p:spPr>
          <a:xfrm>
            <a:off x="838200" y="1825625"/>
            <a:ext cx="10515600" cy="40426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8"/>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9" name="Google Shape;2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30" name="Google Shape;30;p8"/>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31" name="Google Shape;31;p8"/>
          <p:cNvGrpSpPr/>
          <p:nvPr/>
        </p:nvGrpSpPr>
        <p:grpSpPr>
          <a:xfrm>
            <a:off x="2679962" y="6099836"/>
            <a:ext cx="835598" cy="607177"/>
            <a:chOff x="4245096" y="5141095"/>
            <a:chExt cx="1576450" cy="1169264"/>
          </a:xfrm>
        </p:grpSpPr>
        <p:sp>
          <p:nvSpPr>
            <p:cNvPr id="32" name="Google Shape;32;p8"/>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33" name="Google Shape;33;p8"/>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34" name="Google Shape;34;p8"/>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uota" type="blank">
  <p:cSld name="BLANK">
    <p:spTree>
      <p:nvGrpSpPr>
        <p:cNvPr id="1" name="Shape 35"/>
        <p:cNvGrpSpPr/>
        <p:nvPr/>
      </p:nvGrpSpPr>
      <p:grpSpPr>
        <a:xfrm>
          <a:off x="0" y="0"/>
          <a:ext cx="0" cy="0"/>
          <a:chOff x="0" y="0"/>
          <a:chExt cx="0" cy="0"/>
        </a:xfrm>
      </p:grpSpPr>
      <p:sp>
        <p:nvSpPr>
          <p:cNvPr id="36" name="Google Shape;36;p9"/>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38" name="Google Shape;38;p9"/>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39" name="Google Shape;39;p9"/>
          <p:cNvGrpSpPr/>
          <p:nvPr/>
        </p:nvGrpSpPr>
        <p:grpSpPr>
          <a:xfrm>
            <a:off x="2679962" y="6099836"/>
            <a:ext cx="835598" cy="607177"/>
            <a:chOff x="4245096" y="5141095"/>
            <a:chExt cx="1576450" cy="1169264"/>
          </a:xfrm>
        </p:grpSpPr>
        <p:sp>
          <p:nvSpPr>
            <p:cNvPr id="40" name="Google Shape;40;p9"/>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41" name="Google Shape;41;p9"/>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testazione sezione" type="secHead">
  <p:cSld name="SECTION_HEADER">
    <p:spTree>
      <p:nvGrpSpPr>
        <p:cNvPr id="1" name="Shape 42"/>
        <p:cNvGrpSpPr/>
        <p:nvPr/>
      </p:nvGrpSpPr>
      <p:grpSpPr>
        <a:xfrm>
          <a:off x="0" y="0"/>
          <a:ext cx="0" cy="0"/>
          <a:chOff x="0" y="0"/>
          <a:chExt cx="0" cy="0"/>
        </a:xfrm>
      </p:grpSpPr>
      <p:sp>
        <p:nvSpPr>
          <p:cNvPr id="43" name="Google Shape;43;p10"/>
          <p:cNvSpPr txBox="1">
            <a:spLocks noGrp="1"/>
          </p:cNvSpPr>
          <p:nvPr>
            <p:ph type="title"/>
          </p:nvPr>
        </p:nvSpPr>
        <p:spPr>
          <a:xfrm>
            <a:off x="831850" y="1310241"/>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0"/>
          <p:cNvSpPr txBox="1">
            <a:spLocks noGrp="1"/>
          </p:cNvSpPr>
          <p:nvPr>
            <p:ph type="body" idx="1"/>
          </p:nvPr>
        </p:nvSpPr>
        <p:spPr>
          <a:xfrm>
            <a:off x="831850" y="4189966"/>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5" name="Google Shape;45;p10"/>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47" name="Google Shape;47;p10"/>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48" name="Google Shape;48;p10"/>
          <p:cNvGrpSpPr/>
          <p:nvPr/>
        </p:nvGrpSpPr>
        <p:grpSpPr>
          <a:xfrm>
            <a:off x="2679962" y="6099836"/>
            <a:ext cx="835598" cy="607177"/>
            <a:chOff x="4245096" y="5141095"/>
            <a:chExt cx="1576450" cy="1169264"/>
          </a:xfrm>
        </p:grpSpPr>
        <p:sp>
          <p:nvSpPr>
            <p:cNvPr id="49" name="Google Shape;49;p10"/>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50" name="Google Shape;50;p10"/>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51" name="Google Shape;51;p10"/>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olo titolo" type="titleOnly">
  <p:cSld name="TITLE_ONLY">
    <p:spTree>
      <p:nvGrpSpPr>
        <p:cNvPr id="1" name="Shape 52"/>
        <p:cNvGrpSpPr/>
        <p:nvPr/>
      </p:nvGrpSpPr>
      <p:grpSpPr>
        <a:xfrm>
          <a:off x="0" y="0"/>
          <a:ext cx="0" cy="0"/>
          <a:chOff x="0" y="0"/>
          <a:chExt cx="0" cy="0"/>
        </a:xfrm>
      </p:grpSpPr>
      <p:sp>
        <p:nvSpPr>
          <p:cNvPr id="53" name="Google Shape;5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1"/>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5" name="Google Shape;55;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56" name="Google Shape;56;p11"/>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57" name="Google Shape;57;p11"/>
          <p:cNvGrpSpPr/>
          <p:nvPr/>
        </p:nvGrpSpPr>
        <p:grpSpPr>
          <a:xfrm>
            <a:off x="2679962" y="6099836"/>
            <a:ext cx="835598" cy="607177"/>
            <a:chOff x="4245096" y="5141095"/>
            <a:chExt cx="1576450" cy="1169264"/>
          </a:xfrm>
        </p:grpSpPr>
        <p:sp>
          <p:nvSpPr>
            <p:cNvPr id="58" name="Google Shape;58;p11"/>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59" name="Google Shape;59;p11"/>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60" name="Google Shape;60;p11"/>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mmagine con didascalia"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2"/>
          <p:cNvSpPr>
            <a:spLocks noGrp="1"/>
          </p:cNvSpPr>
          <p:nvPr>
            <p:ph type="pic" idx="2"/>
          </p:nvPr>
        </p:nvSpPr>
        <p:spPr>
          <a:xfrm>
            <a:off x="5183188" y="987425"/>
            <a:ext cx="6172200" cy="4873625"/>
          </a:xfrm>
          <a:prstGeom prst="rect">
            <a:avLst/>
          </a:prstGeom>
          <a:noFill/>
          <a:ln>
            <a:noFill/>
          </a:ln>
        </p:spPr>
      </p:sp>
      <p:sp>
        <p:nvSpPr>
          <p:cNvPr id="64" name="Google Shape;64;p1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2"/>
          <p:cNvSpPr txBox="1">
            <a:spLocks noGrp="1"/>
          </p:cNvSpPr>
          <p:nvPr>
            <p:ph type="ftr" idx="11"/>
          </p:nvPr>
        </p:nvSpPr>
        <p:spPr>
          <a:xfrm>
            <a:off x="3745807" y="6356350"/>
            <a:ext cx="4700386" cy="365125"/>
          </a:xfrm>
          <a:prstGeom prst="rect">
            <a:avLst/>
          </a:prstGeom>
          <a:noFill/>
          <a:ln>
            <a:noFill/>
          </a:ln>
        </p:spPr>
        <p:txBody>
          <a:bodyPr spcFirstLastPara="1" wrap="square" lIns="91425" tIns="45700" rIns="91425" bIns="45700" anchor="t" anchorCtr="0">
            <a:noAutofit/>
          </a:bodyPr>
          <a:lstStyle>
            <a:lvl1pPr marR="0" lvl="0" algn="ctr"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1pPr>
            <a:lvl2pPr marL="0" marR="0" lvl="1"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2pPr>
            <a:lvl3pPr marL="0" marR="0" lvl="2"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3pPr>
            <a:lvl4pPr marL="0" marR="0" lvl="3"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4pPr>
            <a:lvl5pPr marL="0" marR="0" lvl="4"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5pPr>
            <a:lvl6pPr marL="0" marR="0" lvl="5"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6pPr>
            <a:lvl7pPr marL="0" marR="0" lvl="6"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7pPr>
            <a:lvl8pPr marL="0" marR="0" lvl="7"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8pPr>
            <a:lvl9pPr marL="0" marR="0" lvl="8" indent="0" algn="r">
              <a:lnSpc>
                <a:spcPct val="100000"/>
              </a:lnSpc>
              <a:spcBef>
                <a:spcPts val="0"/>
              </a:spcBef>
              <a:spcAft>
                <a:spcPts val="0"/>
              </a:spcAft>
              <a:buClr>
                <a:srgbClr val="000000"/>
              </a:buClr>
              <a:buSzPts val="1600"/>
              <a:buFont typeface="Arial"/>
              <a:buNone/>
              <a:defRPr sz="1600" b="1" i="0" u="none" strike="noStrike" cap="none">
                <a:solidFill>
                  <a:srgbClr val="775CA4"/>
                </a:solidFill>
                <a:latin typeface="Avenir"/>
                <a:ea typeface="Avenir"/>
                <a:cs typeface="Avenir"/>
                <a:sym typeface="Avenir"/>
              </a:defRPr>
            </a:lvl9pPr>
          </a:lstStyle>
          <a:p>
            <a:pPr marL="0" lvl="0" indent="0" algn="r" rtl="0">
              <a:spcBef>
                <a:spcPts val="0"/>
              </a:spcBef>
              <a:spcAft>
                <a:spcPts val="0"/>
              </a:spcAft>
              <a:buNone/>
            </a:pPr>
            <a:r>
              <a:rPr lang="it-IT"/>
              <a:t>Page </a:t>
            </a:r>
            <a:fld id="{00000000-1234-1234-1234-123412341234}" type="slidenum">
              <a:rPr lang="it-IT"/>
              <a:t>‹#›</a:t>
            </a:fld>
            <a:endParaRPr/>
          </a:p>
        </p:txBody>
      </p:sp>
      <p:pic>
        <p:nvPicPr>
          <p:cNvPr id="67" name="Google Shape;67;p12"/>
          <p:cNvPicPr preferRelativeResize="0"/>
          <p:nvPr/>
        </p:nvPicPr>
        <p:blipFill rotWithShape="1">
          <a:blip r:embed="rId2">
            <a:alphaModFix/>
          </a:blip>
          <a:srcRect/>
          <a:stretch/>
        </p:blipFill>
        <p:spPr>
          <a:xfrm>
            <a:off x="473783" y="6105939"/>
            <a:ext cx="1980163" cy="607177"/>
          </a:xfrm>
          <a:prstGeom prst="rect">
            <a:avLst/>
          </a:prstGeom>
          <a:noFill/>
          <a:ln>
            <a:noFill/>
          </a:ln>
        </p:spPr>
      </p:pic>
      <p:grpSp>
        <p:nvGrpSpPr>
          <p:cNvPr id="68" name="Google Shape;68;p12"/>
          <p:cNvGrpSpPr/>
          <p:nvPr/>
        </p:nvGrpSpPr>
        <p:grpSpPr>
          <a:xfrm>
            <a:off x="2679962" y="6099836"/>
            <a:ext cx="835598" cy="607177"/>
            <a:chOff x="4245096" y="5141095"/>
            <a:chExt cx="1576450" cy="1169264"/>
          </a:xfrm>
        </p:grpSpPr>
        <p:sp>
          <p:nvSpPr>
            <p:cNvPr id="69" name="Google Shape;69;p12"/>
            <p:cNvSpPr/>
            <p:nvPr/>
          </p:nvSpPr>
          <p:spPr>
            <a:xfrm>
              <a:off x="4245096" y="5962822"/>
              <a:ext cx="1576450" cy="3475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900"/>
                <a:buFont typeface="Arial"/>
                <a:buNone/>
              </a:pPr>
              <a:r>
                <a:rPr lang="it-IT" sz="900" b="0" i="0" u="none" strike="noStrike" cap="none">
                  <a:solidFill>
                    <a:srgbClr val="4B4846"/>
                  </a:solidFill>
                  <a:latin typeface="Avenir"/>
                  <a:ea typeface="Avenir"/>
                  <a:cs typeface="Avenir"/>
                  <a:sym typeface="Avenir"/>
                </a:rPr>
                <a:t>Insert your logo</a:t>
              </a:r>
              <a:endParaRPr sz="1400" b="0" i="0" u="none" strike="noStrike" cap="none">
                <a:solidFill>
                  <a:srgbClr val="000000"/>
                </a:solidFill>
                <a:latin typeface="Arial"/>
                <a:ea typeface="Arial"/>
                <a:cs typeface="Arial"/>
                <a:sym typeface="Arial"/>
              </a:endParaRPr>
            </a:p>
          </p:txBody>
        </p:sp>
        <p:sp>
          <p:nvSpPr>
            <p:cNvPr id="70" name="Google Shape;70;p12"/>
            <p:cNvSpPr/>
            <p:nvPr/>
          </p:nvSpPr>
          <p:spPr>
            <a:xfrm>
              <a:off x="4579864" y="5141095"/>
              <a:ext cx="821727" cy="821727"/>
            </a:xfrm>
            <a:prstGeom prst="ellipse">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cxnSp>
        <p:nvCxnSpPr>
          <p:cNvPr id="71" name="Google Shape;71;p12"/>
          <p:cNvCxnSpPr/>
          <p:nvPr/>
        </p:nvCxnSpPr>
        <p:spPr>
          <a:xfrm>
            <a:off x="341995" y="5920860"/>
            <a:ext cx="11508010" cy="0"/>
          </a:xfrm>
          <a:prstGeom prst="straightConnector1">
            <a:avLst/>
          </a:prstGeom>
          <a:noFill/>
          <a:ln w="19050" cap="flat" cmpd="sng">
            <a:solidFill>
              <a:srgbClr val="775CA4">
                <a:alpha val="60000"/>
              </a:srgbClr>
            </a:solidFill>
            <a:prstDash val="solid"/>
            <a:miter lim="800000"/>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9.png"/><Relationship Id="rId12" Type="http://schemas.openxmlformats.org/officeDocument/2006/relationships/customXml" Target="../ink/ink5.xml"/><Relationship Id="rId17" Type="http://schemas.openxmlformats.org/officeDocument/2006/relationships/image" Target="../media/image14.png"/><Relationship Id="rId2" Type="http://schemas.openxmlformats.org/officeDocument/2006/relationships/notesSlide" Target="../notesSlides/notesSlide2.xml"/><Relationship Id="rId16" Type="http://schemas.openxmlformats.org/officeDocument/2006/relationships/customXml" Target="../ink/ink7.xml"/><Relationship Id="rId1" Type="http://schemas.openxmlformats.org/officeDocument/2006/relationships/slideLayout" Target="../slideLayouts/slideLayout2.xml"/><Relationship Id="rId6" Type="http://schemas.openxmlformats.org/officeDocument/2006/relationships/customXml" Target="../ink/ink2.xml"/><Relationship Id="rId11" Type="http://schemas.openxmlformats.org/officeDocument/2006/relationships/image" Target="../media/image11.png"/><Relationship Id="rId5" Type="http://schemas.openxmlformats.org/officeDocument/2006/relationships/image" Target="../media/image8.png"/><Relationship Id="rId15" Type="http://schemas.openxmlformats.org/officeDocument/2006/relationships/image" Target="../media/image13.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10.png"/><Relationship Id="rId14" Type="http://schemas.openxmlformats.org/officeDocument/2006/relationships/customXml" Target="../ink/ink6.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p:nvPr/>
        </p:nvSpPr>
        <p:spPr>
          <a:xfrm>
            <a:off x="0" y="1422971"/>
            <a:ext cx="12192000" cy="4012200"/>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8" name="Google Shape;78;p1"/>
          <p:cNvPicPr preferRelativeResize="0"/>
          <p:nvPr/>
        </p:nvPicPr>
        <p:blipFill rotWithShape="1">
          <a:blip r:embed="rId3">
            <a:alphaModFix/>
          </a:blip>
          <a:srcRect/>
          <a:stretch/>
        </p:blipFill>
        <p:spPr>
          <a:xfrm>
            <a:off x="4484435" y="1766082"/>
            <a:ext cx="7595835" cy="3325836"/>
          </a:xfrm>
          <a:prstGeom prst="rect">
            <a:avLst/>
          </a:prstGeom>
          <a:noFill/>
          <a:ln>
            <a:noFill/>
          </a:ln>
        </p:spPr>
      </p:pic>
      <p:sp>
        <p:nvSpPr>
          <p:cNvPr id="79" name="Google Shape;79;p1"/>
          <p:cNvSpPr/>
          <p:nvPr/>
        </p:nvSpPr>
        <p:spPr>
          <a:xfrm>
            <a:off x="499363" y="2598742"/>
            <a:ext cx="6000600" cy="24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it-IT" sz="3200" b="1" i="0" u="none" strike="noStrike" cap="none">
                <a:solidFill>
                  <a:schemeClr val="lt1"/>
                </a:solidFill>
                <a:latin typeface="Avenir"/>
                <a:ea typeface="Avenir"/>
                <a:cs typeface="Avenir"/>
                <a:sym typeface="Avenir"/>
              </a:rPr>
              <a:t>PRESENTATION TITLE</a:t>
            </a:r>
            <a:br>
              <a:rPr lang="it-IT" sz="3600" b="1" i="0" u="none" strike="noStrike" cap="none">
                <a:solidFill>
                  <a:schemeClr val="lt1"/>
                </a:solidFill>
                <a:latin typeface="Avenir"/>
                <a:ea typeface="Avenir"/>
                <a:cs typeface="Avenir"/>
                <a:sym typeface="Avenir"/>
              </a:rPr>
            </a:br>
            <a:r>
              <a:rPr lang="it-IT" sz="3200" b="0" i="0" u="none" strike="noStrike" cap="none">
                <a:solidFill>
                  <a:schemeClr val="lt1"/>
                </a:solidFill>
                <a:latin typeface="Avenir"/>
                <a:ea typeface="Avenir"/>
                <a:cs typeface="Avenir"/>
                <a:sym typeface="Avenir"/>
              </a:rPr>
              <a:t>and subtitle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br>
              <a:rPr lang="it-IT" sz="1800" b="0" i="1" u="none" strike="noStrike" cap="none">
                <a:solidFill>
                  <a:schemeClr val="lt1"/>
                </a:solidFill>
                <a:latin typeface="Avenir"/>
                <a:ea typeface="Avenir"/>
                <a:cs typeface="Avenir"/>
                <a:sym typeface="Avenir"/>
              </a:rPr>
            </a:br>
            <a:r>
              <a:rPr lang="it-IT" sz="1800" b="0" i="1" u="none" strike="noStrike" cap="none">
                <a:solidFill>
                  <a:schemeClr val="lt1"/>
                </a:solidFill>
                <a:latin typeface="Avenir"/>
                <a:ea typeface="Avenir"/>
                <a:cs typeface="Avenir"/>
                <a:sym typeface="Avenir"/>
              </a:rPr>
              <a:t>…………………………….</a:t>
            </a:r>
            <a:br>
              <a:rPr lang="it-IT" sz="1800" b="0" i="1" u="none" strike="noStrike" cap="none">
                <a:solidFill>
                  <a:schemeClr val="lt1"/>
                </a:solidFill>
                <a:latin typeface="Avenir"/>
                <a:ea typeface="Avenir"/>
                <a:cs typeface="Avenir"/>
                <a:sym typeface="Avenir"/>
              </a:rPr>
            </a:br>
            <a:r>
              <a:rPr lang="it-IT" sz="1800" b="0" i="1" u="none" strike="noStrike" cap="none">
                <a:solidFill>
                  <a:schemeClr val="lt1"/>
                </a:solidFill>
                <a:latin typeface="Avenir"/>
                <a:ea typeface="Avenir"/>
                <a:cs typeface="Avenir"/>
                <a:sym typeface="Avenir"/>
              </a:rPr>
              <a:t>Speaker name, Partner</a:t>
            </a:r>
            <a:endParaRPr sz="1800" b="0" i="1" u="none" strike="noStrike" cap="none">
              <a:solidFill>
                <a:schemeClr val="lt1"/>
              </a:solidFill>
              <a:latin typeface="Avenir"/>
              <a:ea typeface="Avenir"/>
              <a:cs typeface="Avenir"/>
              <a:sym typeface="Avenir"/>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chemeClr val="lt1"/>
              </a:solidFill>
              <a:latin typeface="Avenir"/>
              <a:ea typeface="Avenir"/>
              <a:cs typeface="Avenir"/>
              <a:sym typeface="Avenir"/>
            </a:endParaRPr>
          </a:p>
        </p:txBody>
      </p:sp>
      <p:sp>
        <p:nvSpPr>
          <p:cNvPr id="80" name="Google Shape;80;p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it-IT"/>
              <a:t>1</a:t>
            </a:fld>
            <a:endParaRPr/>
          </a:p>
        </p:txBody>
      </p:sp>
      <p:sp>
        <p:nvSpPr>
          <p:cNvPr id="81" name="Google Shape;81;p1"/>
          <p:cNvSpPr/>
          <p:nvPr/>
        </p:nvSpPr>
        <p:spPr>
          <a:xfrm>
            <a:off x="152400" y="1575371"/>
            <a:ext cx="12192000" cy="4012200"/>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2" name="Google Shape;82;p1"/>
          <p:cNvPicPr preferRelativeResize="0"/>
          <p:nvPr/>
        </p:nvPicPr>
        <p:blipFill rotWithShape="1">
          <a:blip r:embed="rId3">
            <a:alphaModFix/>
          </a:blip>
          <a:srcRect/>
          <a:stretch/>
        </p:blipFill>
        <p:spPr>
          <a:xfrm>
            <a:off x="4636835" y="1918482"/>
            <a:ext cx="7595835" cy="3325836"/>
          </a:xfrm>
          <a:prstGeom prst="rect">
            <a:avLst/>
          </a:prstGeom>
          <a:noFill/>
          <a:ln>
            <a:noFill/>
          </a:ln>
        </p:spPr>
      </p:pic>
      <p:sp>
        <p:nvSpPr>
          <p:cNvPr id="83" name="Google Shape;83;p1"/>
          <p:cNvSpPr/>
          <p:nvPr/>
        </p:nvSpPr>
        <p:spPr>
          <a:xfrm>
            <a:off x="152388" y="2055192"/>
            <a:ext cx="6000600" cy="24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GB" sz="2800" b="1" dirty="0">
                <a:solidFill>
                  <a:schemeClr val="lt1"/>
                </a:solidFill>
                <a:latin typeface="Avenir"/>
                <a:ea typeface="Avenir"/>
                <a:cs typeface="Avenir"/>
                <a:sym typeface="Avenir"/>
              </a:rPr>
              <a:t>WP 4</a:t>
            </a:r>
          </a:p>
          <a:p>
            <a:pPr marL="0" marR="0" lvl="0" indent="0" algn="l" rtl="0">
              <a:lnSpc>
                <a:spcPct val="100000"/>
              </a:lnSpc>
              <a:spcBef>
                <a:spcPts val="0"/>
              </a:spcBef>
              <a:spcAft>
                <a:spcPts val="0"/>
              </a:spcAft>
              <a:buClr>
                <a:srgbClr val="000000"/>
              </a:buClr>
              <a:buSzPts val="3200"/>
              <a:buFont typeface="Arial"/>
              <a:buNone/>
            </a:pPr>
            <a:r>
              <a:rPr lang="en-GB" sz="2800" b="1" u="none" strike="noStrike" cap="none" dirty="0">
                <a:solidFill>
                  <a:schemeClr val="lt1"/>
                </a:solidFill>
                <a:latin typeface="Avenir"/>
                <a:sym typeface="Avenir"/>
              </a:rPr>
              <a:t> </a:t>
            </a:r>
            <a:endParaRPr lang="en-GB" sz="2400" b="1" u="none" strike="noStrike" cap="none" dirty="0">
              <a:solidFill>
                <a:srgbClr val="000000"/>
              </a:solidFill>
            </a:endParaRPr>
          </a:p>
          <a:p>
            <a:pPr marL="0" marR="0" lvl="0" indent="0" algn="l" rtl="0">
              <a:lnSpc>
                <a:spcPct val="100000"/>
              </a:lnSpc>
              <a:spcBef>
                <a:spcPts val="0"/>
              </a:spcBef>
              <a:spcAft>
                <a:spcPts val="0"/>
              </a:spcAft>
              <a:buClr>
                <a:srgbClr val="000000"/>
              </a:buClr>
              <a:buSzPts val="1800"/>
              <a:buFont typeface="Arial"/>
              <a:buNone/>
            </a:pPr>
            <a:br>
              <a:rPr lang="en-GB" sz="1800" b="0" i="1" u="none" strike="noStrike" cap="none" dirty="0">
                <a:solidFill>
                  <a:schemeClr val="lt1"/>
                </a:solidFill>
                <a:latin typeface="Avenir"/>
                <a:ea typeface="Avenir"/>
                <a:cs typeface="Avenir"/>
                <a:sym typeface="Avenir"/>
              </a:rPr>
            </a:br>
            <a:r>
              <a:rPr lang="en-GB" sz="1800" b="0" i="1" u="none" strike="noStrike" cap="none" dirty="0">
                <a:solidFill>
                  <a:schemeClr val="lt1"/>
                </a:solidFill>
                <a:latin typeface="Avenir"/>
                <a:ea typeface="Avenir"/>
                <a:cs typeface="Avenir"/>
                <a:sym typeface="Avenir"/>
              </a:rPr>
              <a:t>…………………………….</a:t>
            </a:r>
            <a:br>
              <a:rPr lang="en-GB" sz="1800" b="0" i="1" u="none" strike="noStrike" cap="none" dirty="0">
                <a:solidFill>
                  <a:schemeClr val="lt1"/>
                </a:solidFill>
                <a:latin typeface="Avenir"/>
                <a:ea typeface="Avenir"/>
                <a:cs typeface="Avenir"/>
                <a:sym typeface="Avenir"/>
              </a:rPr>
            </a:br>
            <a:r>
              <a:rPr lang="en-GB" sz="1800" i="1" dirty="0">
                <a:solidFill>
                  <a:schemeClr val="lt1"/>
                </a:solidFill>
                <a:latin typeface="Avenir"/>
                <a:ea typeface="Avenir"/>
                <a:cs typeface="Avenir"/>
                <a:sym typeface="Avenir"/>
              </a:rPr>
              <a:t>EICD team</a:t>
            </a:r>
            <a:endParaRPr lang="en-GB" sz="1800" b="0" i="1" u="none" strike="noStrike" cap="none" dirty="0">
              <a:solidFill>
                <a:schemeClr val="lt1"/>
              </a:solidFill>
              <a:latin typeface="Avenir"/>
              <a:ea typeface="Avenir"/>
              <a:cs typeface="Avenir"/>
              <a:sym typeface="Avenir"/>
            </a:endParaRPr>
          </a:p>
          <a:p>
            <a:pPr marL="0" marR="0" lvl="0" indent="0" algn="l" rtl="0">
              <a:lnSpc>
                <a:spcPct val="100000"/>
              </a:lnSpc>
              <a:spcBef>
                <a:spcPts val="0"/>
              </a:spcBef>
              <a:spcAft>
                <a:spcPts val="0"/>
              </a:spcAft>
              <a:buClr>
                <a:srgbClr val="000000"/>
              </a:buClr>
              <a:buSzPts val="3200"/>
              <a:buFont typeface="Arial"/>
              <a:buNone/>
            </a:pPr>
            <a:endParaRPr lang="en-GB" sz="3200" b="0" i="0" u="none" strike="noStrike" cap="none" dirty="0">
              <a:solidFill>
                <a:schemeClr val="lt1"/>
              </a:solidFill>
              <a:latin typeface="Avenir"/>
              <a:ea typeface="Avenir"/>
              <a:cs typeface="Avenir"/>
              <a:sym typeface="Avenir"/>
            </a:endParaRPr>
          </a:p>
        </p:txBody>
      </p:sp>
      <p:sp>
        <p:nvSpPr>
          <p:cNvPr id="84" name="Google Shape;84;p1"/>
          <p:cNvSpPr txBox="1">
            <a:spLocks noGrp="1"/>
          </p:cNvSpPr>
          <p:nvPr>
            <p:ph type="sldNum" idx="12"/>
          </p:nvPr>
        </p:nvSpPr>
        <p:spPr>
          <a:xfrm>
            <a:off x="8763000" y="6508750"/>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it-IT"/>
              <a:t>1</a:t>
            </a:fld>
            <a:endParaRPr/>
          </a:p>
        </p:txBody>
      </p:sp>
      <p:pic>
        <p:nvPicPr>
          <p:cNvPr id="3" name="Picture 2" descr="Text&#10;&#10;Description automatically generated">
            <a:extLst>
              <a:ext uri="{FF2B5EF4-FFF2-40B4-BE49-F238E27FC236}">
                <a16:creationId xmlns:a16="http://schemas.microsoft.com/office/drawing/2014/main" id="{0FC0B2A2-CF9F-04FF-15CA-C3C5A2204C0B}"/>
              </a:ext>
            </a:extLst>
          </p:cNvPr>
          <p:cNvPicPr>
            <a:picLocks noChangeAspect="1"/>
          </p:cNvPicPr>
          <p:nvPr/>
        </p:nvPicPr>
        <p:blipFill>
          <a:blip r:embed="rId4"/>
          <a:stretch>
            <a:fillRect/>
          </a:stretch>
        </p:blipFill>
        <p:spPr>
          <a:xfrm>
            <a:off x="3581401" y="5914992"/>
            <a:ext cx="3380649" cy="823629"/>
          </a:xfrm>
          <a:prstGeom prst="rect">
            <a:avLst/>
          </a:prstGeom>
        </p:spPr>
      </p:pic>
      <p:sp>
        <p:nvSpPr>
          <p:cNvPr id="2" name="TextBox 1">
            <a:extLst>
              <a:ext uri="{FF2B5EF4-FFF2-40B4-BE49-F238E27FC236}">
                <a16:creationId xmlns:a16="http://schemas.microsoft.com/office/drawing/2014/main" id="{09616B7B-C96B-2AA8-5A20-F92099DFE1E8}"/>
              </a:ext>
            </a:extLst>
          </p:cNvPr>
          <p:cNvSpPr txBox="1"/>
          <p:nvPr/>
        </p:nvSpPr>
        <p:spPr>
          <a:xfrm>
            <a:off x="8345714" y="6531429"/>
            <a:ext cx="1487908" cy="523220"/>
          </a:xfrm>
          <a:prstGeom prst="rect">
            <a:avLst/>
          </a:prstGeom>
          <a:noFill/>
        </p:spPr>
        <p:txBody>
          <a:bodyPr wrap="none" rtlCol="0">
            <a:spAutoFit/>
          </a:bodyPr>
          <a:lstStyle/>
          <a:p>
            <a:r>
              <a:rPr lang="en-GB" dirty="0"/>
              <a:t>Barcelona, 2023</a:t>
            </a: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991224" y="1941425"/>
            <a:ext cx="9459000" cy="378561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prepare </a:t>
            </a:r>
            <a:r>
              <a:rPr lang="en-GB" sz="2400" dirty="0">
                <a:solidFill>
                  <a:schemeClr val="tx1"/>
                </a:solidFill>
                <a:latin typeface="Calibri" panose="020F0502020204030204" pitchFamily="34" charset="0"/>
                <a:ea typeface="Avenir"/>
                <a:cs typeface="Calibri" panose="020F0502020204030204" pitchFamily="34" charset="0"/>
                <a:sym typeface="Avenir"/>
              </a:rPr>
              <a:t>open access </a:t>
            </a:r>
            <a:r>
              <a:rPr lang="en-GB" sz="2400" dirty="0">
                <a:solidFill>
                  <a:schemeClr val="dk1"/>
                </a:solidFill>
                <a:latin typeface="Calibri" panose="020F0502020204030204" pitchFamily="34" charset="0"/>
                <a:ea typeface="Avenir"/>
                <a:cs typeface="Calibri" panose="020F0502020204030204" pitchFamily="34" charset="0"/>
                <a:sym typeface="Avenir"/>
              </a:rPr>
              <a:t>e-learning modules</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enable university and company partners to learn how to develop e-learning material</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test the effectiveness of blended course</a:t>
            </a:r>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r>
              <a:rPr lang="en-GB" sz="2400" dirty="0">
                <a:solidFill>
                  <a:schemeClr val="dk1"/>
                </a:solidFill>
                <a:latin typeface="Calibri" panose="020F0502020204030204" pitchFamily="34" charset="0"/>
                <a:ea typeface="Avenir"/>
                <a:cs typeface="Calibri" panose="020F0502020204030204" pitchFamily="34" charset="0"/>
                <a:sym typeface="Avenir"/>
              </a:rPr>
              <a:t>To deliver both theoretical and practical course as e-learning product, in which</a:t>
            </a:r>
          </a:p>
          <a:p>
            <a:pPr lvl="1">
              <a:buClr>
                <a:schemeClr val="dk1"/>
              </a:buClr>
              <a:buSzPts val="1100"/>
            </a:pPr>
            <a:r>
              <a:rPr lang="en-GB" sz="2400" dirty="0">
                <a:solidFill>
                  <a:schemeClr val="dk1"/>
                </a:solidFill>
                <a:latin typeface="Calibri" panose="020F0502020204030204" pitchFamily="34" charset="0"/>
                <a:ea typeface="Avenir"/>
                <a:cs typeface="Calibri" panose="020F0502020204030204" pitchFamily="34" charset="0"/>
                <a:sym typeface="Avenir"/>
              </a:rPr>
              <a:t>		Course is recorded</a:t>
            </a:r>
          </a:p>
          <a:p>
            <a:pPr lvl="2">
              <a:buClr>
                <a:schemeClr val="dk1"/>
              </a:buClr>
              <a:buSzPts val="1100"/>
            </a:pPr>
            <a:r>
              <a:rPr lang="en-GB" sz="2400" dirty="0">
                <a:solidFill>
                  <a:schemeClr val="dk1"/>
                </a:solidFill>
                <a:latin typeface="Calibri" panose="020F0502020204030204" pitchFamily="34" charset="0"/>
                <a:ea typeface="Avenir"/>
                <a:cs typeface="Calibri" panose="020F0502020204030204" pitchFamily="34" charset="0"/>
                <a:sym typeface="Avenir"/>
              </a:rPr>
              <a:t>		</a:t>
            </a:r>
            <a:r>
              <a:rPr lang="en-GB" sz="2400" dirty="0">
                <a:solidFill>
                  <a:schemeClr val="tx1"/>
                </a:solidFill>
                <a:latin typeface="Calibri" panose="020F0502020204030204" pitchFamily="34" charset="0"/>
                <a:ea typeface="Avenir"/>
                <a:cs typeface="Calibri" panose="020F0502020204030204" pitchFamily="34" charset="0"/>
                <a:sym typeface="Avenir"/>
              </a:rPr>
              <a:t>Practical module is performed with students but it is recorded, then appended to the e-learning theoretical module	</a:t>
            </a:r>
            <a:r>
              <a:rPr lang="en-GB" sz="2400" dirty="0">
                <a:solidFill>
                  <a:schemeClr val="dk1"/>
                </a:solidFill>
                <a:latin typeface="Calibri" panose="020F0502020204030204" pitchFamily="34" charset="0"/>
                <a:ea typeface="Avenir"/>
                <a:cs typeface="Calibri" panose="020F0502020204030204" pitchFamily="34" charset="0"/>
                <a:sym typeface="Avenir"/>
              </a:rPr>
              <a:t>	</a:t>
            </a:r>
          </a:p>
          <a:p>
            <a:pPr marL="285750" lvl="6" indent="-285750">
              <a:buClr>
                <a:schemeClr val="dk1"/>
              </a:buClr>
              <a:buSzPts val="1100"/>
              <a:buFont typeface="Arial" panose="020B0604020202020204" pitchFamily="34" charset="0"/>
              <a:buChar char="•"/>
            </a:pPr>
            <a:endParaRPr lang="en-GB" sz="2400" dirty="0">
              <a:solidFill>
                <a:schemeClr val="dk1"/>
              </a:solidFill>
              <a:latin typeface="Calibri" panose="020F0502020204030204" pitchFamily="34" charset="0"/>
              <a:ea typeface="Avenir"/>
              <a:cs typeface="Calibri" panose="020F0502020204030204" pitchFamily="34" charset="0"/>
              <a:sym typeface="Avenir"/>
            </a:endParaRPr>
          </a:p>
        </p:txBody>
      </p:sp>
      <p:sp>
        <p:nvSpPr>
          <p:cNvPr id="91" name="Google Shape;91;p2"/>
          <p:cNvSpPr/>
          <p:nvPr/>
        </p:nvSpPr>
        <p:spPr>
          <a:xfrm>
            <a:off x="991224" y="136525"/>
            <a:ext cx="8214561" cy="1151044"/>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GB" sz="3200" b="1" dirty="0">
                <a:solidFill>
                  <a:srgbClr val="5C5B5B"/>
                </a:solidFill>
                <a:latin typeface="Avenir"/>
                <a:sym typeface="Avenir"/>
              </a:rPr>
              <a:t>WP 4 – recap of aims</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652654" y="6369725"/>
            <a:ext cx="4593763"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2023, </a:t>
            </a:r>
            <a:r>
              <a:rPr lang="it-IT" i="1" dirty="0" err="1">
                <a:solidFill>
                  <a:srgbClr val="4B4846"/>
                </a:solidFill>
                <a:latin typeface="Avenir"/>
                <a:ea typeface="Avenir"/>
                <a:cs typeface="Avenir"/>
                <a:sym typeface="Avenir"/>
              </a:rPr>
              <a:t>Barcelona</a:t>
            </a:r>
            <a:endParaRPr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dirty="0"/>
              <a:t>Page </a:t>
            </a:r>
            <a:fld id="{00000000-1234-1234-1234-123412341234}" type="slidenum">
              <a:rPr lang="it-IT"/>
              <a:t>2</a:t>
            </a:fld>
            <a:endParaRPr dirty="0"/>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mc:AlternateContent xmlns:mc="http://schemas.openxmlformats.org/markup-compatibility/2006">
        <mc:Choice xmlns:p14="http://schemas.microsoft.com/office/powerpoint/2010/main" Requires="p14">
          <p:contentPart p14:bwMode="auto" r:id="rId4">
            <p14:nvContentPartPr>
              <p14:cNvPr id="11" name="Ink 10">
                <a:extLst>
                  <a:ext uri="{FF2B5EF4-FFF2-40B4-BE49-F238E27FC236}">
                    <a16:creationId xmlns:a16="http://schemas.microsoft.com/office/drawing/2014/main" id="{13E35339-2263-59E6-AD2C-DBCE5AE2EC0E}"/>
                  </a:ext>
                </a:extLst>
              </p14:cNvPr>
              <p14:cNvContentPartPr/>
              <p14:nvPr/>
            </p14:nvContentPartPr>
            <p14:xfrm>
              <a:off x="6835589" y="1616583"/>
              <a:ext cx="768240" cy="664560"/>
            </p14:xfrm>
          </p:contentPart>
        </mc:Choice>
        <mc:Fallback>
          <p:pic>
            <p:nvPicPr>
              <p:cNvPr id="11" name="Ink 10">
                <a:extLst>
                  <a:ext uri="{FF2B5EF4-FFF2-40B4-BE49-F238E27FC236}">
                    <a16:creationId xmlns:a16="http://schemas.microsoft.com/office/drawing/2014/main" id="{13E35339-2263-59E6-AD2C-DBCE5AE2EC0E}"/>
                  </a:ext>
                </a:extLst>
              </p:cNvPr>
              <p:cNvPicPr/>
              <p:nvPr/>
            </p:nvPicPr>
            <p:blipFill>
              <a:blip r:embed="rId5"/>
              <a:stretch>
                <a:fillRect/>
              </a:stretch>
            </p:blipFill>
            <p:spPr>
              <a:xfrm>
                <a:off x="6826949" y="1607583"/>
                <a:ext cx="785880" cy="6822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2" name="Ink 11">
                <a:extLst>
                  <a:ext uri="{FF2B5EF4-FFF2-40B4-BE49-F238E27FC236}">
                    <a16:creationId xmlns:a16="http://schemas.microsoft.com/office/drawing/2014/main" id="{3F5943A5-EA81-B4F2-820C-F816CF6B2826}"/>
                  </a:ext>
                </a:extLst>
              </p14:cNvPr>
              <p14:cNvContentPartPr/>
              <p14:nvPr/>
            </p14:nvContentPartPr>
            <p14:xfrm>
              <a:off x="10268549" y="2045703"/>
              <a:ext cx="711000" cy="682560"/>
            </p14:xfrm>
          </p:contentPart>
        </mc:Choice>
        <mc:Fallback>
          <p:pic>
            <p:nvPicPr>
              <p:cNvPr id="12" name="Ink 11">
                <a:extLst>
                  <a:ext uri="{FF2B5EF4-FFF2-40B4-BE49-F238E27FC236}">
                    <a16:creationId xmlns:a16="http://schemas.microsoft.com/office/drawing/2014/main" id="{3F5943A5-EA81-B4F2-820C-F816CF6B2826}"/>
                  </a:ext>
                </a:extLst>
              </p:cNvPr>
              <p:cNvPicPr/>
              <p:nvPr/>
            </p:nvPicPr>
            <p:blipFill>
              <a:blip r:embed="rId7"/>
              <a:stretch>
                <a:fillRect/>
              </a:stretch>
            </p:blipFill>
            <p:spPr>
              <a:xfrm>
                <a:off x="10259549" y="2037063"/>
                <a:ext cx="728640" cy="7002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3" name="Ink 12">
                <a:extLst>
                  <a:ext uri="{FF2B5EF4-FFF2-40B4-BE49-F238E27FC236}">
                    <a16:creationId xmlns:a16="http://schemas.microsoft.com/office/drawing/2014/main" id="{E43B6991-2761-6AF0-05B3-7012B4D8D733}"/>
                  </a:ext>
                </a:extLst>
              </p14:cNvPr>
              <p14:cNvContentPartPr/>
              <p14:nvPr/>
            </p14:nvContentPartPr>
            <p14:xfrm>
              <a:off x="10605149" y="3058023"/>
              <a:ext cx="1120680" cy="858240"/>
            </p14:xfrm>
          </p:contentPart>
        </mc:Choice>
        <mc:Fallback>
          <p:pic>
            <p:nvPicPr>
              <p:cNvPr id="13" name="Ink 12">
                <a:extLst>
                  <a:ext uri="{FF2B5EF4-FFF2-40B4-BE49-F238E27FC236}">
                    <a16:creationId xmlns:a16="http://schemas.microsoft.com/office/drawing/2014/main" id="{E43B6991-2761-6AF0-05B3-7012B4D8D733}"/>
                  </a:ext>
                </a:extLst>
              </p:cNvPr>
              <p:cNvPicPr/>
              <p:nvPr/>
            </p:nvPicPr>
            <p:blipFill>
              <a:blip r:embed="rId9"/>
              <a:stretch>
                <a:fillRect/>
              </a:stretch>
            </p:blipFill>
            <p:spPr>
              <a:xfrm>
                <a:off x="10596509" y="3049383"/>
                <a:ext cx="1138320" cy="87588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4" name="Ink 13">
                <a:extLst>
                  <a:ext uri="{FF2B5EF4-FFF2-40B4-BE49-F238E27FC236}">
                    <a16:creationId xmlns:a16="http://schemas.microsoft.com/office/drawing/2014/main" id="{29A89B26-DB89-84FE-0706-E76B64423F00}"/>
                  </a:ext>
                </a:extLst>
              </p14:cNvPr>
              <p14:cNvContentPartPr/>
              <p14:nvPr/>
            </p14:nvContentPartPr>
            <p14:xfrm>
              <a:off x="5889869" y="4004823"/>
              <a:ext cx="1038240" cy="423360"/>
            </p14:xfrm>
          </p:contentPart>
        </mc:Choice>
        <mc:Fallback>
          <p:pic>
            <p:nvPicPr>
              <p:cNvPr id="14" name="Ink 13">
                <a:extLst>
                  <a:ext uri="{FF2B5EF4-FFF2-40B4-BE49-F238E27FC236}">
                    <a16:creationId xmlns:a16="http://schemas.microsoft.com/office/drawing/2014/main" id="{29A89B26-DB89-84FE-0706-E76B64423F00}"/>
                  </a:ext>
                </a:extLst>
              </p:cNvPr>
              <p:cNvPicPr/>
              <p:nvPr/>
            </p:nvPicPr>
            <p:blipFill>
              <a:blip r:embed="rId11"/>
              <a:stretch>
                <a:fillRect/>
              </a:stretch>
            </p:blipFill>
            <p:spPr>
              <a:xfrm>
                <a:off x="5880869" y="3995823"/>
                <a:ext cx="1055880" cy="4410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5" name="Ink 14">
                <a:extLst>
                  <a:ext uri="{FF2B5EF4-FFF2-40B4-BE49-F238E27FC236}">
                    <a16:creationId xmlns:a16="http://schemas.microsoft.com/office/drawing/2014/main" id="{C096ECD0-E7A5-B7A0-D03B-AAC80DF3233C}"/>
                  </a:ext>
                </a:extLst>
              </p14:cNvPr>
              <p14:cNvContentPartPr/>
              <p14:nvPr/>
            </p14:nvContentPartPr>
            <p14:xfrm>
              <a:off x="9683549" y="4522143"/>
              <a:ext cx="1027080" cy="754560"/>
            </p14:xfrm>
          </p:contentPart>
        </mc:Choice>
        <mc:Fallback>
          <p:pic>
            <p:nvPicPr>
              <p:cNvPr id="15" name="Ink 14">
                <a:extLst>
                  <a:ext uri="{FF2B5EF4-FFF2-40B4-BE49-F238E27FC236}">
                    <a16:creationId xmlns:a16="http://schemas.microsoft.com/office/drawing/2014/main" id="{C096ECD0-E7A5-B7A0-D03B-AAC80DF3233C}"/>
                  </a:ext>
                </a:extLst>
              </p:cNvPr>
              <p:cNvPicPr/>
              <p:nvPr/>
            </p:nvPicPr>
            <p:blipFill>
              <a:blip r:embed="rId13"/>
              <a:stretch>
                <a:fillRect/>
              </a:stretch>
            </p:blipFill>
            <p:spPr>
              <a:xfrm>
                <a:off x="9674549" y="4513503"/>
                <a:ext cx="1044720" cy="772200"/>
              </a:xfrm>
              <a:prstGeom prst="rect">
                <a:avLst/>
              </a:prstGeom>
            </p:spPr>
          </p:pic>
        </mc:Fallback>
      </mc:AlternateContent>
      <p:grpSp>
        <p:nvGrpSpPr>
          <p:cNvPr id="18" name="Group 17">
            <a:extLst>
              <a:ext uri="{FF2B5EF4-FFF2-40B4-BE49-F238E27FC236}">
                <a16:creationId xmlns:a16="http://schemas.microsoft.com/office/drawing/2014/main" id="{9B25AE64-D463-DDB9-C4D6-C459840BC48A}"/>
              </a:ext>
            </a:extLst>
          </p:cNvPr>
          <p:cNvGrpSpPr/>
          <p:nvPr/>
        </p:nvGrpSpPr>
        <p:grpSpPr>
          <a:xfrm>
            <a:off x="7363709" y="3081783"/>
            <a:ext cx="668880" cy="434880"/>
            <a:chOff x="7363709" y="3081783"/>
            <a:chExt cx="668880" cy="434880"/>
          </a:xfrm>
        </p:grpSpPr>
        <mc:AlternateContent xmlns:mc="http://schemas.openxmlformats.org/markup-compatibility/2006">
          <mc:Choice xmlns:p14="http://schemas.microsoft.com/office/powerpoint/2010/main" Requires="p14">
            <p:contentPart p14:bwMode="auto" r:id="rId14">
              <p14:nvContentPartPr>
                <p14:cNvPr id="16" name="Ink 15">
                  <a:extLst>
                    <a:ext uri="{FF2B5EF4-FFF2-40B4-BE49-F238E27FC236}">
                      <a16:creationId xmlns:a16="http://schemas.microsoft.com/office/drawing/2014/main" id="{9F68FC3F-F12B-5FF4-E5A2-2E55FF770142}"/>
                    </a:ext>
                  </a:extLst>
                </p14:cNvPr>
                <p14:cNvContentPartPr/>
                <p14:nvPr/>
              </p14:nvContentPartPr>
              <p14:xfrm>
                <a:off x="7365149" y="3081783"/>
                <a:ext cx="493560" cy="434880"/>
              </p14:xfrm>
            </p:contentPart>
          </mc:Choice>
          <mc:Fallback>
            <p:pic>
              <p:nvPicPr>
                <p:cNvPr id="16" name="Ink 15">
                  <a:extLst>
                    <a:ext uri="{FF2B5EF4-FFF2-40B4-BE49-F238E27FC236}">
                      <a16:creationId xmlns:a16="http://schemas.microsoft.com/office/drawing/2014/main" id="{9F68FC3F-F12B-5FF4-E5A2-2E55FF770142}"/>
                    </a:ext>
                  </a:extLst>
                </p:cNvPr>
                <p:cNvPicPr/>
                <p:nvPr/>
              </p:nvPicPr>
              <p:blipFill>
                <a:blip r:embed="rId15"/>
                <a:stretch>
                  <a:fillRect/>
                </a:stretch>
              </p:blipFill>
              <p:spPr>
                <a:xfrm>
                  <a:off x="7356149" y="3072783"/>
                  <a:ext cx="511200" cy="452520"/>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17" name="Ink 16">
                  <a:extLst>
                    <a:ext uri="{FF2B5EF4-FFF2-40B4-BE49-F238E27FC236}">
                      <a16:creationId xmlns:a16="http://schemas.microsoft.com/office/drawing/2014/main" id="{D2DBD67E-EA6B-C46C-7D8D-B31B43B8B19B}"/>
                    </a:ext>
                  </a:extLst>
                </p14:cNvPr>
                <p14:cNvContentPartPr/>
                <p14:nvPr/>
              </p14:nvContentPartPr>
              <p14:xfrm>
                <a:off x="7363709" y="3177903"/>
                <a:ext cx="668880" cy="298440"/>
              </p14:xfrm>
            </p:contentPart>
          </mc:Choice>
          <mc:Fallback>
            <p:pic>
              <p:nvPicPr>
                <p:cNvPr id="17" name="Ink 16">
                  <a:extLst>
                    <a:ext uri="{FF2B5EF4-FFF2-40B4-BE49-F238E27FC236}">
                      <a16:creationId xmlns:a16="http://schemas.microsoft.com/office/drawing/2014/main" id="{D2DBD67E-EA6B-C46C-7D8D-B31B43B8B19B}"/>
                    </a:ext>
                  </a:extLst>
                </p:cNvPr>
                <p:cNvPicPr/>
                <p:nvPr/>
              </p:nvPicPr>
              <p:blipFill>
                <a:blip r:embed="rId17"/>
                <a:stretch>
                  <a:fillRect/>
                </a:stretch>
              </p:blipFill>
              <p:spPr>
                <a:xfrm>
                  <a:off x="7355069" y="3169263"/>
                  <a:ext cx="686520" cy="316080"/>
                </a:xfrm>
                <a:prstGeom prst="rect">
                  <a:avLst/>
                </a:prstGeom>
              </p:spPr>
            </p:pic>
          </mc:Fallback>
        </mc:AlternateContent>
      </p:grpSp>
    </p:spTree>
    <p:extLst>
      <p:ext uri="{BB962C8B-B14F-4D97-AF65-F5344CB8AC3E}">
        <p14:creationId xmlns:p14="http://schemas.microsoft.com/office/powerpoint/2010/main" val="16311245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0">
                                            <p:txEl>
                                              <p:pRg st="4" end="4"/>
                                            </p:txEl>
                                          </p:spTgt>
                                        </p:tgtEl>
                                        <p:attrNameLst>
                                          <p:attrName>style.visibility</p:attrName>
                                        </p:attrNameLst>
                                      </p:cBhvr>
                                      <p:to>
                                        <p:strVal val="visible"/>
                                      </p:to>
                                    </p:set>
                                    <p:anim calcmode="lin" valueType="num">
                                      <p:cBhvr additive="base">
                                        <p:cTn id="31"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0">
                                            <p:txEl>
                                              <p:pRg st="5" end="5"/>
                                            </p:txEl>
                                          </p:spTgt>
                                        </p:tgtEl>
                                        <p:attrNameLst>
                                          <p:attrName>style.visibility</p:attrName>
                                        </p:attrNameLst>
                                      </p:cBhvr>
                                      <p:to>
                                        <p:strVal val="visible"/>
                                      </p:to>
                                    </p:set>
                                    <p:anim calcmode="lin" valueType="num">
                                      <p:cBhvr additive="base">
                                        <p:cTn id="37" dur="500" fill="hold"/>
                                        <p:tgtEl>
                                          <p:spTgt spid="9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 y="1287569"/>
            <a:ext cx="11985171" cy="5693826"/>
          </a:xfrm>
          <a:prstGeom prst="rect">
            <a:avLst/>
          </a:prstGeom>
          <a:noFill/>
          <a:ln>
            <a:noFill/>
          </a:ln>
        </p:spPr>
        <p:txBody>
          <a:bodyPr spcFirstLastPara="1" wrap="square" lIns="91425" tIns="45700" rIns="91425" bIns="45700" anchor="t" anchorCtr="0">
            <a:spAutoFit/>
          </a:bodyPr>
          <a:lstStyle/>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T4.1 Activation of the internal procedures for the </a:t>
            </a:r>
            <a:r>
              <a:rPr lang="en-GB" sz="2600" b="1" dirty="0">
                <a:effectLst/>
                <a:latin typeface="TimesNewRomanPS"/>
              </a:rPr>
              <a:t>ECTS recognition </a:t>
            </a:r>
            <a:r>
              <a:rPr lang="en-GB" sz="2600" dirty="0">
                <a:effectLst/>
                <a:latin typeface="TimesNewRomanPS"/>
              </a:rPr>
              <a:t>(EICD Leader; University partners)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T4.2 Setup the technical environment for the e-learning system (EICD Leader,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T4.3 Developing the Action Plan for the e-learning course (EICD Leader; all Uni.).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T4.4 Turning the training materials into e-learning modules (EICD Leader;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 4.5: Testing the e-learning modules through a pilot phase (led by EICD; all) </a:t>
            </a:r>
            <a:endParaRPr lang="en-GB" sz="2600" dirty="0"/>
          </a:p>
          <a:p>
            <a:pPr marL="285750" indent="-285750">
              <a:lnSpc>
                <a:spcPct val="150000"/>
              </a:lnSpc>
              <a:buClr>
                <a:schemeClr val="dk1"/>
              </a:buClr>
              <a:buSzPts val="1100"/>
              <a:buFont typeface="Arial" panose="020B0604020202020204" pitchFamily="34" charset="0"/>
              <a:buChar char="•"/>
            </a:pPr>
            <a:r>
              <a:rPr lang="en-GB" sz="2600" dirty="0">
                <a:effectLst/>
                <a:latin typeface="TimesNewRomanPS"/>
              </a:rPr>
              <a:t>T 4.6: Turning feedback into improvements of the e-learning course (led by EICD; all). </a:t>
            </a:r>
            <a:endParaRPr lang="en-GB" sz="2600" dirty="0"/>
          </a:p>
          <a:p>
            <a:pPr marL="285750" marR="0" lvl="0" indent="-285750" algn="l" rtl="0">
              <a:lnSpc>
                <a:spcPct val="100000"/>
              </a:lnSpc>
              <a:spcBef>
                <a:spcPts val="0"/>
              </a:spcBef>
              <a:spcAft>
                <a:spcPts val="0"/>
              </a:spcAft>
              <a:buClr>
                <a:schemeClr val="dk1"/>
              </a:buClr>
              <a:buSzPts val="1100"/>
              <a:buFont typeface="Arial" panose="020B0604020202020204" pitchFamily="34" charset="0"/>
              <a:buChar char="•"/>
            </a:pPr>
            <a:endParaRPr lang="en-GB" sz="2600" dirty="0">
              <a:solidFill>
                <a:schemeClr val="dk1"/>
              </a:solidFill>
              <a:latin typeface="Calibri" panose="020F0502020204030204" pitchFamily="34" charset="0"/>
              <a:ea typeface="Avenir"/>
              <a:cs typeface="Calibri" panose="020F0502020204030204" pitchFamily="34" charset="0"/>
              <a:sym typeface="Avenir"/>
            </a:endParaRPr>
          </a:p>
          <a:p>
            <a:pPr marL="285750" lvl="6" indent="-285750">
              <a:buClr>
                <a:schemeClr val="dk1"/>
              </a:buClr>
              <a:buSzPts val="1100"/>
              <a:buFont typeface="Arial" panose="020B0604020202020204" pitchFamily="34" charset="0"/>
              <a:buChar char="•"/>
            </a:pPr>
            <a:endParaRPr lang="en-GB" sz="2600" dirty="0">
              <a:solidFill>
                <a:schemeClr val="dk1"/>
              </a:solidFill>
              <a:latin typeface="Calibri" panose="020F0502020204030204" pitchFamily="34" charset="0"/>
              <a:ea typeface="Avenir"/>
              <a:cs typeface="Calibri" panose="020F0502020204030204" pitchFamily="34" charset="0"/>
              <a:sym typeface="Avenir"/>
            </a:endParaRPr>
          </a:p>
        </p:txBody>
      </p:sp>
      <p:sp>
        <p:nvSpPr>
          <p:cNvPr id="91" name="Google Shape;91;p2"/>
          <p:cNvSpPr/>
          <p:nvPr/>
        </p:nvSpPr>
        <p:spPr>
          <a:xfrm>
            <a:off x="991224" y="136525"/>
            <a:ext cx="8214561" cy="1151044"/>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GB" sz="3200" b="1" dirty="0">
                <a:solidFill>
                  <a:srgbClr val="5C5B5B"/>
                </a:solidFill>
                <a:latin typeface="Avenir"/>
                <a:sym typeface="Avenir"/>
              </a:rPr>
              <a:t>Tasks</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48725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2023, </a:t>
            </a:r>
            <a:r>
              <a:rPr lang="it-IT" i="1" dirty="0" err="1">
                <a:solidFill>
                  <a:srgbClr val="4B4846"/>
                </a:solidFill>
                <a:latin typeface="Avenir"/>
                <a:ea typeface="Avenir"/>
                <a:cs typeface="Avenir"/>
                <a:sym typeface="Avenir"/>
              </a:rPr>
              <a:t>Barcelona</a:t>
            </a:r>
            <a:endParaRPr lang="it-IT"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3</a:t>
            </a:fld>
            <a:endParaRPr/>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Tree>
    <p:extLst>
      <p:ext uri="{BB962C8B-B14F-4D97-AF65-F5344CB8AC3E}">
        <p14:creationId xmlns:p14="http://schemas.microsoft.com/office/powerpoint/2010/main" val="63612622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F2D308A-BF33-C403-4F63-D27D53C2BEBD}"/>
              </a:ext>
            </a:extLst>
          </p:cNvPr>
          <p:cNvSpPr>
            <a:spLocks noGrp="1"/>
          </p:cNvSpPr>
          <p:nvPr>
            <p:ph type="sldNum" idx="12"/>
          </p:nvPr>
        </p:nvSpPr>
        <p:spPr/>
        <p:txBody>
          <a:bodyPr/>
          <a:lstStyle/>
          <a:p>
            <a:pPr marL="0" lvl="0" indent="0" algn="r" rtl="0">
              <a:spcBef>
                <a:spcPts val="0"/>
              </a:spcBef>
              <a:spcAft>
                <a:spcPts val="0"/>
              </a:spcAft>
              <a:buNone/>
            </a:pPr>
            <a:r>
              <a:rPr lang="it-IT"/>
              <a:t>Page </a:t>
            </a:r>
            <a:fld id="{00000000-1234-1234-1234-123412341234}" type="slidenum">
              <a:rPr lang="it-IT" smtClean="0"/>
              <a:t>4</a:t>
            </a:fld>
            <a:endParaRPr/>
          </a:p>
        </p:txBody>
      </p:sp>
      <p:graphicFrame>
        <p:nvGraphicFramePr>
          <p:cNvPr id="7" name="Table 4">
            <a:extLst>
              <a:ext uri="{FF2B5EF4-FFF2-40B4-BE49-F238E27FC236}">
                <a16:creationId xmlns:a16="http://schemas.microsoft.com/office/drawing/2014/main" id="{2E94F5B8-73FB-69E6-7B6C-AC62190136C4}"/>
              </a:ext>
            </a:extLst>
          </p:cNvPr>
          <p:cNvGraphicFramePr>
            <a:graphicFrameLocks noGrp="1"/>
          </p:cNvGraphicFramePr>
          <p:nvPr>
            <p:extLst>
              <p:ext uri="{D42A27DB-BD31-4B8C-83A1-F6EECF244321}">
                <p14:modId xmlns:p14="http://schemas.microsoft.com/office/powerpoint/2010/main" val="1002078588"/>
              </p:ext>
            </p:extLst>
          </p:nvPr>
        </p:nvGraphicFramePr>
        <p:xfrm>
          <a:off x="119920" y="104931"/>
          <a:ext cx="12072078" cy="9604896"/>
        </p:xfrm>
        <a:graphic>
          <a:graphicData uri="http://schemas.openxmlformats.org/drawingml/2006/table">
            <a:tbl>
              <a:tblPr firstRow="1" bandRow="1">
                <a:effectLst>
                  <a:outerShdw blurRad="63500" sx="102000" sy="102000" algn="ctr" rotWithShape="0">
                    <a:prstClr val="black">
                      <a:alpha val="40000"/>
                    </a:prstClr>
                  </a:outerShdw>
                </a:effectLst>
              </a:tblPr>
              <a:tblGrid>
                <a:gridCol w="736252">
                  <a:extLst>
                    <a:ext uri="{9D8B030D-6E8A-4147-A177-3AD203B41FA5}">
                      <a16:colId xmlns:a16="http://schemas.microsoft.com/office/drawing/2014/main" val="2654497255"/>
                    </a:ext>
                  </a:extLst>
                </a:gridCol>
                <a:gridCol w="1589405">
                  <a:extLst>
                    <a:ext uri="{9D8B030D-6E8A-4147-A177-3AD203B41FA5}">
                      <a16:colId xmlns:a16="http://schemas.microsoft.com/office/drawing/2014/main" val="463092286"/>
                    </a:ext>
                  </a:extLst>
                </a:gridCol>
                <a:gridCol w="1254356">
                  <a:extLst>
                    <a:ext uri="{9D8B030D-6E8A-4147-A177-3AD203B41FA5}">
                      <a16:colId xmlns:a16="http://schemas.microsoft.com/office/drawing/2014/main" val="421168511"/>
                    </a:ext>
                  </a:extLst>
                </a:gridCol>
                <a:gridCol w="1172550">
                  <a:extLst>
                    <a:ext uri="{9D8B030D-6E8A-4147-A177-3AD203B41FA5}">
                      <a16:colId xmlns:a16="http://schemas.microsoft.com/office/drawing/2014/main" val="2850142299"/>
                    </a:ext>
                  </a:extLst>
                </a:gridCol>
                <a:gridCol w="1186183">
                  <a:extLst>
                    <a:ext uri="{9D8B030D-6E8A-4147-A177-3AD203B41FA5}">
                      <a16:colId xmlns:a16="http://schemas.microsoft.com/office/drawing/2014/main" val="1857687707"/>
                    </a:ext>
                  </a:extLst>
                </a:gridCol>
                <a:gridCol w="1186186">
                  <a:extLst>
                    <a:ext uri="{9D8B030D-6E8A-4147-A177-3AD203B41FA5}">
                      <a16:colId xmlns:a16="http://schemas.microsoft.com/office/drawing/2014/main" val="4125279355"/>
                    </a:ext>
                  </a:extLst>
                </a:gridCol>
                <a:gridCol w="1213452">
                  <a:extLst>
                    <a:ext uri="{9D8B030D-6E8A-4147-A177-3AD203B41FA5}">
                      <a16:colId xmlns:a16="http://schemas.microsoft.com/office/drawing/2014/main" val="477912824"/>
                    </a:ext>
                  </a:extLst>
                </a:gridCol>
                <a:gridCol w="1354907">
                  <a:extLst>
                    <a:ext uri="{9D8B030D-6E8A-4147-A177-3AD203B41FA5}">
                      <a16:colId xmlns:a16="http://schemas.microsoft.com/office/drawing/2014/main" val="1847761759"/>
                    </a:ext>
                  </a:extLst>
                </a:gridCol>
                <a:gridCol w="1085635">
                  <a:extLst>
                    <a:ext uri="{9D8B030D-6E8A-4147-A177-3AD203B41FA5}">
                      <a16:colId xmlns:a16="http://schemas.microsoft.com/office/drawing/2014/main" val="1277557697"/>
                    </a:ext>
                  </a:extLst>
                </a:gridCol>
                <a:gridCol w="1293152">
                  <a:extLst>
                    <a:ext uri="{9D8B030D-6E8A-4147-A177-3AD203B41FA5}">
                      <a16:colId xmlns:a16="http://schemas.microsoft.com/office/drawing/2014/main" val="1826853311"/>
                    </a:ext>
                  </a:extLst>
                </a:gridCol>
              </a:tblGrid>
              <a:tr h="1107854">
                <a:tc rowSpan="4">
                  <a:txBody>
                    <a:bodyPr/>
                    <a:lstStyle/>
                    <a:p>
                      <a:pPr algn="ctr"/>
                      <a:r>
                        <a:rPr lang="en-GB" b="1" dirty="0">
                          <a:solidFill>
                            <a:schemeClr val="tx1"/>
                          </a:solidFill>
                        </a:rPr>
                        <a:t>Module 1 – an introduction to medical simulation (</a:t>
                      </a:r>
                      <a:r>
                        <a:rPr lang="en-GB" b="1" dirty="0" err="1">
                          <a:solidFill>
                            <a:schemeClr val="tx1"/>
                          </a:solidFill>
                        </a:rPr>
                        <a:t>Uis</a:t>
                      </a:r>
                      <a:r>
                        <a:rPr lang="en-GB" b="1" dirty="0">
                          <a:solidFill>
                            <a:schemeClr val="tx1"/>
                          </a:solidFill>
                        </a:rPr>
                        <a:t>)</a:t>
                      </a:r>
                    </a:p>
                    <a:p>
                      <a:pPr algn="ctr"/>
                      <a:r>
                        <a:rPr lang="en-GB" sz="1200" b="0" dirty="0">
                          <a:solidFill>
                            <a:schemeClr val="tx1"/>
                          </a:solidFill>
                        </a:rPr>
                        <a:t>Setting the scene, a practical example, reflection</a:t>
                      </a:r>
                    </a:p>
                    <a:p>
                      <a:pPr algn="ctr"/>
                      <a:endParaRPr lang="en-GB" sz="1200" b="0" dirty="0">
                        <a:solidFill>
                          <a:schemeClr val="tx1"/>
                        </a:solidFill>
                      </a:endParaRPr>
                    </a:p>
                    <a:p>
                      <a:pPr algn="ctr"/>
                      <a:endParaRPr lang="en-GB" b="0" dirty="0">
                        <a:solidFill>
                          <a:schemeClr val="tx1"/>
                        </a:solidFill>
                      </a:endParaRPr>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D966">
                        <a:alpha val="44314"/>
                      </a:srgbClr>
                    </a:solidFill>
                  </a:tcPr>
                </a:tc>
                <a:tc>
                  <a:txBody>
                    <a:bodyPr/>
                    <a:lstStyle/>
                    <a:p>
                      <a:pPr algn="ctr"/>
                      <a:r>
                        <a:rPr lang="en-GB" sz="1200" b="1" kern="1200" dirty="0">
                          <a:solidFill>
                            <a:schemeClr val="tx1"/>
                          </a:solidFill>
                          <a:effectLst/>
                          <a:latin typeface="+mn-lt"/>
                          <a:ea typeface="+mn-ea"/>
                          <a:cs typeface="+mn-cs"/>
                        </a:rPr>
                        <a:t>Module 2</a:t>
                      </a:r>
                    </a:p>
                    <a:p>
                      <a:pPr algn="ctr"/>
                      <a:r>
                        <a:rPr lang="en-GB" sz="1200" b="1" kern="1200" dirty="0">
                          <a:solidFill>
                            <a:schemeClr val="tx1"/>
                          </a:solidFill>
                          <a:effectLst/>
                          <a:latin typeface="+mn-lt"/>
                          <a:ea typeface="+mn-ea"/>
                          <a:cs typeface="+mn-cs"/>
                        </a:rPr>
                        <a:t>Cardiovascular Emergencies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55A11">
                        <a:alpha val="56471"/>
                      </a:srgbClr>
                    </a:solidFill>
                  </a:tcPr>
                </a:tc>
                <a:tc>
                  <a:txBody>
                    <a:bodyPr/>
                    <a:lstStyle/>
                    <a:p>
                      <a:pPr algn="ctr"/>
                      <a:r>
                        <a:rPr lang="en-GB" sz="1200" b="1" kern="1200" dirty="0">
                          <a:solidFill>
                            <a:schemeClr val="tx1"/>
                          </a:solidFill>
                          <a:effectLst/>
                          <a:latin typeface="+mn-lt"/>
                          <a:ea typeface="+mn-ea"/>
                          <a:cs typeface="+mn-cs"/>
                        </a:rPr>
                        <a:t>Module 3</a:t>
                      </a:r>
                    </a:p>
                    <a:p>
                      <a:pPr algn="ctr"/>
                      <a:r>
                        <a:rPr lang="en-GB" sz="1200" b="1" kern="1200" dirty="0">
                          <a:solidFill>
                            <a:schemeClr val="tx1"/>
                          </a:solidFill>
                          <a:effectLst/>
                          <a:latin typeface="+mn-lt"/>
                          <a:ea typeface="+mn-ea"/>
                          <a:cs typeface="+mn-cs"/>
                        </a:rPr>
                        <a:t>Shock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kern="1200" dirty="0">
                          <a:solidFill>
                            <a:schemeClr val="tx1"/>
                          </a:solidFill>
                          <a:effectLst/>
                          <a:latin typeface="+mn-lt"/>
                          <a:ea typeface="+mn-ea"/>
                          <a:cs typeface="+mn-cs"/>
                        </a:rPr>
                        <a:t>Module 4</a:t>
                      </a:r>
                    </a:p>
                    <a:p>
                      <a:pPr algn="ctr"/>
                      <a:r>
                        <a:rPr lang="en-GB" sz="1200" b="1" kern="1200" dirty="0">
                          <a:solidFill>
                            <a:schemeClr val="tx1"/>
                          </a:solidFill>
                          <a:effectLst/>
                          <a:latin typeface="+mn-lt"/>
                          <a:ea typeface="+mn-ea"/>
                          <a:cs typeface="+mn-cs"/>
                        </a:rPr>
                        <a:t>Pulmonary Emergencies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FDFF">
                        <a:alpha val="54510"/>
                      </a:srgbClr>
                    </a:solidFill>
                  </a:tcPr>
                </a:tc>
                <a:tc>
                  <a:txBody>
                    <a:bodyPr/>
                    <a:lstStyle/>
                    <a:p>
                      <a:pPr algn="ctr"/>
                      <a:r>
                        <a:rPr lang="en-GB" sz="1200" b="1" kern="1200" dirty="0">
                          <a:solidFill>
                            <a:schemeClr val="tx1"/>
                          </a:solidFill>
                          <a:effectLst/>
                          <a:latin typeface="+mn-lt"/>
                          <a:ea typeface="+mn-ea"/>
                          <a:cs typeface="+mn-cs"/>
                        </a:rPr>
                        <a:t>Module 5</a:t>
                      </a:r>
                    </a:p>
                    <a:p>
                      <a:pPr algn="ctr"/>
                      <a:r>
                        <a:rPr lang="en-GB" sz="1200" b="1" kern="1200" dirty="0">
                          <a:solidFill>
                            <a:schemeClr val="tx1"/>
                          </a:solidFill>
                          <a:effectLst/>
                          <a:latin typeface="+mn-lt"/>
                          <a:ea typeface="+mn-ea"/>
                          <a:cs typeface="+mn-cs"/>
                        </a:rPr>
                        <a:t>Traumatic Emergencies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GB" sz="1200" b="1" kern="1200" dirty="0">
                          <a:solidFill>
                            <a:schemeClr val="tx1"/>
                          </a:solidFill>
                          <a:effectLst/>
                          <a:latin typeface="+mn-lt"/>
                          <a:ea typeface="+mn-ea"/>
                          <a:cs typeface="+mn-cs"/>
                        </a:rPr>
                        <a:t>Module 6</a:t>
                      </a:r>
                    </a:p>
                    <a:p>
                      <a:pPr algn="ctr"/>
                      <a:r>
                        <a:rPr lang="en-GB" sz="1200" b="1" kern="1200" dirty="0">
                          <a:solidFill>
                            <a:schemeClr val="tx1"/>
                          </a:solidFill>
                          <a:effectLst/>
                          <a:latin typeface="+mn-lt"/>
                          <a:ea typeface="+mn-ea"/>
                          <a:cs typeface="+mn-cs"/>
                        </a:rPr>
                        <a:t>Neurological and Psychiatric Emergencies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300"/>
                    </a:solidFill>
                  </a:tcPr>
                </a:tc>
                <a:tc>
                  <a:txBody>
                    <a:bodyPr/>
                    <a:lstStyle/>
                    <a:p>
                      <a:pPr algn="ctr"/>
                      <a:r>
                        <a:rPr lang="en-GB" sz="1200" b="1" kern="1200" dirty="0">
                          <a:solidFill>
                            <a:schemeClr val="tx1"/>
                          </a:solidFill>
                          <a:effectLst/>
                          <a:latin typeface="+mn-lt"/>
                          <a:ea typeface="+mn-ea"/>
                          <a:cs typeface="+mn-cs"/>
                        </a:rPr>
                        <a:t>Module 7</a:t>
                      </a:r>
                    </a:p>
                    <a:p>
                      <a:pPr algn="ctr"/>
                      <a:r>
                        <a:rPr lang="en-GB" sz="1200" b="1" kern="1200" dirty="0">
                          <a:solidFill>
                            <a:schemeClr val="tx1"/>
                          </a:solidFill>
                          <a:effectLst/>
                          <a:latin typeface="+mn-lt"/>
                          <a:ea typeface="+mn-ea"/>
                          <a:cs typeface="+mn-cs"/>
                        </a:rPr>
                        <a:t>Thermal and Toxicological Emergencies</a:t>
                      </a:r>
                      <a:r>
                        <a:rPr lang="en-RO" sz="1200" b="1" dirty="0">
                          <a:solidFill>
                            <a:schemeClr val="tx1"/>
                          </a:solidFill>
                          <a:effectLst/>
                        </a:rPr>
                        <a:t>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42092">
                        <a:alpha val="51373"/>
                      </a:srgbClr>
                    </a:solidFill>
                  </a:tcPr>
                </a:tc>
                <a:tc>
                  <a:txBody>
                    <a:bodyPr/>
                    <a:lstStyle/>
                    <a:p>
                      <a:pPr algn="ctr"/>
                      <a:r>
                        <a:rPr lang="en-GB" sz="1200" b="1" kern="1200" dirty="0">
                          <a:solidFill>
                            <a:schemeClr val="tx1"/>
                          </a:solidFill>
                          <a:effectLst/>
                          <a:latin typeface="+mn-lt"/>
                          <a:ea typeface="+mn-ea"/>
                          <a:cs typeface="+mn-cs"/>
                        </a:rPr>
                        <a:t>Module 8</a:t>
                      </a:r>
                    </a:p>
                    <a:p>
                      <a:pPr algn="ctr"/>
                      <a:r>
                        <a:rPr lang="en-GB" sz="1200" b="1" kern="1200" dirty="0">
                          <a:solidFill>
                            <a:schemeClr val="tx1"/>
                          </a:solidFill>
                          <a:effectLst/>
                          <a:latin typeface="+mn-lt"/>
                          <a:ea typeface="+mn-ea"/>
                          <a:cs typeface="+mn-cs"/>
                        </a:rPr>
                        <a:t>Infant emergencies and Obstetrics</a:t>
                      </a:r>
                      <a:r>
                        <a:rPr lang="en-RO" sz="1200" b="1" dirty="0">
                          <a:solidFill>
                            <a:schemeClr val="tx1"/>
                          </a:solidFill>
                          <a:effectLst/>
                        </a:rPr>
                        <a:t>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C00"/>
                    </a:solidFill>
                  </a:tcPr>
                </a:tc>
                <a:tc>
                  <a:txBody>
                    <a:bodyPr/>
                    <a:lstStyle/>
                    <a:p>
                      <a:pPr algn="ctr"/>
                      <a:r>
                        <a:rPr lang="en-GB" sz="1200" b="1" kern="1200" dirty="0">
                          <a:solidFill>
                            <a:schemeClr val="tx1"/>
                          </a:solidFill>
                          <a:effectLst/>
                          <a:latin typeface="+mn-lt"/>
                          <a:ea typeface="+mn-ea"/>
                          <a:cs typeface="+mn-cs"/>
                        </a:rPr>
                        <a:t>Module 9</a:t>
                      </a:r>
                    </a:p>
                    <a:p>
                      <a:pPr algn="ctr"/>
                      <a:r>
                        <a:rPr lang="en-GB" sz="1200" b="1" kern="1200" dirty="0">
                          <a:solidFill>
                            <a:schemeClr val="tx1"/>
                          </a:solidFill>
                          <a:effectLst/>
                          <a:latin typeface="+mn-lt"/>
                          <a:ea typeface="+mn-ea"/>
                          <a:cs typeface="+mn-cs"/>
                        </a:rPr>
                        <a:t>Systematic Approach to Emergency </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GB" sz="1200" b="1" dirty="0">
                          <a:solidFill>
                            <a:schemeClr val="tx1"/>
                          </a:solidFill>
                        </a:rPr>
                        <a:t>Module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Aspects of CRM, Teamwork, Leadership, Communication </a:t>
                      </a:r>
                      <a:endParaRPr lang="en-RO" sz="1200" b="1" kern="1200" dirty="0">
                        <a:solidFill>
                          <a:schemeClr val="tx1"/>
                        </a:solidFill>
                        <a:effectLst/>
                        <a:latin typeface="+mn-lt"/>
                        <a:ea typeface="+mn-ea"/>
                        <a:cs typeface="+mn-cs"/>
                      </a:endParaRP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5490094"/>
                  </a:ext>
                </a:extLst>
              </a:tr>
              <a:tr h="2193986">
                <a:tc vMerge="1">
                  <a:txBody>
                    <a:bodyPr/>
                    <a:lstStyle/>
                    <a:p>
                      <a:endParaRPr lang="en-GB" dirty="0"/>
                    </a:p>
                  </a:txBody>
                  <a:tcPr>
                    <a:lnT w="12700" cap="flat" cmpd="sng" algn="ctr">
                      <a:solidFill>
                        <a:schemeClr val="tx1"/>
                      </a:solidFill>
                      <a:prstDash val="solid"/>
                      <a:round/>
                      <a:headEnd type="none" w="med" len="med"/>
                      <a:tailEnd type="none" w="med" len="med"/>
                    </a:lnT>
                  </a:tcPr>
                </a:tc>
                <a:tc>
                  <a:txBody>
                    <a:bodyPr/>
                    <a:lstStyle/>
                    <a:p>
                      <a:pPr algn="ctr"/>
                      <a:r>
                        <a:rPr lang="en-GB" sz="1200" b="1" dirty="0">
                          <a:solidFill>
                            <a:schemeClr val="tx1"/>
                          </a:solidFill>
                        </a:rPr>
                        <a:t>Course 1 – Theoretical lectures</a:t>
                      </a:r>
                    </a:p>
                    <a:p>
                      <a:pPr marL="228600" indent="-228600" algn="l">
                        <a:buFont typeface="Arial" panose="020B0604020202020204" pitchFamily="34" charset="0"/>
                        <a:buChar char="•"/>
                      </a:pPr>
                      <a:r>
                        <a:rPr lang="en-GB" sz="1200" b="0" dirty="0">
                          <a:solidFill>
                            <a:schemeClr val="tx1"/>
                          </a:solidFill>
                        </a:rPr>
                        <a:t>ACS</a:t>
                      </a:r>
                    </a:p>
                    <a:p>
                      <a:pPr marL="228600" indent="-228600" algn="l">
                        <a:buFont typeface="Arial" panose="020B0604020202020204" pitchFamily="34" charset="0"/>
                        <a:buChar char="•"/>
                      </a:pPr>
                      <a:r>
                        <a:rPr lang="en-GB" sz="1200" b="0" dirty="0">
                          <a:solidFill>
                            <a:schemeClr val="tx1"/>
                          </a:solidFill>
                        </a:rPr>
                        <a:t>Hypertension</a:t>
                      </a:r>
                    </a:p>
                    <a:p>
                      <a:pPr marL="228600" indent="-228600" algn="l">
                        <a:buFont typeface="Arial" panose="020B0604020202020204" pitchFamily="34" charset="0"/>
                        <a:buChar char="•"/>
                      </a:pPr>
                      <a:r>
                        <a:rPr lang="en-GB" sz="1200" b="0" dirty="0">
                          <a:solidFill>
                            <a:schemeClr val="tx1"/>
                          </a:solidFill>
                        </a:rPr>
                        <a:t>A systematic approach to hypotension</a:t>
                      </a:r>
                    </a:p>
                    <a:p>
                      <a:pPr marL="228600" indent="-228600" algn="l">
                        <a:buFont typeface="Arial" panose="020B0604020202020204" pitchFamily="34" charset="0"/>
                        <a:buChar char="•"/>
                      </a:pPr>
                      <a:r>
                        <a:rPr lang="en-GB" sz="1200" b="0" dirty="0">
                          <a:solidFill>
                            <a:schemeClr val="tx1"/>
                          </a:solidFill>
                        </a:rPr>
                        <a:t>Arrhythmias</a:t>
                      </a:r>
                    </a:p>
                    <a:p>
                      <a:pPr algn="ctr"/>
                      <a:endParaRPr lang="en-GB" sz="1200" b="1"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55A11">
                        <a:alpha val="56471"/>
                      </a:srgbClr>
                    </a:solidFill>
                  </a:tcPr>
                </a:tc>
                <a:tc>
                  <a:txBody>
                    <a:bodyPr/>
                    <a:lstStyle/>
                    <a:p>
                      <a:pPr algn="ctr"/>
                      <a:r>
                        <a:rPr lang="en-GB" sz="1200" b="1" dirty="0">
                          <a:solidFill>
                            <a:schemeClr val="tx1"/>
                          </a:solidFill>
                        </a:rPr>
                        <a:t>Course 1 – Theoretical lecture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Pathophysiology, diagnosis, and management of shock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Course 1 – Theoretical lectures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Pulmonary oedema</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COPD/ Asthma</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Pulmonary embolism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FDFF">
                        <a:alpha val="54510"/>
                      </a:srgbClr>
                    </a:solidFill>
                  </a:tcPr>
                </a:tc>
                <a:tc>
                  <a:txBody>
                    <a:bodyPr/>
                    <a:lstStyle/>
                    <a:p>
                      <a:pPr algn="ctr"/>
                      <a:r>
                        <a:rPr lang="en-GB" sz="1200" b="1" dirty="0">
                          <a:solidFill>
                            <a:schemeClr val="tx1"/>
                          </a:solidFill>
                        </a:rPr>
                        <a:t>Course 1 – Theoretical lecture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Simulation for traumatic emergencies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Part 1</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Part 2</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Part 3</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GB" sz="1200" b="1" dirty="0">
                          <a:solidFill>
                            <a:schemeClr val="tx1"/>
                          </a:solidFill>
                        </a:rPr>
                        <a:t>Course 1 – Theoretical lectures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Neurological Emergencies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Psychiatric emergencies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300"/>
                    </a:solidFill>
                  </a:tcPr>
                </a:tc>
                <a:tc>
                  <a:txBody>
                    <a:bodyPr/>
                    <a:lstStyle/>
                    <a:p>
                      <a:pPr algn="ctr"/>
                      <a:r>
                        <a:rPr lang="en-GB" sz="1200" b="1" dirty="0">
                          <a:solidFill>
                            <a:schemeClr val="tx1"/>
                          </a:solidFill>
                        </a:rPr>
                        <a:t>Course 1 – Theoretical lecture</a:t>
                      </a:r>
                    </a:p>
                    <a:p>
                      <a:pPr algn="ctr"/>
                      <a:r>
                        <a:rPr lang="en-GB" sz="1200" b="0" dirty="0">
                          <a:solidFill>
                            <a:schemeClr val="tx1"/>
                          </a:solidFill>
                        </a:rPr>
                        <a:t>Thermal and toxicological emergencies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42092">
                        <a:alpha val="51373"/>
                      </a:srgbClr>
                    </a:solidFill>
                  </a:tcPr>
                </a:tc>
                <a:tc>
                  <a:txBody>
                    <a:bodyPr/>
                    <a:lstStyle/>
                    <a:p>
                      <a:pPr algn="ctr"/>
                      <a:r>
                        <a:rPr lang="en-GB" sz="1200" b="1" dirty="0">
                          <a:solidFill>
                            <a:schemeClr val="tx1"/>
                          </a:solidFill>
                        </a:rPr>
                        <a:t>Course 1 – Theoretical lectures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rPr>
                        <a:t>Paediatric emergencies after birth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rPr>
                        <a:t>Paediatric respiratory emergencies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rPr>
                        <a:t>Paediatric accidents and injuries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rPr>
                        <a:t>Stabilisation of the preterm infant in the delivery room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C00"/>
                    </a:solidFill>
                  </a:tcPr>
                </a:tc>
                <a:tc>
                  <a:txBody>
                    <a:bodyPr/>
                    <a:lstStyle/>
                    <a:p>
                      <a:pPr algn="ctr"/>
                      <a:r>
                        <a:rPr lang="en-GB" sz="1200" b="1" dirty="0">
                          <a:solidFill>
                            <a:schemeClr val="tx1"/>
                          </a:solidFill>
                        </a:rPr>
                        <a:t>Course 1 – Theoretical lectures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ISBAR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XABCDE and SAMPLER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Cardiovascular Resuscitation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Neonatal resuscitation guidelines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solidFill>
                            <a:schemeClr val="tx1"/>
                          </a:solidFill>
                        </a:rPr>
                        <a:t>Course 1</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solidFill>
                            <a:schemeClr val="tx1"/>
                          </a:solidFill>
                        </a:rPr>
                        <a:t>Crisis resource management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080764724"/>
                  </a:ext>
                </a:extLst>
              </a:tr>
              <a:tr h="1889869">
                <a:tc vMerge="1">
                  <a:txBody>
                    <a:bodyPr/>
                    <a:lstStyle/>
                    <a:p>
                      <a:endParaRPr lang="en-GB" dirty="0"/>
                    </a:p>
                  </a:txBody>
                  <a:tcPr/>
                </a:tc>
                <a:tc>
                  <a:txBody>
                    <a:bodyPr/>
                    <a:lstStyle/>
                    <a:p>
                      <a:pPr algn="ctr"/>
                      <a:r>
                        <a:rPr lang="en-GB" sz="1200" b="1" kern="1200" dirty="0">
                          <a:solidFill>
                            <a:schemeClr val="tx1"/>
                          </a:solidFill>
                          <a:effectLst/>
                          <a:latin typeface="+mn-lt"/>
                          <a:ea typeface="+mn-ea"/>
                          <a:cs typeface="+mn-cs"/>
                        </a:rPr>
                        <a:t>Course 2 – Practical scenarios</a:t>
                      </a:r>
                    </a:p>
                    <a:p>
                      <a:pPr marL="285750" indent="-285750" algn="l">
                        <a:buFont typeface="Arial" panose="020B0604020202020204" pitchFamily="34" charset="0"/>
                        <a:buChar char="•"/>
                      </a:pPr>
                      <a:r>
                        <a:rPr lang="en-GB" sz="1200" b="0" kern="1200" dirty="0">
                          <a:solidFill>
                            <a:schemeClr val="tx1"/>
                          </a:solidFill>
                          <a:effectLst/>
                          <a:latin typeface="+mn-lt"/>
                          <a:ea typeface="+mn-ea"/>
                          <a:cs typeface="+mn-cs"/>
                        </a:rPr>
                        <a:t>ACS</a:t>
                      </a:r>
                    </a:p>
                    <a:p>
                      <a:pPr marL="285750" indent="-285750" algn="l">
                        <a:buFont typeface="Arial" panose="020B0604020202020204" pitchFamily="34" charset="0"/>
                        <a:buChar char="•"/>
                      </a:pPr>
                      <a:r>
                        <a:rPr lang="en-GB" sz="1200" b="0" kern="1200" dirty="0">
                          <a:solidFill>
                            <a:schemeClr val="tx1"/>
                          </a:solidFill>
                          <a:effectLst/>
                          <a:latin typeface="+mn-lt"/>
                          <a:ea typeface="+mn-ea"/>
                          <a:cs typeface="+mn-cs"/>
                        </a:rPr>
                        <a:t>Tachyarrhythmia</a:t>
                      </a:r>
                    </a:p>
                    <a:p>
                      <a:pPr marL="285750" indent="-285750" algn="l">
                        <a:buFont typeface="Arial" panose="020B0604020202020204" pitchFamily="34" charset="0"/>
                        <a:buChar char="•"/>
                      </a:pPr>
                      <a:r>
                        <a:rPr lang="en-GB" sz="1200" b="0" kern="1200" dirty="0">
                          <a:solidFill>
                            <a:schemeClr val="tx1"/>
                          </a:solidFill>
                          <a:effectLst/>
                          <a:latin typeface="+mn-lt"/>
                          <a:ea typeface="+mn-ea"/>
                          <a:cs typeface="+mn-cs"/>
                        </a:rPr>
                        <a:t>Bradyarrhythmia</a:t>
                      </a:r>
                    </a:p>
                    <a:p>
                      <a:pPr marL="285750" indent="-285750" algn="l">
                        <a:buFont typeface="Arial" panose="020B0604020202020204" pitchFamily="34" charset="0"/>
                        <a:buChar char="•"/>
                      </a:pPr>
                      <a:r>
                        <a:rPr lang="en-GB" sz="1200" b="0" kern="1200" dirty="0">
                          <a:solidFill>
                            <a:schemeClr val="tx1"/>
                          </a:solidFill>
                          <a:effectLst/>
                          <a:latin typeface="+mn-lt"/>
                          <a:ea typeface="+mn-ea"/>
                          <a:cs typeface="+mn-cs"/>
                        </a:rPr>
                        <a:t>Hypertensive crisis</a:t>
                      </a:r>
                    </a:p>
                    <a:p>
                      <a:pPr algn="ctr"/>
                      <a:endParaRPr lang="en-GB" sz="1200" b="1"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55A11">
                        <a:alpha val="56471"/>
                      </a:srgbClr>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Hypovolemic shock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Distributive shock - Sepsis, Anaphylaxis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Cardiogenic shock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Obstructive shock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Septic shock in a child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Respiratory failure and Airway Management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Respiratory insufficiency in a child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FDFF">
                        <a:alpha val="54510"/>
                      </a:srgbClr>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Polytrauma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Traumatic brain injury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Abdominal Trauma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Acute compartment syndrome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Stroke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Intracranial Haemorrhage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Epilepsy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Psychosis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300"/>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Thermal injury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Toxicological emergencies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42092">
                        <a:alpha val="51373"/>
                      </a:srgbClr>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Childbirth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Infant Dyspnoea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Emergencies in pregnancy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Stabilization of a preterm </a:t>
                      </a:r>
                      <a:r>
                        <a:rPr lang="en-GB" sz="1200" b="0" dirty="0" err="1">
                          <a:solidFill>
                            <a:schemeClr val="tx1"/>
                          </a:solidFill>
                        </a:rPr>
                        <a:t>newborn</a:t>
                      </a:r>
                      <a:r>
                        <a:rPr lang="en-GB" sz="1200" b="0" dirty="0">
                          <a:solidFill>
                            <a:schemeClr val="tx1"/>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C00"/>
                    </a:solidFill>
                  </a:tcPr>
                </a:tc>
                <a:tc>
                  <a:txBody>
                    <a:bodyPr/>
                    <a:lstStyle/>
                    <a:p>
                      <a:pPr algn="ctr"/>
                      <a:r>
                        <a:rPr lang="en-GB" sz="1200" b="1" kern="1200" dirty="0">
                          <a:solidFill>
                            <a:schemeClr val="tx1"/>
                          </a:solidFill>
                          <a:effectLst/>
                          <a:latin typeface="+mn-lt"/>
                          <a:ea typeface="+mn-ea"/>
                          <a:cs typeface="+mn-cs"/>
                        </a:rPr>
                        <a:t>Course 2 – Practical scenarios</a:t>
                      </a:r>
                    </a:p>
                    <a:p>
                      <a:pPr marL="171450" indent="-171450" algn="l">
                        <a:buFont typeface="Arial" panose="020B0604020202020204" pitchFamily="34" charset="0"/>
                        <a:buChar char="•"/>
                      </a:pPr>
                      <a:r>
                        <a:rPr lang="en-GB" sz="1200" b="0" dirty="0">
                          <a:solidFill>
                            <a:schemeClr val="tx1"/>
                          </a:solidFill>
                        </a:rPr>
                        <a:t>Resuscitation / CPR</a:t>
                      </a:r>
                    </a:p>
                    <a:p>
                      <a:pPr marL="171450" indent="-171450" algn="l">
                        <a:buFont typeface="Arial" panose="020B0604020202020204" pitchFamily="34" charset="0"/>
                        <a:buChar char="•"/>
                      </a:pPr>
                      <a:r>
                        <a:rPr lang="en-GB" sz="1200" b="0" dirty="0" err="1">
                          <a:solidFill>
                            <a:schemeClr val="tx1"/>
                          </a:solidFill>
                        </a:rPr>
                        <a:t>Hypoglicaemia</a:t>
                      </a:r>
                      <a:r>
                        <a:rPr lang="en-GB" sz="1200" b="0" dirty="0">
                          <a:solidFill>
                            <a:schemeClr val="tx1"/>
                          </a:solidFill>
                        </a:rPr>
                        <a:t> </a:t>
                      </a:r>
                    </a:p>
                    <a:p>
                      <a:pPr marL="171450" indent="-171450" algn="l">
                        <a:buFont typeface="Arial" panose="020B0604020202020204" pitchFamily="34" charset="0"/>
                        <a:buChar char="•"/>
                      </a:pPr>
                      <a:r>
                        <a:rPr lang="en-GB" sz="1200" b="0" dirty="0">
                          <a:solidFill>
                            <a:schemeClr val="tx1"/>
                          </a:solidFill>
                        </a:rPr>
                        <a:t>Multimorbidity and Palliative Care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err="1">
                          <a:solidFill>
                            <a:schemeClr val="tx1"/>
                          </a:solidFill>
                        </a:rPr>
                        <a:t>Newborn</a:t>
                      </a:r>
                      <a:r>
                        <a:rPr lang="en-GB" sz="1200" b="0" dirty="0">
                          <a:solidFill>
                            <a:schemeClr val="tx1"/>
                          </a:solidFill>
                        </a:rPr>
                        <a:t> resuscitation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solidFill>
                            <a:schemeClr val="tx1"/>
                          </a:solidFill>
                        </a:rPr>
                        <a:t>Ventricular tachycardia in a child</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GB" sz="1200" b="1" dirty="0">
                          <a:solidFill>
                            <a:schemeClr val="tx1"/>
                          </a:solidFill>
                        </a:rPr>
                        <a:t>Course 2 – Practical scenarios</a:t>
                      </a:r>
                    </a:p>
                    <a:p>
                      <a:pPr algn="ctr"/>
                      <a:r>
                        <a:rPr lang="en-GB" sz="1200" b="0" dirty="0">
                          <a:solidFill>
                            <a:schemeClr val="tx1"/>
                          </a:solidFill>
                        </a:rPr>
                        <a:t>Lessons 1-3</a:t>
                      </a:r>
                    </a:p>
                    <a:p>
                      <a:pPr algn="ctr"/>
                      <a:r>
                        <a:rPr lang="en-GB" sz="1200" b="0" dirty="0">
                          <a:solidFill>
                            <a:schemeClr val="tx1"/>
                          </a:solidFill>
                        </a:rPr>
                        <a:t>Missing doctor scenarios</a:t>
                      </a:r>
                    </a:p>
                    <a:p>
                      <a:pPr algn="ctr"/>
                      <a:r>
                        <a:rPr lang="en-GB" sz="1200" b="0" dirty="0">
                          <a:solidFill>
                            <a:schemeClr val="tx1"/>
                          </a:solidFill>
                        </a:rPr>
                        <a:t>Lessons 4-6</a:t>
                      </a:r>
                    </a:p>
                    <a:p>
                      <a:pPr algn="ctr"/>
                      <a:r>
                        <a:rPr lang="en-GB" sz="1200" b="0" dirty="0">
                          <a:solidFill>
                            <a:schemeClr val="tx1"/>
                          </a:solidFill>
                        </a:rPr>
                        <a:t>Missing nurse scenarios</a:t>
                      </a:r>
                    </a:p>
                    <a:p>
                      <a:pPr algn="ctr"/>
                      <a:r>
                        <a:rPr lang="en-GB" sz="1200" b="0" dirty="0">
                          <a:solidFill>
                            <a:schemeClr val="tx1"/>
                          </a:solidFill>
                        </a:rPr>
                        <a:t>Lessons 7-9</a:t>
                      </a:r>
                    </a:p>
                    <a:p>
                      <a:pPr algn="ctr"/>
                      <a:r>
                        <a:rPr lang="en-GB" sz="1200" b="0" dirty="0">
                          <a:solidFill>
                            <a:schemeClr val="tx1"/>
                          </a:solidFill>
                        </a:rPr>
                        <a:t>Panicked relatives scenarios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766503992"/>
                  </a:ext>
                </a:extLst>
              </a:tr>
              <a:tr h="1040016">
                <a:tc vMerge="1">
                  <a:txBody>
                    <a:bodyPr/>
                    <a:lstStyle/>
                    <a:p>
                      <a:endParaRPr lang="en-GB" dirty="0"/>
                    </a:p>
                  </a:txBody>
                  <a:tcPr/>
                </a:tc>
                <a:tc>
                  <a:txBody>
                    <a:bodyPr/>
                    <a:lstStyle/>
                    <a:p>
                      <a:pPr algn="ctr"/>
                      <a:r>
                        <a:rPr lang="en-GB" sz="1200" b="1" dirty="0">
                          <a:solidFill>
                            <a:schemeClr val="tx1"/>
                          </a:solidFill>
                        </a:rPr>
                        <a:t>Virtual</a:t>
                      </a:r>
                    </a:p>
                    <a:p>
                      <a:pPr algn="ctr"/>
                      <a:r>
                        <a:rPr lang="en-GB" sz="1200" b="1" dirty="0">
                          <a:solidFill>
                            <a:schemeClr val="tx1"/>
                          </a:solidFill>
                        </a:rPr>
                        <a:t>case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55A11">
                        <a:alpha val="56471"/>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endParaRPr lang="en-GB" sz="1200" b="0" dirty="0">
                        <a:solidFill>
                          <a:schemeClr val="tx1"/>
                        </a:solidFill>
                      </a:endParaRP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FDFF">
                        <a:alpha val="5451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93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42092">
                        <a:alpha val="51373"/>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C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Virtual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case</a:t>
                      </a:r>
                    </a:p>
                    <a:p>
                      <a:pPr algn="ct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r>
                        <a:rPr lang="en-GB" sz="1200" b="1" dirty="0">
                          <a:solidFill>
                            <a:schemeClr val="tx1"/>
                          </a:solidFill>
                        </a:rPr>
                        <a:t>Virtual </a:t>
                      </a:r>
                    </a:p>
                    <a:p>
                      <a:pPr algn="ctr"/>
                      <a:r>
                        <a:rPr lang="en-GB" sz="1200" b="1" dirty="0">
                          <a:solidFill>
                            <a:schemeClr val="tx1"/>
                          </a:solidFill>
                        </a:rPr>
                        <a:t>case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032523089"/>
                  </a:ext>
                </a:extLst>
              </a:tr>
              <a:tr h="260672">
                <a:tc gridSpan="10">
                  <a:txBody>
                    <a:bodyPr/>
                    <a:lstStyle/>
                    <a:p>
                      <a:pPr algn="ctr"/>
                      <a:r>
                        <a:rPr lang="en-GB" b="1" dirty="0">
                          <a:solidFill>
                            <a:schemeClr val="tx1"/>
                          </a:solidFill>
                        </a:rPr>
                        <a:t>Final evaluation TEST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pPr algn="ct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7871465"/>
                  </a:ext>
                </a:extLst>
              </a:tr>
              <a:tr h="260672">
                <a:tc gridSpan="10">
                  <a:txBody>
                    <a:bodyPr/>
                    <a:lstStyle/>
                    <a:p>
                      <a:pPr algn="ctr"/>
                      <a:r>
                        <a:rPr lang="en-GB" b="1" dirty="0">
                          <a:solidFill>
                            <a:schemeClr val="tx1"/>
                          </a:solidFill>
                        </a:rPr>
                        <a:t>Diploma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ctr"/>
                      <a:endParaRPr lang="en-GB"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26397590"/>
                  </a:ext>
                </a:extLst>
              </a:tr>
            </a:tbl>
          </a:graphicData>
        </a:graphic>
      </p:graphicFrame>
    </p:spTree>
    <p:extLst>
      <p:ext uri="{BB962C8B-B14F-4D97-AF65-F5344CB8AC3E}">
        <p14:creationId xmlns:p14="http://schemas.microsoft.com/office/powerpoint/2010/main" val="4125885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1" y="123151"/>
            <a:ext cx="11963919"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4.5 Testing the e-learning modules through a pilot phase –  Jun-Jul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2" y="6369725"/>
            <a:ext cx="50249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2023, </a:t>
            </a:r>
            <a:r>
              <a:rPr lang="it-IT" i="1" dirty="0" err="1">
                <a:solidFill>
                  <a:srgbClr val="4B4846"/>
                </a:solidFill>
                <a:latin typeface="Avenir"/>
                <a:ea typeface="Avenir"/>
                <a:cs typeface="Avenir"/>
                <a:sym typeface="Avenir"/>
              </a:rPr>
              <a:t>Barcelona</a:t>
            </a:r>
            <a:endParaRPr lang="it-IT"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dirty="0"/>
              <a:t>Page </a:t>
            </a:r>
            <a:fld id="{00000000-1234-1234-1234-123412341234}" type="slidenum">
              <a:rPr lang="it-IT"/>
              <a:t>5</a:t>
            </a:fld>
            <a:endParaRPr dirty="0"/>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59FB8909-AF39-6D90-B6A5-8D3990CF37E7}"/>
              </a:ext>
            </a:extLst>
          </p:cNvPr>
          <p:cNvSpPr txBox="1"/>
          <p:nvPr/>
        </p:nvSpPr>
        <p:spPr>
          <a:xfrm>
            <a:off x="1028700" y="1792794"/>
            <a:ext cx="9856023" cy="3693319"/>
          </a:xfrm>
          <a:prstGeom prst="rect">
            <a:avLst/>
          </a:prstGeom>
          <a:noFill/>
        </p:spPr>
        <p:txBody>
          <a:bodyPr wrap="square" rtlCol="0">
            <a:spAutoFit/>
          </a:bodyPr>
          <a:lstStyle/>
          <a:p>
            <a:r>
              <a:rPr lang="en-GB" sz="2600" dirty="0">
                <a:effectLst/>
                <a:latin typeface="Calibri" panose="020F0502020204030204" pitchFamily="34" charset="0"/>
                <a:cs typeface="Calibri" panose="020F0502020204030204" pitchFamily="34" charset="0"/>
              </a:rPr>
              <a:t>The university partners will get tested by </a:t>
            </a:r>
          </a:p>
          <a:p>
            <a:pPr marL="457200" indent="-457200">
              <a:buFontTx/>
              <a:buChar char="-"/>
            </a:pPr>
            <a:r>
              <a:rPr lang="en-GB" sz="2600" dirty="0">
                <a:solidFill>
                  <a:srgbClr val="FF0000"/>
                </a:solidFill>
                <a:effectLst/>
                <a:latin typeface="Calibri" panose="020F0502020204030204" pitchFamily="34" charset="0"/>
                <a:cs typeface="Calibri" panose="020F0502020204030204" pitchFamily="34" charset="0"/>
              </a:rPr>
              <a:t>at least 40 LEARNERS from non HEIs partners </a:t>
            </a:r>
            <a:r>
              <a:rPr lang="en-GB" sz="2600" dirty="0">
                <a:effectLst/>
                <a:latin typeface="Calibri" panose="020F0502020204030204" pitchFamily="34" charset="0"/>
                <a:cs typeface="Calibri" panose="020F0502020204030204" pitchFamily="34" charset="0"/>
              </a:rPr>
              <a:t>(contacted by HEI partners), and </a:t>
            </a:r>
          </a:p>
          <a:p>
            <a:pPr marL="457200" indent="-457200">
              <a:buFontTx/>
              <a:buChar char="-"/>
            </a:pPr>
            <a:r>
              <a:rPr lang="en-GB" sz="2600" dirty="0">
                <a:effectLst/>
                <a:latin typeface="Calibri" panose="020F0502020204030204" pitchFamily="34" charset="0"/>
                <a:cs typeface="Calibri" panose="020F0502020204030204" pitchFamily="34" charset="0"/>
              </a:rPr>
              <a:t>at least </a:t>
            </a:r>
            <a:r>
              <a:rPr lang="en-GB" sz="2600" dirty="0">
                <a:solidFill>
                  <a:srgbClr val="FF0000"/>
                </a:solidFill>
                <a:effectLst/>
                <a:latin typeface="Calibri" panose="020F0502020204030204" pitchFamily="34" charset="0"/>
                <a:cs typeface="Calibri" panose="020F0502020204030204" pitchFamily="34" charset="0"/>
              </a:rPr>
              <a:t>3 companies from no-partner Companies. </a:t>
            </a:r>
          </a:p>
          <a:p>
            <a:endParaRPr lang="en-GB" sz="2600" dirty="0">
              <a:latin typeface="Calibri" panose="020F0502020204030204" pitchFamily="34" charset="0"/>
              <a:cs typeface="Calibri" panose="020F0502020204030204" pitchFamily="34" charset="0"/>
            </a:endParaRPr>
          </a:p>
          <a:p>
            <a:endParaRPr lang="en-GB" sz="2600" dirty="0">
              <a:latin typeface="Calibri" panose="020F0502020204030204" pitchFamily="34" charset="0"/>
              <a:cs typeface="Calibri" panose="020F0502020204030204" pitchFamily="34" charset="0"/>
            </a:endParaRP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Companies to find no-partner companies</a:t>
            </a:r>
          </a:p>
          <a:p>
            <a:endParaRPr lang="en-GB"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44247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228081" y="123151"/>
            <a:ext cx="11963919" cy="1717353"/>
          </a:xfrm>
          <a:prstGeom prst="rect">
            <a:avLst/>
          </a:prstGeom>
          <a:noFill/>
          <a:ln>
            <a:noFill/>
          </a:ln>
        </p:spPr>
        <p:txBody>
          <a:bodyPr spcFirstLastPara="1" wrap="square" lIns="91425" tIns="45700" rIns="91425" bIns="45700" anchor="t" anchorCtr="0">
            <a:spAutoFit/>
          </a:bodyPr>
          <a:lstStyle/>
          <a:p>
            <a:pPr>
              <a:lnSpc>
                <a:spcPct val="115000"/>
              </a:lnSpc>
              <a:buClr>
                <a:schemeClr val="dk1"/>
              </a:buClr>
              <a:buSzPts val="1100"/>
            </a:pPr>
            <a:r>
              <a:rPr lang="en-GB" sz="3200" b="1" dirty="0">
                <a:solidFill>
                  <a:srgbClr val="5C5B5B"/>
                </a:solidFill>
                <a:latin typeface="Avenir"/>
                <a:sym typeface="Avenir"/>
              </a:rPr>
              <a:t>T 4.6 Turning feedback into improvements of the e-learning course –  Aug-Sept 2023</a:t>
            </a:r>
            <a:endParaRPr lang="en-GB" sz="1100" b="1" dirty="0">
              <a:solidFill>
                <a:schemeClr val="dk1"/>
              </a:solidFill>
            </a:endParaRPr>
          </a:p>
          <a:p>
            <a:pPr marL="0" marR="0" lvl="0" indent="0" algn="l" rtl="0">
              <a:lnSpc>
                <a:spcPct val="100000"/>
              </a:lnSpc>
              <a:spcBef>
                <a:spcPts val="0"/>
              </a:spcBef>
              <a:spcAft>
                <a:spcPts val="0"/>
              </a:spcAft>
              <a:buClr>
                <a:srgbClr val="000000"/>
              </a:buClr>
              <a:buSzPts val="3200"/>
              <a:buFont typeface="Arial"/>
              <a:buNone/>
            </a:pPr>
            <a:endParaRPr lang="en-GB" sz="3200" b="1" dirty="0">
              <a:solidFill>
                <a:srgbClr val="5C5B5B"/>
              </a:solidFill>
              <a:latin typeface="Avenir"/>
              <a:ea typeface="Avenir"/>
              <a:cs typeface="Avenir"/>
              <a:sym typeface="Avenir"/>
            </a:endParaRPr>
          </a:p>
        </p:txBody>
      </p:sp>
      <p:sp>
        <p:nvSpPr>
          <p:cNvPr id="92" name="Google Shape;92;p2"/>
          <p:cNvSpPr txBox="1">
            <a:spLocks noGrp="1"/>
          </p:cNvSpPr>
          <p:nvPr>
            <p:ph type="ftr" idx="11"/>
          </p:nvPr>
        </p:nvSpPr>
        <p:spPr>
          <a:xfrm>
            <a:off x="5546031" y="6369725"/>
            <a:ext cx="4955713"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Stefan, 2023, </a:t>
            </a:r>
            <a:r>
              <a:rPr lang="it-IT" i="1" dirty="0" err="1">
                <a:solidFill>
                  <a:srgbClr val="4B4846"/>
                </a:solidFill>
                <a:latin typeface="Avenir"/>
                <a:ea typeface="Avenir"/>
                <a:cs typeface="Avenir"/>
                <a:sym typeface="Avenir"/>
              </a:rPr>
              <a:t>Barcelona</a:t>
            </a:r>
            <a:endParaRPr lang="it-IT" dirty="0"/>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dirty="0"/>
              <a:t>Page </a:t>
            </a:r>
            <a:fld id="{00000000-1234-1234-1234-123412341234}" type="slidenum">
              <a:rPr lang="it-IT"/>
              <a:t>6</a:t>
            </a:fld>
            <a:endParaRPr dirty="0"/>
          </a:p>
        </p:txBody>
      </p:sp>
      <p:pic>
        <p:nvPicPr>
          <p:cNvPr id="3" name="Picture 2" descr="Text&#10;&#10;Description automatically generated">
            <a:extLst>
              <a:ext uri="{FF2B5EF4-FFF2-40B4-BE49-F238E27FC236}">
                <a16:creationId xmlns:a16="http://schemas.microsoft.com/office/drawing/2014/main" id="{2D770165-4EC6-FA97-BCCE-341DCDF836D2}"/>
              </a:ext>
            </a:extLst>
          </p:cNvPr>
          <p:cNvPicPr>
            <a:picLocks noChangeAspect="1"/>
          </p:cNvPicPr>
          <p:nvPr/>
        </p:nvPicPr>
        <p:blipFill>
          <a:blip r:embed="rId3"/>
          <a:stretch>
            <a:fillRect/>
          </a:stretch>
        </p:blipFill>
        <p:spPr>
          <a:xfrm>
            <a:off x="2574727" y="5940780"/>
            <a:ext cx="3521273" cy="857889"/>
          </a:xfrm>
          <a:prstGeom prst="rect">
            <a:avLst/>
          </a:prstGeom>
        </p:spPr>
      </p:pic>
      <p:sp>
        <p:nvSpPr>
          <p:cNvPr id="2" name="TextBox 1">
            <a:extLst>
              <a:ext uri="{FF2B5EF4-FFF2-40B4-BE49-F238E27FC236}">
                <a16:creationId xmlns:a16="http://schemas.microsoft.com/office/drawing/2014/main" id="{F1625531-E55F-979F-3893-910231FBD69E}"/>
              </a:ext>
            </a:extLst>
          </p:cNvPr>
          <p:cNvSpPr txBox="1"/>
          <p:nvPr/>
        </p:nvSpPr>
        <p:spPr>
          <a:xfrm>
            <a:off x="881742" y="1853878"/>
            <a:ext cx="10472057" cy="3108543"/>
          </a:xfrm>
          <a:prstGeom prst="rect">
            <a:avLst/>
          </a:prstGeom>
          <a:noFill/>
        </p:spPr>
        <p:txBody>
          <a:bodyPr wrap="square" rtlCol="0">
            <a:spAutoFit/>
          </a:bodyPr>
          <a:lstStyle/>
          <a:p>
            <a:r>
              <a:rPr lang="en-GB" sz="2800" dirty="0">
                <a:effectLst/>
                <a:latin typeface="Calibri" panose="020F0502020204030204" pitchFamily="34" charset="0"/>
                <a:cs typeface="Calibri" panose="020F0502020204030204" pitchFamily="34" charset="0"/>
              </a:rPr>
              <a:t>Feedback will be analysed to develop corrective measures for the e- learning course. </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effectLst/>
                <a:latin typeface="Calibri" panose="020F0502020204030204" pitchFamily="34" charset="0"/>
                <a:cs typeface="Calibri" panose="020F0502020204030204" pitchFamily="34" charset="0"/>
              </a:rPr>
              <a:t>The improvements will flow into the e-learning modules in order to deliver the final version of the course. </a:t>
            </a:r>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823992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5"/>
          <p:cNvSpPr txBox="1">
            <a:spLocks noGrp="1"/>
          </p:cNvSpPr>
          <p:nvPr>
            <p:ph type="ftr" idx="11"/>
          </p:nvPr>
        </p:nvSpPr>
        <p:spPr>
          <a:xfrm>
            <a:off x="5622768" y="6369724"/>
            <a:ext cx="4700386" cy="365125"/>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SzPts val="1400"/>
              <a:buNone/>
            </a:pPr>
            <a:r>
              <a:rPr lang="it-IT" i="1" dirty="0">
                <a:solidFill>
                  <a:srgbClr val="4B4846"/>
                </a:solidFill>
                <a:latin typeface="Avenir"/>
                <a:ea typeface="Avenir"/>
                <a:cs typeface="Avenir"/>
                <a:sym typeface="Avenir"/>
              </a:rPr>
              <a:t>Mihai </a:t>
            </a:r>
            <a:r>
              <a:rPr lang="it-IT" i="1" dirty="0" err="1">
                <a:solidFill>
                  <a:srgbClr val="4B4846"/>
                </a:solidFill>
                <a:latin typeface="Avenir"/>
                <a:ea typeface="Avenir"/>
                <a:cs typeface="Avenir"/>
                <a:sym typeface="Avenir"/>
              </a:rPr>
              <a:t>Ștefan</a:t>
            </a:r>
            <a:r>
              <a:rPr lang="it-IT" i="1" dirty="0">
                <a:solidFill>
                  <a:srgbClr val="4B4846"/>
                </a:solidFill>
                <a:latin typeface="Avenir"/>
                <a:ea typeface="Avenir"/>
                <a:cs typeface="Avenir"/>
                <a:sym typeface="Avenir"/>
              </a:rPr>
              <a:t>, 2023, </a:t>
            </a:r>
            <a:r>
              <a:rPr lang="it-IT" i="1" dirty="0" err="1">
                <a:solidFill>
                  <a:srgbClr val="4B4846"/>
                </a:solidFill>
                <a:latin typeface="Avenir"/>
                <a:ea typeface="Avenir"/>
                <a:cs typeface="Avenir"/>
                <a:sym typeface="Avenir"/>
              </a:rPr>
              <a:t>Barcelona</a:t>
            </a:r>
            <a:endParaRPr dirty="0"/>
          </a:p>
        </p:txBody>
      </p:sp>
      <p:sp>
        <p:nvSpPr>
          <p:cNvPr id="117" name="Google Shape;11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600"/>
              <a:buNone/>
            </a:pPr>
            <a:r>
              <a:rPr lang="it-IT"/>
              <a:t>Page </a:t>
            </a:r>
            <a:fld id="{00000000-1234-1234-1234-123412341234}" type="slidenum">
              <a:rPr lang="it-IT"/>
              <a:t>7</a:t>
            </a:fld>
            <a:endParaRPr/>
          </a:p>
        </p:txBody>
      </p:sp>
      <p:sp>
        <p:nvSpPr>
          <p:cNvPr id="118" name="Google Shape;118;p5"/>
          <p:cNvSpPr/>
          <p:nvPr/>
        </p:nvSpPr>
        <p:spPr>
          <a:xfrm>
            <a:off x="-1" y="0"/>
            <a:ext cx="12192000" cy="5948516"/>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9" name="Google Shape;119;p5"/>
          <p:cNvSpPr txBox="1"/>
          <p:nvPr/>
        </p:nvSpPr>
        <p:spPr>
          <a:xfrm>
            <a:off x="2097256" y="2779404"/>
            <a:ext cx="7997485" cy="1325563"/>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3600"/>
              <a:buFont typeface="Avenir"/>
              <a:buNone/>
            </a:pPr>
            <a:r>
              <a:rPr lang="it-IT" sz="5400" b="1" i="0" u="none" strike="noStrike" cap="none">
                <a:solidFill>
                  <a:schemeClr val="lt1"/>
                </a:solidFill>
                <a:latin typeface="Avenir"/>
                <a:ea typeface="Avenir"/>
                <a:cs typeface="Avenir"/>
                <a:sym typeface="Avenir"/>
              </a:rPr>
              <a:t>Thank you!</a:t>
            </a:r>
            <a:endParaRPr sz="5400" b="1" i="0" u="none" strike="noStrike" cap="none">
              <a:solidFill>
                <a:schemeClr val="lt1"/>
              </a:solidFill>
              <a:latin typeface="Avenir"/>
              <a:ea typeface="Avenir"/>
              <a:cs typeface="Avenir"/>
              <a:sym typeface="Avenir"/>
            </a:endParaRPr>
          </a:p>
        </p:txBody>
      </p:sp>
      <p:pic>
        <p:nvPicPr>
          <p:cNvPr id="120" name="Google Shape;120;p5"/>
          <p:cNvPicPr preferRelativeResize="0"/>
          <p:nvPr/>
        </p:nvPicPr>
        <p:blipFill rotWithShape="1">
          <a:blip r:embed="rId3">
            <a:alphaModFix/>
          </a:blip>
          <a:srcRect/>
          <a:stretch/>
        </p:blipFill>
        <p:spPr>
          <a:xfrm>
            <a:off x="4219037" y="762044"/>
            <a:ext cx="3753924" cy="1162505"/>
          </a:xfrm>
          <a:prstGeom prst="rect">
            <a:avLst/>
          </a:prstGeom>
          <a:noFill/>
          <a:ln>
            <a:noFill/>
          </a:ln>
        </p:spPr>
      </p:pic>
      <p:pic>
        <p:nvPicPr>
          <p:cNvPr id="2" name="Picture 1" descr="Text&#10;&#10;Description automatically generated">
            <a:extLst>
              <a:ext uri="{FF2B5EF4-FFF2-40B4-BE49-F238E27FC236}">
                <a16:creationId xmlns:a16="http://schemas.microsoft.com/office/drawing/2014/main" id="{E1C4E0DE-DF83-A561-612D-F32B8CC9DE2F}"/>
              </a:ext>
            </a:extLst>
          </p:cNvPr>
          <p:cNvPicPr>
            <a:picLocks noChangeAspect="1"/>
          </p:cNvPicPr>
          <p:nvPr/>
        </p:nvPicPr>
        <p:blipFill>
          <a:blip r:embed="rId4"/>
          <a:stretch>
            <a:fillRect/>
          </a:stretch>
        </p:blipFill>
        <p:spPr>
          <a:xfrm>
            <a:off x="2458400" y="5981118"/>
            <a:ext cx="3521273" cy="857889"/>
          </a:xfrm>
          <a:prstGeom prst="rect">
            <a:avLst/>
          </a:prstGeom>
        </p:spPr>
      </p:pic>
    </p:spTree>
  </p:cSld>
  <p:clrMapOvr>
    <a:masterClrMapping/>
  </p:clrMapOvr>
</p:sld>
</file>

<file path=ppt/theme/theme1.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TotalTime>
  <Words>683</Words>
  <Application>Microsoft Macintosh PowerPoint</Application>
  <PresentationFormat>Widescreen</PresentationFormat>
  <Paragraphs>171</Paragraphs>
  <Slides>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Avenir</vt:lpstr>
      <vt:lpstr>Calibri</vt:lpstr>
      <vt:lpstr>TimesNewRomanPS</vt:lpstr>
      <vt:lpstr>Tema di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Mihai Stefan</cp:lastModifiedBy>
  <cp:revision>41</cp:revision>
  <dcterms:created xsi:type="dcterms:W3CDTF">2020-10-23T16:36:39Z</dcterms:created>
  <dcterms:modified xsi:type="dcterms:W3CDTF">2023-11-27T05:21:58Z</dcterms:modified>
</cp:coreProperties>
</file>