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60" r:id="rId4"/>
    <p:sldId id="261" r:id="rId5"/>
    <p:sldId id="270" r:id="rId6"/>
    <p:sldId id="271" r:id="rId7"/>
    <p:sldId id="272" r:id="rId8"/>
    <p:sldId id="278" r:id="rId9"/>
    <p:sldId id="275" r:id="rId10"/>
    <p:sldId id="273" r:id="rId11"/>
    <p:sldId id="274" r:id="rId12"/>
    <p:sldId id="277" r:id="rId13"/>
    <p:sldId id="258"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7" roundtripDataSignature="AMtx7mjXpVfSWG0QJhS+Xax3LfzalEk3u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7" d="100"/>
          <a:sy n="97" d="100"/>
        </p:scale>
        <p:origin x="-200" y="-11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customschemas.google.com/relationships/presentationmetadata" Target="metadata"/><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6294215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4" name="Google Shape;11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5" name="Google Shape;11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titolo" type="title">
  <p:cSld name="TITLE">
    <p:spTree>
      <p:nvGrpSpPr>
        <p:cNvPr id="1" name="Shape 15"/>
        <p:cNvGrpSpPr/>
        <p:nvPr/>
      </p:nvGrpSpPr>
      <p:grpSpPr>
        <a:xfrm>
          <a:off x="0" y="0"/>
          <a:ext cx="0" cy="0"/>
          <a:chOff x="0" y="0"/>
          <a:chExt cx="0" cy="0"/>
        </a:xfrm>
      </p:grpSpPr>
      <p:sp>
        <p:nvSpPr>
          <p:cNvPr id="16" name="Google Shape;16;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olo e contenuto" type="obj">
  <p:cSld name="OBJECT">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testazione sezione" type="secHead">
  <p:cSld name="SECTION_HEADER">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ue contenuti" type="twoObj">
  <p:cSld name="TWO_OBJECTS">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fronto" type="twoTxTwoObj">
  <p:cSld name="TWO_OBJECTS_WITH_TEXT">
    <p:spTree>
      <p:nvGrpSpPr>
        <p:cNvPr id="1" name="Shape 40"/>
        <p:cNvGrpSpPr/>
        <p:nvPr/>
      </p:nvGrpSpPr>
      <p:grpSpPr>
        <a:xfrm>
          <a:off x="0" y="0"/>
          <a:ext cx="0" cy="0"/>
          <a:chOff x="0" y="0"/>
          <a:chExt cx="0" cy="0"/>
        </a:xfrm>
      </p:grpSpPr>
      <p:sp>
        <p:nvSpPr>
          <p:cNvPr id="41" name="Google Shape;41;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olo titolo" type="titleOnly">
  <p:cSld name="TITLE_ONLY">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uota" type="blank">
  <p:cSld name="BLANK">
    <p:spTree>
      <p:nvGrpSpPr>
        <p:cNvPr id="1" name="Shape 54"/>
        <p:cNvGrpSpPr/>
        <p:nvPr/>
      </p:nvGrpSpPr>
      <p:grpSpPr>
        <a:xfrm>
          <a:off x="0" y="0"/>
          <a:ext cx="0" cy="0"/>
          <a:chOff x="0" y="0"/>
          <a:chExt cx="0" cy="0"/>
        </a:xfrm>
      </p:grpSpPr>
      <p:sp>
        <p:nvSpPr>
          <p:cNvPr id="55" name="Google Shape;5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to con didascalia" type="objTx">
  <p:cSld name="OBJECT_WITH_CAPTION_TEXT">
    <p:spTree>
      <p:nvGrpSpPr>
        <p:cNvPr id="1" name="Shape 58"/>
        <p:cNvGrpSpPr/>
        <p:nvPr/>
      </p:nvGrpSpPr>
      <p:grpSpPr>
        <a:xfrm>
          <a:off x="0" y="0"/>
          <a:ext cx="0" cy="0"/>
          <a:chOff x="0" y="0"/>
          <a:chExt cx="0" cy="0"/>
        </a:xfrm>
      </p:grpSpPr>
      <p:sp>
        <p:nvSpPr>
          <p:cNvPr id="59" name="Google Shape;59;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magine con didascalia" type="picTx">
  <p:cSld name="PICTURE_WITH_CAPTION_TEXT">
    <p:spTree>
      <p:nvGrpSpPr>
        <p:cNvPr id="1" name="Shape 65"/>
        <p:cNvGrpSpPr/>
        <p:nvPr/>
      </p:nvGrpSpPr>
      <p:grpSpPr>
        <a:xfrm>
          <a:off x="0" y="0"/>
          <a:ext cx="0" cy="0"/>
          <a:chOff x="0" y="0"/>
          <a:chExt cx="0" cy="0"/>
        </a:xfrm>
      </p:grpSpPr>
      <p:sp>
        <p:nvSpPr>
          <p:cNvPr id="66" name="Google Shape;66;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3"/>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olo e testo verticale" type="vertTx">
  <p:cSld name="VERTICAL_TEXT">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Titolo e testo verticale" type="vertTitleAndTx">
  <p:cSld name="VERTICAL_TITLE_AND_VERTICAL_TEXT">
    <p:spTree>
      <p:nvGrpSpPr>
        <p:cNvPr id="1" name="Shape 78"/>
        <p:cNvGrpSpPr/>
        <p:nvPr/>
      </p:nvGrpSpPr>
      <p:grpSpPr>
        <a:xfrm>
          <a:off x="0" y="0"/>
          <a:ext cx="0" cy="0"/>
          <a:chOff x="0" y="0"/>
          <a:chExt cx="0" cy="0"/>
        </a:xfrm>
      </p:grpSpPr>
      <p:sp>
        <p:nvSpPr>
          <p:cNvPr id="79" name="Google Shape;79;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a:off x="-71919" y="1422971"/>
            <a:ext cx="12339263" cy="401205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0" name="Google Shape;90;p1" descr="C:\Users\Fedele Colantuono\Downloads\safety-logo01(1).png"/>
          <p:cNvPicPr preferRelativeResize="0"/>
          <p:nvPr/>
        </p:nvPicPr>
        <p:blipFill rotWithShape="1">
          <a:blip r:embed="rId3">
            <a:alphaModFix/>
          </a:blip>
          <a:srcRect/>
          <a:stretch/>
        </p:blipFill>
        <p:spPr>
          <a:xfrm>
            <a:off x="429150" y="0"/>
            <a:ext cx="6070759" cy="1513895"/>
          </a:xfrm>
          <a:prstGeom prst="rect">
            <a:avLst/>
          </a:prstGeom>
          <a:noFill/>
          <a:ln>
            <a:noFill/>
          </a:ln>
        </p:spPr>
      </p:pic>
      <p:pic>
        <p:nvPicPr>
          <p:cNvPr id="91" name="Google Shape;91;p1"/>
          <p:cNvPicPr preferRelativeResize="0"/>
          <p:nvPr/>
        </p:nvPicPr>
        <p:blipFill rotWithShape="1">
          <a:blip r:embed="rId4">
            <a:alphaModFix/>
          </a:blip>
          <a:srcRect/>
          <a:stretch/>
        </p:blipFill>
        <p:spPr>
          <a:xfrm>
            <a:off x="4582756" y="1509578"/>
            <a:ext cx="6842873" cy="3882014"/>
          </a:xfrm>
          <a:prstGeom prst="rect">
            <a:avLst/>
          </a:prstGeom>
          <a:noFill/>
          <a:ln>
            <a:noFill/>
          </a:ln>
        </p:spPr>
      </p:pic>
      <p:sp>
        <p:nvSpPr>
          <p:cNvPr id="92" name="Google Shape;92;p1"/>
          <p:cNvSpPr/>
          <p:nvPr/>
        </p:nvSpPr>
        <p:spPr>
          <a:xfrm>
            <a:off x="499363" y="2598742"/>
            <a:ext cx="6000546" cy="190817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x-none" sz="3200" b="1" i="0" u="none" strike="noStrike" cap="none" dirty="0" smtClean="0">
                <a:solidFill>
                  <a:schemeClr val="lt1"/>
                </a:solidFill>
                <a:latin typeface="Avenir"/>
                <a:ea typeface="Avenir"/>
                <a:cs typeface="Avenir"/>
                <a:sym typeface="Avenir"/>
              </a:rPr>
              <a:t>WP 8 </a:t>
            </a:r>
            <a:r>
              <a:rPr lang="en-US" sz="3200" b="1" i="0" u="none" strike="noStrike" cap="none" dirty="0" smtClean="0">
                <a:solidFill>
                  <a:schemeClr val="lt1"/>
                </a:solidFill>
                <a:latin typeface="Avenir"/>
                <a:ea typeface="Avenir"/>
                <a:cs typeface="Avenir"/>
                <a:sym typeface="Avenir"/>
              </a:rPr>
              <a:t>–</a:t>
            </a:r>
            <a:r>
              <a:rPr lang="x-none" sz="3200" b="1" i="0" u="none" strike="noStrike" cap="none" dirty="0" smtClean="0">
                <a:solidFill>
                  <a:schemeClr val="lt1"/>
                </a:solidFill>
                <a:latin typeface="Avenir"/>
                <a:ea typeface="Avenir"/>
                <a:cs typeface="Avenir"/>
                <a:sym typeface="Avenir"/>
              </a:rPr>
              <a:t> Project evaluation</a:t>
            </a:r>
            <a:endParaRPr dirty="0"/>
          </a:p>
          <a:p>
            <a:pPr marL="0" marR="0" lvl="0" indent="0" algn="l" rtl="0">
              <a:spcBef>
                <a:spcPts val="0"/>
              </a:spcBef>
              <a:spcAft>
                <a:spcPts val="0"/>
              </a:spcAft>
              <a:buNone/>
            </a:pPr>
            <a:r>
              <a:rPr lang="it-IT" sz="1800" i="1" dirty="0">
                <a:solidFill>
                  <a:schemeClr val="lt1"/>
                </a:solidFill>
                <a:latin typeface="Avenir"/>
                <a:ea typeface="Avenir"/>
                <a:cs typeface="Avenir"/>
                <a:sym typeface="Avenir"/>
              </a:rPr>
              <a:t/>
            </a:r>
            <a:br>
              <a:rPr lang="it-IT" sz="1800" i="1" dirty="0">
                <a:solidFill>
                  <a:schemeClr val="lt1"/>
                </a:solidFill>
                <a:latin typeface="Avenir"/>
                <a:ea typeface="Avenir"/>
                <a:cs typeface="Avenir"/>
                <a:sym typeface="Avenir"/>
              </a:rPr>
            </a:br>
            <a:r>
              <a:rPr lang="it-IT" sz="1800" i="1" dirty="0">
                <a:solidFill>
                  <a:schemeClr val="lt1"/>
                </a:solidFill>
                <a:latin typeface="Avenir"/>
                <a:ea typeface="Avenir"/>
                <a:cs typeface="Avenir"/>
                <a:sym typeface="Avenir"/>
              </a:rPr>
              <a:t/>
            </a:r>
            <a:br>
              <a:rPr lang="it-IT" sz="1800" i="1" dirty="0">
                <a:solidFill>
                  <a:schemeClr val="lt1"/>
                </a:solidFill>
                <a:latin typeface="Avenir"/>
                <a:ea typeface="Avenir"/>
                <a:cs typeface="Avenir"/>
                <a:sym typeface="Avenir"/>
              </a:rPr>
            </a:br>
            <a:r>
              <a:rPr lang="it-IT" sz="1800" i="1" dirty="0" smtClean="0">
                <a:solidFill>
                  <a:schemeClr val="lt1"/>
                </a:solidFill>
                <a:latin typeface="Avenir"/>
                <a:ea typeface="Avenir"/>
                <a:cs typeface="Avenir"/>
                <a:sym typeface="Avenir"/>
              </a:rPr>
              <a:t>Predoi Cornelia , EICD</a:t>
            </a:r>
            <a:endParaRPr sz="1800" i="1" dirty="0">
              <a:solidFill>
                <a:schemeClr val="lt1"/>
              </a:solidFill>
              <a:latin typeface="Avenir"/>
              <a:ea typeface="Avenir"/>
              <a:cs typeface="Avenir"/>
              <a:sym typeface="Avenir"/>
            </a:endParaRPr>
          </a:p>
          <a:p>
            <a:pPr marL="0" marR="0" lvl="0" indent="0" algn="l" rtl="0">
              <a:spcBef>
                <a:spcPts val="0"/>
              </a:spcBef>
              <a:spcAft>
                <a:spcPts val="0"/>
              </a:spcAft>
              <a:buNone/>
            </a:pPr>
            <a:endParaRPr sz="3200" dirty="0">
              <a:solidFill>
                <a:schemeClr val="lt1"/>
              </a:solidFill>
              <a:latin typeface="Avenir"/>
              <a:ea typeface="Avenir"/>
              <a:cs typeface="Avenir"/>
              <a:sym typeface="Avenir"/>
            </a:endParaRPr>
          </a:p>
        </p:txBody>
      </p:sp>
      <p:grpSp>
        <p:nvGrpSpPr>
          <p:cNvPr id="93" name="Google Shape;93;p1"/>
          <p:cNvGrpSpPr/>
          <p:nvPr/>
        </p:nvGrpSpPr>
        <p:grpSpPr>
          <a:xfrm>
            <a:off x="499363" y="5893947"/>
            <a:ext cx="3262425" cy="646436"/>
            <a:chOff x="63500" y="5989565"/>
            <a:chExt cx="3220203" cy="708000"/>
          </a:xfrm>
        </p:grpSpPr>
        <p:sp>
          <p:nvSpPr>
            <p:cNvPr id="94" name="Google Shape;94;p1"/>
            <p:cNvSpPr/>
            <p:nvPr/>
          </p:nvSpPr>
          <p:spPr>
            <a:xfrm>
              <a:off x="711203" y="5989565"/>
              <a:ext cx="2572500" cy="708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900"/>
                <a:buFont typeface="Calibri"/>
                <a:buNone/>
              </a:pPr>
              <a:r>
                <a:rPr lang="it-IT" sz="700">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r>
                <a:rPr lang="it-IT" sz="900">
                  <a:solidFill>
                    <a:schemeClr val="dk1"/>
                  </a:solidFill>
                  <a:latin typeface="Calibri"/>
                  <a:ea typeface="Calibri"/>
                  <a:cs typeface="Calibri"/>
                  <a:sym typeface="Calibri"/>
                </a:rPr>
                <a:t>.</a:t>
              </a:r>
              <a:endParaRPr sz="90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pic>
          <p:nvPicPr>
            <p:cNvPr id="95" name="Google Shape;95;p1"/>
            <p:cNvPicPr preferRelativeResize="0"/>
            <p:nvPr/>
          </p:nvPicPr>
          <p:blipFill rotWithShape="1">
            <a:blip r:embed="rId5">
              <a:alphaModFix/>
            </a:blip>
            <a:srcRect/>
            <a:stretch/>
          </p:blipFill>
          <p:spPr>
            <a:xfrm>
              <a:off x="63500" y="6044826"/>
              <a:ext cx="647700" cy="444500"/>
            </a:xfrm>
            <a:prstGeom prst="rect">
              <a:avLst/>
            </a:prstGeom>
            <a:noFill/>
            <a:ln>
              <a:noFill/>
            </a:ln>
          </p:spPr>
        </p:pic>
      </p:grpSp>
      <p:pic>
        <p:nvPicPr>
          <p:cNvPr id="12" name="Picture 11" descr="Captură de ecran din 2021.05.03 la 11.31.07.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39589" y="5674500"/>
            <a:ext cx="2958072" cy="962957"/>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410751"/>
            <a:ext cx="7869446" cy="4031832"/>
          </a:xfrm>
          <a:prstGeom prst="rect">
            <a:avLst/>
          </a:prstGeom>
          <a:noFill/>
          <a:ln>
            <a:noFill/>
          </a:ln>
        </p:spPr>
        <p:txBody>
          <a:bodyPr spcFirstLastPara="1" wrap="square" lIns="91425" tIns="45700" rIns="91425" bIns="45700" anchor="t" anchorCtr="0">
            <a:spAutoFit/>
          </a:bodyPr>
          <a:lstStyle/>
          <a:p>
            <a:pPr marL="285750" indent="-285750">
              <a:buFont typeface="Arial"/>
              <a:buChar char="•"/>
            </a:pPr>
            <a:r>
              <a:rPr lang="en-US" sz="3200" dirty="0"/>
              <a:t>evaluate and guarantee the project internal </a:t>
            </a:r>
            <a:r>
              <a:rPr lang="en-US" sz="3200" dirty="0" smtClean="0"/>
              <a:t>quality </a:t>
            </a:r>
            <a:r>
              <a:rPr lang="en-US" sz="32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rPr>
              <a:t>as defined in R7.1 (QAP)</a:t>
            </a:r>
            <a:endParaRPr lang="en-US" sz="3200" dirty="0" smtClean="0"/>
          </a:p>
          <a:p>
            <a:pPr marL="285750" indent="-285750">
              <a:buFont typeface="Arial"/>
              <a:buChar char="•"/>
            </a:pPr>
            <a:endParaRPr lang="en-US" sz="3200" dirty="0"/>
          </a:p>
          <a:p>
            <a:pPr marL="285750" indent="-285750">
              <a:buFont typeface="Arial"/>
              <a:buChar char="•"/>
            </a:pPr>
            <a:r>
              <a:rPr lang="en-US" sz="3200" dirty="0"/>
              <a:t>will determine whether the </a:t>
            </a:r>
            <a:r>
              <a:rPr lang="en-US" sz="3200" dirty="0" smtClean="0"/>
              <a:t>project planning </a:t>
            </a:r>
            <a:r>
              <a:rPr lang="en-US" sz="3200" dirty="0"/>
              <a:t>and implementation are effective and the planned results / expected impacts are met and the quality of the main results.</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01</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600" b="1" dirty="0" err="1" smtClean="0">
                <a:solidFill>
                  <a:srgbClr val="5C5B5B"/>
                </a:solidFill>
                <a:latin typeface="Avenir"/>
                <a:ea typeface="Avenir"/>
                <a:cs typeface="Avenir"/>
                <a:sym typeface="Avenir"/>
              </a:rPr>
              <a:t>Objectives</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410751"/>
            <a:ext cx="7869446" cy="4401165"/>
          </a:xfrm>
          <a:prstGeom prst="rect">
            <a:avLst/>
          </a:prstGeom>
          <a:noFill/>
          <a:ln>
            <a:noFill/>
          </a:ln>
        </p:spPr>
        <p:txBody>
          <a:bodyPr spcFirstLastPara="1" wrap="square" lIns="91425" tIns="45700" rIns="91425" bIns="45700" anchor="t" anchorCtr="0">
            <a:spAutoFit/>
          </a:bodyPr>
          <a:lstStyle/>
          <a:p>
            <a:r>
              <a:rPr lang="en-US" sz="2800" dirty="0"/>
              <a:t>T8.1 Elaboration of evaluation tools for partners and external </a:t>
            </a:r>
            <a:r>
              <a:rPr lang="en-US" sz="2800" dirty="0" smtClean="0"/>
              <a:t>experts (EICD in collaboration with VALUEDO)</a:t>
            </a:r>
            <a:endParaRPr lang="en-US" sz="2800" dirty="0"/>
          </a:p>
          <a:p>
            <a:endParaRPr lang="en-US" sz="2800" dirty="0"/>
          </a:p>
          <a:p>
            <a:endParaRPr lang="en-US" sz="2800" dirty="0"/>
          </a:p>
          <a:p>
            <a:r>
              <a:rPr lang="en-US" sz="2800" dirty="0"/>
              <a:t>T8.2 Internal evaluation by </a:t>
            </a:r>
            <a:r>
              <a:rPr lang="en-US" sz="2800" dirty="0" smtClean="0"/>
              <a:t>partners (VALUEDO)</a:t>
            </a:r>
            <a:endParaRPr lang="en-US" sz="2800" dirty="0"/>
          </a:p>
          <a:p>
            <a:endParaRPr lang="en-US" sz="2800" dirty="0"/>
          </a:p>
          <a:p>
            <a:endParaRPr lang="en-US" sz="2800" dirty="0"/>
          </a:p>
          <a:p>
            <a:r>
              <a:rPr lang="en-US" sz="2800" dirty="0"/>
              <a:t>T 8.3 External independent </a:t>
            </a:r>
            <a:r>
              <a:rPr lang="en-US" sz="2800" dirty="0" smtClean="0"/>
              <a:t>evaluation (EICD with the support of UNIFG)</a:t>
            </a:r>
            <a:endParaRPr lang="en-US" sz="2800" dirty="0"/>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02</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600" b="1" dirty="0" err="1" smtClean="0">
                <a:solidFill>
                  <a:srgbClr val="5C5B5B"/>
                </a:solidFill>
                <a:latin typeface="Avenir"/>
                <a:ea typeface="Avenir"/>
                <a:cs typeface="Avenir"/>
                <a:sym typeface="Avenir"/>
              </a:rPr>
              <a:t>Tasks</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118978652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764401"/>
            <a:ext cx="7869446" cy="3539390"/>
          </a:xfrm>
          <a:prstGeom prst="rect">
            <a:avLst/>
          </a:prstGeom>
          <a:noFill/>
          <a:ln>
            <a:noFill/>
          </a:ln>
        </p:spPr>
        <p:txBody>
          <a:bodyPr spcFirstLastPara="1" wrap="square" lIns="91425" tIns="45700" rIns="91425" bIns="45700" anchor="t" anchorCtr="0">
            <a:spAutoFit/>
          </a:bodyPr>
          <a:lstStyle/>
          <a:p>
            <a:pPr marL="457200" indent="-457200">
              <a:buFont typeface="Arial"/>
              <a:buChar char="•"/>
            </a:pPr>
            <a:r>
              <a:rPr lang="en-US" sz="3200" dirty="0" smtClean="0"/>
              <a:t>A list of 6 </a:t>
            </a:r>
            <a:r>
              <a:rPr lang="en-US" sz="3200" dirty="0"/>
              <a:t>Independent evaluators (3 selected by the Steering Committee)</a:t>
            </a:r>
          </a:p>
          <a:p>
            <a:pPr marL="457200" indent="-457200">
              <a:buFont typeface="Arial"/>
              <a:buChar char="•"/>
            </a:pPr>
            <a:endParaRPr lang="en-US" sz="3200" dirty="0"/>
          </a:p>
          <a:p>
            <a:pPr marL="457200" indent="-457200">
              <a:buFont typeface="Arial"/>
              <a:buChar char="•"/>
            </a:pPr>
            <a:r>
              <a:rPr lang="en-US" sz="3200" dirty="0"/>
              <a:t>At least 2 external evaluators for ML1, ML2, ML6</a:t>
            </a:r>
          </a:p>
          <a:p>
            <a:pPr marL="457200" indent="-457200">
              <a:buFont typeface="Arial"/>
              <a:buChar char="•"/>
            </a:pPr>
            <a:endParaRPr lang="en-US" sz="3200" dirty="0"/>
          </a:p>
          <a:p>
            <a:pPr marL="457200" indent="-457200">
              <a:buFont typeface="Arial"/>
              <a:buChar char="•"/>
            </a:pPr>
            <a:r>
              <a:rPr lang="en-US" sz="3200" dirty="0"/>
              <a:t>Use of a semi-structured questionnaire</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03</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600" b="1" dirty="0" smtClean="0">
                <a:solidFill>
                  <a:srgbClr val="5C5B5B"/>
                </a:solidFill>
                <a:latin typeface="Avenir"/>
                <a:ea typeface="Avenir"/>
                <a:cs typeface="Avenir"/>
                <a:sym typeface="Avenir"/>
              </a:rPr>
              <a:t>T 8.3</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118978652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925151"/>
            <a:ext cx="7869446" cy="3046948"/>
          </a:xfrm>
          <a:prstGeom prst="rect">
            <a:avLst/>
          </a:prstGeom>
          <a:noFill/>
          <a:ln>
            <a:noFill/>
          </a:ln>
        </p:spPr>
        <p:txBody>
          <a:bodyPr spcFirstLastPara="1" wrap="square" lIns="91425" tIns="45700" rIns="91425" bIns="45700" anchor="t" anchorCtr="0">
            <a:spAutoFit/>
          </a:bodyPr>
          <a:lstStyle/>
          <a:p>
            <a:pPr marL="457200" indent="-457200">
              <a:buFont typeface="Arial"/>
              <a:buChar char="•"/>
            </a:pPr>
            <a:r>
              <a:rPr lang="en-US" sz="3200" dirty="0"/>
              <a:t>ML 1 - Training need assessment</a:t>
            </a:r>
          </a:p>
          <a:p>
            <a:pPr marL="457200" indent="-457200">
              <a:buFont typeface="Arial"/>
              <a:buChar char="•"/>
            </a:pPr>
            <a:endParaRPr lang="en-US" sz="3200" dirty="0"/>
          </a:p>
          <a:p>
            <a:pPr marL="457200" indent="-457200">
              <a:buFont typeface="Arial"/>
              <a:buChar char="•"/>
            </a:pPr>
            <a:r>
              <a:rPr lang="en-US" sz="3200" dirty="0"/>
              <a:t>ML2 - Training needs analysis</a:t>
            </a:r>
          </a:p>
          <a:p>
            <a:pPr marL="457200" indent="-457200">
              <a:buFont typeface="Arial"/>
              <a:buChar char="•"/>
            </a:pPr>
            <a:endParaRPr lang="en-US" sz="3200" dirty="0"/>
          </a:p>
          <a:p>
            <a:pPr marL="457200" indent="-457200">
              <a:buFont typeface="Arial"/>
              <a:buChar char="•"/>
            </a:pPr>
            <a:r>
              <a:rPr lang="en-US" sz="3200" dirty="0"/>
              <a:t>ML6 - SAFETY training material for exceptional situations</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04</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600" b="1" dirty="0" err="1" smtClean="0">
                <a:solidFill>
                  <a:srgbClr val="5C5B5B"/>
                </a:solidFill>
                <a:latin typeface="Avenir"/>
                <a:ea typeface="Avenir"/>
                <a:cs typeface="Avenir"/>
                <a:sym typeface="Avenir"/>
              </a:rPr>
              <a:t>Milestones</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05</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
        <p:nvSpPr>
          <p:cNvPr id="2" name="Rectangle 1"/>
          <p:cNvSpPr/>
          <p:nvPr/>
        </p:nvSpPr>
        <p:spPr>
          <a:xfrm>
            <a:off x="1062682" y="508545"/>
            <a:ext cx="7351152" cy="646331"/>
          </a:xfrm>
          <a:prstGeom prst="rect">
            <a:avLst/>
          </a:prstGeom>
        </p:spPr>
        <p:txBody>
          <a:bodyPr wrap="none">
            <a:spAutoFit/>
          </a:bodyPr>
          <a:lstStyle/>
          <a:p>
            <a:pPr lvl="0"/>
            <a:r>
              <a:rPr lang="de-DE" sz="3600" b="1" dirty="0" smtClean="0">
                <a:solidFill>
                  <a:srgbClr val="5C5B5B"/>
                </a:solidFill>
                <a:latin typeface="Avenir"/>
                <a:ea typeface="Avenir"/>
                <a:cs typeface="Avenir"/>
                <a:sym typeface="Avenir"/>
              </a:rPr>
              <a:t>Milestones </a:t>
            </a:r>
            <a:r>
              <a:rPr lang="de-DE" sz="3600" b="1" dirty="0" err="1" smtClean="0">
                <a:solidFill>
                  <a:srgbClr val="5C5B5B"/>
                </a:solidFill>
                <a:latin typeface="Avenir"/>
                <a:ea typeface="Avenir"/>
                <a:cs typeface="Avenir"/>
                <a:sym typeface="Avenir"/>
              </a:rPr>
              <a:t>assessment</a:t>
            </a:r>
            <a:r>
              <a:rPr lang="de-DE" sz="3600" b="1" dirty="0" smtClean="0">
                <a:solidFill>
                  <a:srgbClr val="5C5B5B"/>
                </a:solidFill>
                <a:latin typeface="Avenir"/>
                <a:ea typeface="Avenir"/>
                <a:cs typeface="Avenir"/>
                <a:sym typeface="Avenir"/>
              </a:rPr>
              <a:t> </a:t>
            </a:r>
            <a:r>
              <a:rPr lang="de-DE" sz="3600" b="1" dirty="0" err="1" smtClean="0">
                <a:solidFill>
                  <a:srgbClr val="5C5B5B"/>
                </a:solidFill>
                <a:latin typeface="Avenir"/>
                <a:ea typeface="Avenir"/>
                <a:cs typeface="Avenir"/>
                <a:sym typeface="Avenir"/>
              </a:rPr>
              <a:t>indicators</a:t>
            </a:r>
            <a:endParaRPr lang="de-DE" sz="3600" dirty="0">
              <a:solidFill>
                <a:schemeClr val="dk1"/>
              </a:solidFill>
              <a:latin typeface="Calibri"/>
              <a:ea typeface="Calibri"/>
              <a:cs typeface="Calibri"/>
              <a:sym typeface="Calibri"/>
            </a:endParaRPr>
          </a:p>
        </p:txBody>
      </p:sp>
      <p:graphicFrame>
        <p:nvGraphicFramePr>
          <p:cNvPr id="8" name="Tabella 2"/>
          <p:cNvGraphicFramePr>
            <a:graphicFrameLocks noGrp="1"/>
          </p:cNvGraphicFramePr>
          <p:nvPr>
            <p:extLst>
              <p:ext uri="{D42A27DB-BD31-4B8C-83A1-F6EECF244321}">
                <p14:modId xmlns:p14="http://schemas.microsoft.com/office/powerpoint/2010/main" val="334276391"/>
              </p:ext>
            </p:extLst>
          </p:nvPr>
        </p:nvGraphicFramePr>
        <p:xfrm>
          <a:off x="464127" y="1460859"/>
          <a:ext cx="11263746" cy="3924407"/>
        </p:xfrm>
        <a:graphic>
          <a:graphicData uri="http://schemas.openxmlformats.org/drawingml/2006/table">
            <a:tbl>
              <a:tblPr firstRow="1" bandRow="1">
                <a:tableStyleId>{5C22544A-7EE6-4342-B048-85BDC9FD1C3A}</a:tableStyleId>
              </a:tblPr>
              <a:tblGrid>
                <a:gridCol w="2382982">
                  <a:extLst>
                    <a:ext uri="{9D8B030D-6E8A-4147-A177-3AD203B41FA5}">
                      <a16:colId xmlns="" xmlns:a16="http://schemas.microsoft.com/office/drawing/2014/main" val="4134937807"/>
                    </a:ext>
                  </a:extLst>
                </a:gridCol>
                <a:gridCol w="3158836">
                  <a:extLst>
                    <a:ext uri="{9D8B030D-6E8A-4147-A177-3AD203B41FA5}">
                      <a16:colId xmlns="" xmlns:a16="http://schemas.microsoft.com/office/drawing/2014/main" val="2067690150"/>
                    </a:ext>
                  </a:extLst>
                </a:gridCol>
                <a:gridCol w="2905688">
                  <a:extLst>
                    <a:ext uri="{9D8B030D-6E8A-4147-A177-3AD203B41FA5}">
                      <a16:colId xmlns="" xmlns:a16="http://schemas.microsoft.com/office/drawing/2014/main" val="4041025574"/>
                    </a:ext>
                  </a:extLst>
                </a:gridCol>
                <a:gridCol w="2816240">
                  <a:extLst>
                    <a:ext uri="{9D8B030D-6E8A-4147-A177-3AD203B41FA5}">
                      <a16:colId xmlns="" xmlns:a16="http://schemas.microsoft.com/office/drawing/2014/main" val="2384534540"/>
                    </a:ext>
                  </a:extLst>
                </a:gridCol>
              </a:tblGrid>
              <a:tr h="480167">
                <a:tc>
                  <a:txBody>
                    <a:bodyPr/>
                    <a:lstStyle/>
                    <a:p>
                      <a:pPr algn="ctr"/>
                      <a:r>
                        <a:rPr lang="it-IT" sz="1600" b="0" u="none" dirty="0" smtClean="0"/>
                        <a:t>MILESTONE</a:t>
                      </a:r>
                      <a:endParaRPr lang="en-GB" sz="1600" b="0" u="none" dirty="0"/>
                    </a:p>
                  </a:txBody>
                  <a:tcPr/>
                </a:tc>
                <a:tc gridSpan="3">
                  <a:txBody>
                    <a:bodyPr/>
                    <a:lstStyle/>
                    <a:p>
                      <a:pPr algn="ctr"/>
                      <a:r>
                        <a:rPr lang="it-IT" sz="1600" b="0" u="none" dirty="0" smtClean="0"/>
                        <a:t>INDICATORS</a:t>
                      </a:r>
                      <a:endParaRPr lang="en-GB" sz="1600" b="0" u="none"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3652528415"/>
                  </a:ext>
                </a:extLst>
              </a:tr>
              <a:tr h="1210089">
                <a:tc>
                  <a:txBody>
                    <a:bodyPr/>
                    <a:lstStyle/>
                    <a:p>
                      <a:pPr algn="ctr"/>
                      <a:r>
                        <a:rPr lang="en-GB" sz="1600" b="0" u="sng" dirty="0" smtClean="0">
                          <a:solidFill>
                            <a:schemeClr val="tx1"/>
                          </a:solidFill>
                          <a:latin typeface="+mn-lt"/>
                          <a:cs typeface="Arial" panose="020B0604020202020204" pitchFamily="34" charset="0"/>
                        </a:rPr>
                        <a:t>ML1: Training need assessment</a:t>
                      </a:r>
                      <a:endParaRPr lang="en-GB" sz="1600" b="0" u="sng" dirty="0">
                        <a:solidFill>
                          <a:schemeClr val="tx1"/>
                        </a:solidFill>
                        <a:latin typeface="+mn-lt"/>
                        <a:cs typeface="Arial" panose="020B0604020202020204" pitchFamily="34" charset="0"/>
                      </a:endParaRPr>
                    </a:p>
                  </a:txBody>
                  <a:tcPr/>
                </a:tc>
                <a:tc>
                  <a:txBody>
                    <a:bodyPr/>
                    <a:lstStyle/>
                    <a:p>
                      <a:pPr algn="ctr"/>
                      <a:r>
                        <a:rPr lang="en-GB" sz="1600" dirty="0" smtClean="0">
                          <a:solidFill>
                            <a:schemeClr val="tx1"/>
                          </a:solidFill>
                          <a:latin typeface="+mn-lt"/>
                          <a:cs typeface="Arial" panose="020B0604020202020204" pitchFamily="34" charset="0"/>
                        </a:rPr>
                        <a:t>Participants from the different target groups selected basing on clear criteria</a:t>
                      </a:r>
                      <a:endParaRPr lang="en-GB" sz="1600" dirty="0">
                        <a:solidFill>
                          <a:schemeClr val="tx1"/>
                        </a:solidFill>
                        <a:latin typeface="+mn-lt"/>
                        <a:cs typeface="Arial" panose="020B0604020202020204" pitchFamily="34" charset="0"/>
                      </a:endParaRPr>
                    </a:p>
                  </a:txBody>
                  <a:tcPr/>
                </a:tc>
                <a:tc>
                  <a:txBody>
                    <a:bodyPr/>
                    <a:lstStyle/>
                    <a:p>
                      <a:pPr algn="ctr"/>
                      <a:r>
                        <a:rPr lang="en-GB" sz="1600" b="0" i="0" u="none" strike="noStrike" cap="none" baseline="0" dirty="0" smtClean="0">
                          <a:solidFill>
                            <a:schemeClr val="tx1"/>
                          </a:solidFill>
                          <a:latin typeface="+mn-lt"/>
                          <a:ea typeface="+mn-ea"/>
                          <a:cs typeface="+mn-cs"/>
                          <a:sym typeface="Arial"/>
                        </a:rPr>
                        <a:t>The target groups have been reached with an acceptable dimension of samples for in-depth analyses </a:t>
                      </a:r>
                    </a:p>
                    <a:p>
                      <a:pPr algn="ctr"/>
                      <a:r>
                        <a:rPr lang="en-US" sz="1600" b="0" i="0" u="none" strike="noStrike" cap="none" baseline="0" dirty="0" smtClean="0">
                          <a:solidFill>
                            <a:schemeClr val="tx1"/>
                          </a:solidFill>
                          <a:latin typeface="+mn-lt"/>
                          <a:ea typeface="+mn-ea"/>
                          <a:cs typeface="+mn-cs"/>
                          <a:sym typeface="Arial"/>
                        </a:rPr>
                        <a:t>  </a:t>
                      </a:r>
                    </a:p>
                  </a:txBody>
                  <a:tcPr/>
                </a:tc>
                <a:tc>
                  <a:txBody>
                    <a:bodyPr/>
                    <a:lstStyle/>
                    <a:p>
                      <a:pPr algn="ctr"/>
                      <a:r>
                        <a:rPr lang="en-GB" sz="1600" b="0" i="0" u="none" strike="noStrike" cap="none" baseline="0" dirty="0" smtClean="0">
                          <a:solidFill>
                            <a:schemeClr val="tx1"/>
                          </a:solidFill>
                          <a:latin typeface="+mn-lt"/>
                          <a:ea typeface="+mn-ea"/>
                          <a:cs typeface="+mn-cs"/>
                          <a:sym typeface="Arial"/>
                        </a:rPr>
                        <a:t>Data collection through the identified methodologies and their analysis have been accomplished </a:t>
                      </a:r>
                    </a:p>
                    <a:p>
                      <a:pPr algn="ctr"/>
                      <a:r>
                        <a:rPr lang="en-US" sz="1600" b="0" i="0" u="none" strike="noStrike" cap="none" baseline="0" dirty="0" smtClean="0">
                          <a:solidFill>
                            <a:schemeClr val="tx1"/>
                          </a:solidFill>
                          <a:latin typeface="+mn-lt"/>
                          <a:ea typeface="+mn-ea"/>
                          <a:cs typeface="+mn-cs"/>
                          <a:sym typeface="Arial"/>
                        </a:rPr>
                        <a:t>  </a:t>
                      </a:r>
                    </a:p>
                  </a:txBody>
                  <a:tcPr/>
                </a:tc>
                <a:extLst>
                  <a:ext uri="{0D108BD9-81ED-4DB2-BD59-A6C34878D82A}">
                    <a16:rowId xmlns="" xmlns:a16="http://schemas.microsoft.com/office/drawing/2014/main" val="3611021955"/>
                  </a:ext>
                </a:extLst>
              </a:tr>
              <a:tr h="670918">
                <a:tc>
                  <a:txBody>
                    <a:bodyPr/>
                    <a:lstStyle/>
                    <a:p>
                      <a:pPr algn="ctr"/>
                      <a:r>
                        <a:rPr lang="it-IT" sz="1600" u="sng" dirty="0" smtClean="0">
                          <a:solidFill>
                            <a:schemeClr val="tx1"/>
                          </a:solidFill>
                          <a:latin typeface="+mn-lt"/>
                        </a:rPr>
                        <a:t>ML2 – Training </a:t>
                      </a:r>
                      <a:r>
                        <a:rPr lang="it-IT" sz="1600" u="sng" dirty="0" err="1" smtClean="0">
                          <a:solidFill>
                            <a:schemeClr val="tx1"/>
                          </a:solidFill>
                          <a:latin typeface="+mn-lt"/>
                        </a:rPr>
                        <a:t>needs</a:t>
                      </a:r>
                      <a:r>
                        <a:rPr lang="it-IT" sz="1600" u="sng" dirty="0" smtClean="0">
                          <a:solidFill>
                            <a:schemeClr val="tx1"/>
                          </a:solidFill>
                          <a:latin typeface="+mn-lt"/>
                        </a:rPr>
                        <a:t> </a:t>
                      </a:r>
                      <a:r>
                        <a:rPr lang="it-IT" sz="1600" u="sng" dirty="0" err="1" smtClean="0">
                          <a:solidFill>
                            <a:schemeClr val="tx1"/>
                          </a:solidFill>
                          <a:latin typeface="+mn-lt"/>
                        </a:rPr>
                        <a:t>analysis</a:t>
                      </a:r>
                      <a:endParaRPr lang="en-GB" sz="1600" u="sng" dirty="0">
                        <a:solidFill>
                          <a:schemeClr val="tx1"/>
                        </a:solidFill>
                        <a:latin typeface="+mn-lt"/>
                      </a:endParaRPr>
                    </a:p>
                  </a:txBody>
                  <a:tcPr/>
                </a:tc>
                <a:tc>
                  <a:txBody>
                    <a:bodyPr/>
                    <a:lstStyle/>
                    <a:p>
                      <a:pPr algn="ctr"/>
                      <a:r>
                        <a:rPr lang="en-GB" sz="1600" dirty="0" smtClean="0">
                          <a:solidFill>
                            <a:schemeClr val="tx1"/>
                          </a:solidFill>
                          <a:latin typeface="+mn-lt"/>
                        </a:rPr>
                        <a:t>Participants representing target groups have been selected in order to ensure the maximum degree of representativeness</a:t>
                      </a:r>
                    </a:p>
                  </a:txBody>
                  <a:tcPr/>
                </a:tc>
                <a:tc>
                  <a:txBody>
                    <a:bodyPr/>
                    <a:lstStyle/>
                    <a:p>
                      <a:pPr algn="ctr"/>
                      <a:r>
                        <a:rPr lang="en-GB" sz="1600" dirty="0" smtClean="0">
                          <a:solidFill>
                            <a:schemeClr val="tx1"/>
                          </a:solidFill>
                          <a:latin typeface="+mn-lt"/>
                        </a:rPr>
                        <a:t>Targets have been reached with samples and questions of acceptable number and quality to perform an adequate in-depth analysis</a:t>
                      </a:r>
                      <a:endParaRPr lang="en-GB" sz="1600" dirty="0">
                        <a:solidFill>
                          <a:schemeClr val="tx1"/>
                        </a:solidFill>
                        <a:latin typeface="+mn-lt"/>
                      </a:endParaRPr>
                    </a:p>
                  </a:txBody>
                  <a:tcPr/>
                </a:tc>
                <a:tc>
                  <a:txBody>
                    <a:bodyPr/>
                    <a:lstStyle/>
                    <a:p>
                      <a:pPr algn="ctr"/>
                      <a:r>
                        <a:rPr lang="en-GB" sz="1600" dirty="0" smtClean="0">
                          <a:solidFill>
                            <a:schemeClr val="tx1"/>
                          </a:solidFill>
                          <a:latin typeface="+mn-lt"/>
                        </a:rPr>
                        <a:t>Data collection through surveys and in-depth analysis have been performed</a:t>
                      </a:r>
                      <a:endParaRPr lang="en-GB" sz="1600" dirty="0">
                        <a:solidFill>
                          <a:schemeClr val="tx1"/>
                        </a:solidFill>
                        <a:latin typeface="+mn-lt"/>
                      </a:endParaRPr>
                    </a:p>
                  </a:txBody>
                  <a:tcPr/>
                </a:tc>
                <a:extLst>
                  <a:ext uri="{0D108BD9-81ED-4DB2-BD59-A6C34878D82A}">
                    <a16:rowId xmlns="" xmlns:a16="http://schemas.microsoft.com/office/drawing/2014/main" val="846874761"/>
                  </a:ext>
                </a:extLst>
              </a:tr>
              <a:tr h="670918">
                <a:tc>
                  <a:txBody>
                    <a:bodyPr/>
                    <a:lstStyle/>
                    <a:p>
                      <a:pPr algn="ctr"/>
                      <a:r>
                        <a:rPr lang="en-GB" sz="1600" u="sng" dirty="0" smtClean="0">
                          <a:solidFill>
                            <a:schemeClr val="tx1"/>
                          </a:solidFill>
                          <a:latin typeface="+mn-lt"/>
                        </a:rPr>
                        <a:t>SAFETY training material for exceptional situations</a:t>
                      </a:r>
                    </a:p>
                  </a:txBody>
                  <a:tcPr/>
                </a:tc>
                <a:tc>
                  <a:txBody>
                    <a:bodyPr/>
                    <a:lstStyle/>
                    <a:p>
                      <a:pPr algn="ctr"/>
                      <a:r>
                        <a:rPr lang="en-GB" sz="1600" dirty="0" smtClean="0">
                          <a:solidFill>
                            <a:schemeClr val="tx1"/>
                          </a:solidFill>
                          <a:latin typeface="+mn-lt"/>
                        </a:rPr>
                        <a:t>Fully adoption of the framework and technical specifications described in the </a:t>
                      </a:r>
                      <a:r>
                        <a:rPr lang="en-GB" sz="1600" dirty="0" err="1" smtClean="0">
                          <a:solidFill>
                            <a:schemeClr val="tx1"/>
                          </a:solidFill>
                          <a:latin typeface="+mn-lt"/>
                        </a:rPr>
                        <a:t>BoK</a:t>
                      </a:r>
                      <a:endParaRPr lang="en-GB" sz="1600" dirty="0" smtClean="0">
                        <a:solidFill>
                          <a:schemeClr val="tx1"/>
                        </a:solidFill>
                        <a:latin typeface="+mn-lt"/>
                      </a:endParaRPr>
                    </a:p>
                  </a:txBody>
                  <a:tcPr/>
                </a:tc>
                <a:tc>
                  <a:txBody>
                    <a:bodyPr/>
                    <a:lstStyle/>
                    <a:p>
                      <a:pPr algn="ctr"/>
                      <a:r>
                        <a:rPr lang="en-GB" sz="1600" dirty="0" smtClean="0">
                          <a:solidFill>
                            <a:schemeClr val="tx1"/>
                          </a:solidFill>
                          <a:latin typeface="+mn-lt"/>
                        </a:rPr>
                        <a:t>Fully adoption of the agreed technical and requirements developed in WP4</a:t>
                      </a:r>
                    </a:p>
                  </a:txBody>
                  <a:tcPr/>
                </a:tc>
                <a:tc>
                  <a:txBody>
                    <a:bodyPr/>
                    <a:lstStyle/>
                    <a:p>
                      <a:pPr algn="ctr"/>
                      <a:r>
                        <a:rPr lang="en-GB" sz="1600" dirty="0" smtClean="0">
                          <a:solidFill>
                            <a:schemeClr val="tx1"/>
                          </a:solidFill>
                          <a:latin typeface="+mn-lt"/>
                        </a:rPr>
                        <a:t>Effectiveness and efficiency of the Course (evaluation of the participants)</a:t>
                      </a:r>
                      <a:endParaRPr lang="en-GB" sz="1600" dirty="0">
                        <a:solidFill>
                          <a:schemeClr val="tx1"/>
                        </a:solidFill>
                        <a:latin typeface="+mn-lt"/>
                      </a:endParaRPr>
                    </a:p>
                  </a:txBody>
                  <a:tcPr/>
                </a:tc>
                <a:extLst>
                  <a:ext uri="{0D108BD9-81ED-4DB2-BD59-A6C34878D82A}">
                    <a16:rowId xmlns="" xmlns:a16="http://schemas.microsoft.com/office/drawing/2014/main" val="3936628460"/>
                  </a:ext>
                </a:extLst>
              </a:tr>
            </a:tbl>
          </a:graphicData>
        </a:graphic>
      </p:graphicFrame>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2079828"/>
            <a:ext cx="7869446" cy="3539390"/>
          </a:xfrm>
          <a:prstGeom prst="rect">
            <a:avLst/>
          </a:prstGeom>
          <a:noFill/>
          <a:ln>
            <a:noFill/>
          </a:ln>
        </p:spPr>
        <p:txBody>
          <a:bodyPr spcFirstLastPara="1" wrap="square" lIns="91425" tIns="45700" rIns="91425" bIns="45700" anchor="t" anchorCtr="0">
            <a:spAutoFit/>
          </a:bodyPr>
          <a:lstStyle/>
          <a:p>
            <a:pPr>
              <a:buFontTx/>
              <a:buChar char="-"/>
            </a:pPr>
            <a:r>
              <a:rPr lang="en-GB" sz="2800" dirty="0"/>
              <a:t>will have to know the field of </a:t>
            </a:r>
            <a:r>
              <a:rPr lang="en-GB" sz="2800" u="sng" dirty="0"/>
              <a:t>Simulation for Emergency Medicine</a:t>
            </a:r>
            <a:r>
              <a:rPr lang="en-GB" sz="2800" dirty="0"/>
              <a:t> </a:t>
            </a:r>
          </a:p>
          <a:p>
            <a:pPr>
              <a:buFontTx/>
              <a:buChar char="-"/>
            </a:pPr>
            <a:r>
              <a:rPr lang="en-GB" sz="2800" dirty="0"/>
              <a:t>evaluators come from heterogeneous professional fields </a:t>
            </a:r>
            <a:r>
              <a:rPr lang="en-GB" sz="2800" dirty="0" smtClean="0"/>
              <a:t>(academics, private </a:t>
            </a:r>
            <a:r>
              <a:rPr lang="en-GB" sz="2800" err="1" smtClean="0"/>
              <a:t>consultants</a:t>
            </a:r>
            <a:r>
              <a:rPr lang="en-GB" sz="2800" smtClean="0"/>
              <a:t>, policy makers)</a:t>
            </a:r>
            <a:endParaRPr lang="en-GB" sz="2800" dirty="0"/>
          </a:p>
          <a:p>
            <a:pPr>
              <a:buFontTx/>
              <a:buChar char="-"/>
            </a:pPr>
            <a:r>
              <a:rPr lang="en-GB" sz="2800" dirty="0"/>
              <a:t>collecting the feedback on the same ML by experts coming from different fields</a:t>
            </a:r>
          </a:p>
          <a:p>
            <a:endParaRPr lang="en-US" sz="2800" dirty="0"/>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06</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419495"/>
            <a:ext cx="8143103" cy="1077178"/>
          </a:xfrm>
          <a:prstGeom prst="rect">
            <a:avLst/>
          </a:prstGeom>
          <a:noFill/>
          <a:ln>
            <a:noFill/>
          </a:ln>
        </p:spPr>
        <p:txBody>
          <a:bodyPr spcFirstLastPara="1" wrap="square" lIns="91425" tIns="45700" rIns="91425" bIns="45700" anchor="t" anchorCtr="0">
            <a:spAutoFit/>
          </a:bodyPr>
          <a:lstStyle/>
          <a:p>
            <a:pPr lvl="0"/>
            <a:r>
              <a:rPr lang="it-IT" sz="3200" b="1" dirty="0" smtClean="0">
                <a:solidFill>
                  <a:srgbClr val="5C5B5B"/>
                </a:solidFill>
                <a:latin typeface="Avenir"/>
                <a:ea typeface="Avenir"/>
                <a:cs typeface="Avenir"/>
                <a:sym typeface="Avenir"/>
              </a:rPr>
              <a:t>WP8 </a:t>
            </a:r>
            <a:r>
              <a:rPr lang="it-IT" sz="3200" b="1" dirty="0" err="1" smtClean="0">
                <a:solidFill>
                  <a:srgbClr val="5C5B5B"/>
                </a:solidFill>
                <a:latin typeface="Avenir"/>
                <a:ea typeface="Avenir"/>
                <a:cs typeface="Avenir"/>
                <a:sym typeface="Avenir"/>
              </a:rPr>
              <a:t>implementation</a:t>
            </a:r>
            <a:r>
              <a:rPr lang="it-IT" sz="3200" b="1" dirty="0" smtClean="0">
                <a:solidFill>
                  <a:srgbClr val="5C5B5B"/>
                </a:solidFill>
                <a:latin typeface="Avenir"/>
                <a:ea typeface="Avenir"/>
                <a:cs typeface="Avenir"/>
                <a:sym typeface="Avenir"/>
              </a:rPr>
              <a:t> </a:t>
            </a:r>
            <a:r>
              <a:rPr lang="en-US" sz="3200" b="1" dirty="0" smtClean="0">
                <a:solidFill>
                  <a:srgbClr val="5C5B5B"/>
                </a:solidFill>
                <a:latin typeface="Avenir"/>
                <a:ea typeface="Avenir"/>
                <a:cs typeface="Avenir"/>
                <a:sym typeface="Avenir"/>
              </a:rPr>
              <a:t>–</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Step</a:t>
            </a:r>
            <a:r>
              <a:rPr lang="it-IT" sz="3200" b="1" dirty="0" smtClean="0">
                <a:solidFill>
                  <a:srgbClr val="5C5B5B"/>
                </a:solidFill>
                <a:latin typeface="Avenir"/>
                <a:ea typeface="Avenir"/>
                <a:cs typeface="Avenir"/>
                <a:sym typeface="Avenir"/>
              </a:rPr>
              <a:t> I </a:t>
            </a:r>
            <a:r>
              <a:rPr lang="en-US" sz="3200" b="1" dirty="0" smtClean="0">
                <a:solidFill>
                  <a:srgbClr val="5C5B5B"/>
                </a:solidFill>
                <a:latin typeface="Avenir"/>
                <a:ea typeface="Avenir"/>
                <a:cs typeface="Avenir"/>
                <a:sym typeface="Avenir"/>
              </a:rPr>
              <a:t>–</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Establish</a:t>
            </a:r>
            <a:r>
              <a:rPr lang="it-IT" sz="3200" b="1" dirty="0" smtClean="0">
                <a:solidFill>
                  <a:srgbClr val="5C5B5B"/>
                </a:solidFill>
                <a:latin typeface="Avenir"/>
                <a:ea typeface="Avenir"/>
                <a:cs typeface="Avenir"/>
                <a:sym typeface="Avenir"/>
              </a:rPr>
              <a:t> the </a:t>
            </a:r>
            <a:r>
              <a:rPr lang="it-IT" sz="3200" b="1" dirty="0" err="1" smtClean="0">
                <a:solidFill>
                  <a:srgbClr val="5C5B5B"/>
                </a:solidFill>
                <a:latin typeface="Avenir"/>
                <a:ea typeface="Avenir"/>
                <a:cs typeface="Avenir"/>
                <a:sym typeface="Avenir"/>
              </a:rPr>
              <a:t>external</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experts</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selection</a:t>
            </a:r>
            <a:endParaRPr sz="32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700101"/>
            <a:ext cx="7869446" cy="3847167"/>
          </a:xfrm>
          <a:prstGeom prst="rect">
            <a:avLst/>
          </a:prstGeom>
          <a:noFill/>
          <a:ln>
            <a:noFill/>
          </a:ln>
        </p:spPr>
        <p:txBody>
          <a:bodyPr spcFirstLastPara="1" wrap="square" lIns="91425" tIns="45700" rIns="91425" bIns="45700" anchor="t" anchorCtr="0">
            <a:spAutoFit/>
          </a:bodyPr>
          <a:lstStyle/>
          <a:p>
            <a:pPr>
              <a:buFontTx/>
              <a:buChar char="-"/>
            </a:pPr>
            <a:r>
              <a:rPr lang="en-GB" sz="2400" b="1" dirty="0" smtClean="0"/>
              <a:t>ML1</a:t>
            </a:r>
            <a:r>
              <a:rPr lang="en-GB" sz="2400" dirty="0"/>
              <a:t>: it could be assessed by external experts who are </a:t>
            </a:r>
            <a:r>
              <a:rPr lang="en-GB" sz="2400" u="sng" dirty="0"/>
              <a:t>experts in Simulation for Emergency Medicine</a:t>
            </a:r>
            <a:r>
              <a:rPr lang="en-GB" sz="2400" dirty="0"/>
              <a:t> and </a:t>
            </a:r>
            <a:r>
              <a:rPr lang="en-GB" sz="2400" u="sng" dirty="0"/>
              <a:t>Education and </a:t>
            </a:r>
            <a:r>
              <a:rPr lang="en-GB" sz="2400" u="sng" dirty="0" smtClean="0"/>
              <a:t>Training</a:t>
            </a:r>
            <a:r>
              <a:rPr lang="en-GB" sz="2400" dirty="0" smtClean="0"/>
              <a:t>;</a:t>
            </a:r>
          </a:p>
          <a:p>
            <a:pPr lvl="0"/>
            <a:r>
              <a:rPr lang="en-GB" sz="2400" b="1" dirty="0" smtClean="0"/>
              <a:t>ML2</a:t>
            </a:r>
            <a:r>
              <a:rPr lang="en-GB" sz="2400" dirty="0"/>
              <a:t>: it could be assessed by external experts who are experts in </a:t>
            </a:r>
            <a:r>
              <a:rPr lang="en-GB" sz="2400" u="sng" dirty="0"/>
              <a:t>Simulation for Emergency </a:t>
            </a:r>
            <a:r>
              <a:rPr lang="en-GB" sz="2400" u="sng" dirty="0" smtClean="0"/>
              <a:t>Medicine</a:t>
            </a:r>
            <a:endParaRPr lang="en-GB" sz="2400" dirty="0"/>
          </a:p>
          <a:p>
            <a:r>
              <a:rPr lang="en-GB" sz="2400" b="1" dirty="0"/>
              <a:t>ML6</a:t>
            </a:r>
            <a:r>
              <a:rPr lang="en-GB" sz="2400" dirty="0"/>
              <a:t>: it could be assessed by external experts who are academics, private consultants, farmers, policy makers experts in </a:t>
            </a:r>
            <a:r>
              <a:rPr lang="en-GB" sz="2400" u="sng" dirty="0"/>
              <a:t>Simulation for Emergency Medicine</a:t>
            </a:r>
            <a:r>
              <a:rPr lang="en-GB" sz="2400" dirty="0"/>
              <a:t> and </a:t>
            </a:r>
            <a:r>
              <a:rPr lang="en-GB" sz="2400" u="sng" dirty="0"/>
              <a:t>Education and </a:t>
            </a:r>
            <a:r>
              <a:rPr lang="en-GB" sz="2400" u="sng" dirty="0" smtClean="0"/>
              <a:t>Training</a:t>
            </a:r>
            <a:endParaRPr lang="en-GB" sz="2400" dirty="0"/>
          </a:p>
          <a:p>
            <a:pPr marL="285750" indent="-285750">
              <a:buFont typeface="Arial"/>
              <a:buChar char="•"/>
            </a:pPr>
            <a:endParaRPr lang="en-US" sz="2800" dirty="0"/>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06</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419495"/>
            <a:ext cx="8143103" cy="1077178"/>
          </a:xfrm>
          <a:prstGeom prst="rect">
            <a:avLst/>
          </a:prstGeom>
          <a:noFill/>
          <a:ln>
            <a:noFill/>
          </a:ln>
        </p:spPr>
        <p:txBody>
          <a:bodyPr spcFirstLastPara="1" wrap="square" lIns="91425" tIns="45700" rIns="91425" bIns="45700" anchor="t" anchorCtr="0">
            <a:spAutoFit/>
          </a:bodyPr>
          <a:lstStyle/>
          <a:p>
            <a:pPr lvl="0"/>
            <a:r>
              <a:rPr lang="it-IT" sz="3200" b="1" dirty="0" smtClean="0">
                <a:solidFill>
                  <a:srgbClr val="5C5B5B"/>
                </a:solidFill>
                <a:latin typeface="Avenir"/>
                <a:ea typeface="Avenir"/>
                <a:cs typeface="Avenir"/>
                <a:sym typeface="Avenir"/>
              </a:rPr>
              <a:t>WP8 </a:t>
            </a:r>
            <a:r>
              <a:rPr lang="it-IT" sz="3200" b="1" dirty="0" err="1" smtClean="0">
                <a:solidFill>
                  <a:srgbClr val="5C5B5B"/>
                </a:solidFill>
                <a:latin typeface="Avenir"/>
                <a:ea typeface="Avenir"/>
                <a:cs typeface="Avenir"/>
                <a:sym typeface="Avenir"/>
              </a:rPr>
              <a:t>implementation</a:t>
            </a:r>
            <a:r>
              <a:rPr lang="it-IT" sz="3200" b="1" dirty="0" smtClean="0">
                <a:solidFill>
                  <a:srgbClr val="5C5B5B"/>
                </a:solidFill>
                <a:latin typeface="Avenir"/>
                <a:ea typeface="Avenir"/>
                <a:cs typeface="Avenir"/>
                <a:sym typeface="Avenir"/>
              </a:rPr>
              <a:t> </a:t>
            </a:r>
            <a:r>
              <a:rPr lang="en-US" sz="3200" b="1" dirty="0" smtClean="0">
                <a:solidFill>
                  <a:srgbClr val="5C5B5B"/>
                </a:solidFill>
                <a:latin typeface="Avenir"/>
                <a:ea typeface="Avenir"/>
                <a:cs typeface="Avenir"/>
                <a:sym typeface="Avenir"/>
              </a:rPr>
              <a:t>–</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Step</a:t>
            </a:r>
            <a:r>
              <a:rPr lang="it-IT" sz="3200" b="1" dirty="0" smtClean="0">
                <a:solidFill>
                  <a:srgbClr val="5C5B5B"/>
                </a:solidFill>
                <a:latin typeface="Avenir"/>
                <a:ea typeface="Avenir"/>
                <a:cs typeface="Avenir"/>
                <a:sym typeface="Avenir"/>
              </a:rPr>
              <a:t> I </a:t>
            </a:r>
            <a:r>
              <a:rPr lang="en-US" sz="3200" b="1" dirty="0" smtClean="0">
                <a:solidFill>
                  <a:srgbClr val="5C5B5B"/>
                </a:solidFill>
                <a:latin typeface="Avenir"/>
                <a:ea typeface="Avenir"/>
                <a:cs typeface="Avenir"/>
                <a:sym typeface="Avenir"/>
              </a:rPr>
              <a:t>–</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Establish</a:t>
            </a:r>
            <a:r>
              <a:rPr lang="it-IT" sz="3200" b="1" dirty="0" smtClean="0">
                <a:solidFill>
                  <a:srgbClr val="5C5B5B"/>
                </a:solidFill>
                <a:latin typeface="Avenir"/>
                <a:ea typeface="Avenir"/>
                <a:cs typeface="Avenir"/>
                <a:sym typeface="Avenir"/>
              </a:rPr>
              <a:t> the </a:t>
            </a:r>
            <a:r>
              <a:rPr lang="it-IT" sz="3200" b="1" dirty="0" err="1" smtClean="0">
                <a:solidFill>
                  <a:srgbClr val="5C5B5B"/>
                </a:solidFill>
                <a:latin typeface="Avenir"/>
                <a:ea typeface="Avenir"/>
                <a:cs typeface="Avenir"/>
                <a:sym typeface="Avenir"/>
              </a:rPr>
              <a:t>external</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experts</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selection</a:t>
            </a:r>
            <a:endParaRPr sz="32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139188420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09</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1077178"/>
          </a:xfrm>
          <a:prstGeom prst="rect">
            <a:avLst/>
          </a:prstGeom>
          <a:noFill/>
          <a:ln>
            <a:noFill/>
          </a:ln>
        </p:spPr>
        <p:txBody>
          <a:bodyPr spcFirstLastPara="1" wrap="square" lIns="91425" tIns="45700" rIns="91425" bIns="45700" anchor="t" anchorCtr="0">
            <a:spAutoFit/>
          </a:bodyPr>
          <a:lstStyle/>
          <a:p>
            <a:pPr lvl="0"/>
            <a:r>
              <a:rPr lang="it-IT" sz="3200" b="1" dirty="0" err="1" smtClean="0">
                <a:solidFill>
                  <a:srgbClr val="5C5B5B"/>
                </a:solidFill>
                <a:latin typeface="Avenir"/>
                <a:ea typeface="Avenir"/>
                <a:cs typeface="Avenir"/>
                <a:sym typeface="Avenir"/>
              </a:rPr>
              <a:t>Proposed</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table</a:t>
            </a:r>
            <a:r>
              <a:rPr lang="it-IT" sz="3200" b="1" dirty="0" smtClean="0">
                <a:solidFill>
                  <a:srgbClr val="5C5B5B"/>
                </a:solidFill>
                <a:latin typeface="Avenir"/>
                <a:ea typeface="Avenir"/>
                <a:cs typeface="Avenir"/>
                <a:sym typeface="Avenir"/>
              </a:rPr>
              <a:t> for </a:t>
            </a:r>
            <a:r>
              <a:rPr lang="it-IT" sz="3200" b="1" dirty="0" err="1" smtClean="0">
                <a:solidFill>
                  <a:srgbClr val="5C5B5B"/>
                </a:solidFill>
                <a:latin typeface="Avenir"/>
                <a:ea typeface="Avenir"/>
                <a:cs typeface="Avenir"/>
                <a:sym typeface="Avenir"/>
              </a:rPr>
              <a:t>selection</a:t>
            </a:r>
            <a:r>
              <a:rPr lang="it-IT" sz="3200" b="1" dirty="0" smtClean="0">
                <a:solidFill>
                  <a:srgbClr val="5C5B5B"/>
                </a:solidFill>
                <a:latin typeface="Avenir"/>
                <a:ea typeface="Avenir"/>
                <a:cs typeface="Avenir"/>
                <a:sym typeface="Avenir"/>
              </a:rPr>
              <a:t> of </a:t>
            </a:r>
            <a:r>
              <a:rPr lang="it-IT" sz="3200" b="1" dirty="0" err="1" smtClean="0">
                <a:solidFill>
                  <a:srgbClr val="5C5B5B"/>
                </a:solidFill>
                <a:latin typeface="Avenir"/>
                <a:ea typeface="Avenir"/>
                <a:cs typeface="Avenir"/>
                <a:sym typeface="Avenir"/>
              </a:rPr>
              <a:t>external</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experts</a:t>
            </a:r>
            <a:endParaRPr sz="32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graphicFrame>
        <p:nvGraphicFramePr>
          <p:cNvPr id="8" name="Content Placeholder 3"/>
          <p:cNvGraphicFramePr>
            <a:graphicFrameLocks/>
          </p:cNvGraphicFramePr>
          <p:nvPr>
            <p:extLst>
              <p:ext uri="{D42A27DB-BD31-4B8C-83A1-F6EECF244321}">
                <p14:modId xmlns:p14="http://schemas.microsoft.com/office/powerpoint/2010/main" val="415161827"/>
              </p:ext>
            </p:extLst>
          </p:nvPr>
        </p:nvGraphicFramePr>
        <p:xfrm>
          <a:off x="393875" y="1876926"/>
          <a:ext cx="11615254" cy="2575851"/>
        </p:xfrm>
        <a:graphic>
          <a:graphicData uri="http://schemas.openxmlformats.org/drawingml/2006/table">
            <a:tbl>
              <a:tblPr firstRow="1" bandRow="1">
                <a:tableStyleId>{5C22544A-7EE6-4342-B048-85BDC9FD1C3A}</a:tableStyleId>
              </a:tblPr>
              <a:tblGrid>
                <a:gridCol w="1371813"/>
                <a:gridCol w="794205"/>
                <a:gridCol w="1185927"/>
                <a:gridCol w="546600"/>
                <a:gridCol w="900283"/>
                <a:gridCol w="2106019"/>
                <a:gridCol w="1527265"/>
                <a:gridCol w="1430807"/>
                <a:gridCol w="1752335"/>
              </a:tblGrid>
              <a:tr h="1881987">
                <a:tc>
                  <a:txBody>
                    <a:bodyPr/>
                    <a:lstStyle/>
                    <a:p>
                      <a:r>
                        <a:rPr lang="en-US" dirty="0" smtClean="0"/>
                        <a:t>Name and surname</a:t>
                      </a:r>
                      <a:endParaRPr lang="en-US" dirty="0"/>
                    </a:p>
                  </a:txBody>
                  <a:tcPr/>
                </a:tc>
                <a:tc>
                  <a:txBody>
                    <a:bodyPr/>
                    <a:lstStyle/>
                    <a:p>
                      <a:r>
                        <a:rPr lang="en-US" dirty="0" smtClean="0"/>
                        <a:t>E-mail</a:t>
                      </a:r>
                      <a:endParaRPr lang="en-US" dirty="0"/>
                    </a:p>
                  </a:txBody>
                  <a:tcPr/>
                </a:tc>
                <a:tc>
                  <a:txBody>
                    <a:bodyPr/>
                    <a:lstStyle/>
                    <a:p>
                      <a:r>
                        <a:rPr lang="en-US" dirty="0" smtClean="0"/>
                        <a:t>Suggested by</a:t>
                      </a:r>
                      <a:endParaRPr lang="en-US" dirty="0"/>
                    </a:p>
                  </a:txBody>
                  <a:tcPr/>
                </a:tc>
                <a:tc>
                  <a:txBody>
                    <a:bodyPr/>
                    <a:lstStyle/>
                    <a:p>
                      <a:r>
                        <a:rPr lang="en-US" dirty="0" smtClean="0"/>
                        <a:t>Job</a:t>
                      </a:r>
                      <a:endParaRPr lang="en-US" dirty="0"/>
                    </a:p>
                  </a:txBody>
                  <a:tcPr/>
                </a:tc>
                <a:tc>
                  <a:txBody>
                    <a:bodyPr/>
                    <a:lstStyle/>
                    <a:p>
                      <a:r>
                        <a:rPr lang="en-US" dirty="0" smtClean="0"/>
                        <a:t>Country</a:t>
                      </a:r>
                      <a:endParaRPr lang="en-US" dirty="0"/>
                    </a:p>
                  </a:txBody>
                  <a:tcPr/>
                </a:tc>
                <a:tc>
                  <a:txBody>
                    <a:bodyPr/>
                    <a:lstStyle/>
                    <a:p>
                      <a:r>
                        <a:rPr lang="en-US" dirty="0" smtClean="0"/>
                        <a:t>Level</a:t>
                      </a:r>
                      <a:r>
                        <a:rPr lang="en-US" baseline="0" dirty="0" smtClean="0"/>
                        <a:t> of knowledge in simulation for Emergency Medicine (1/10)</a:t>
                      </a:r>
                      <a:endParaRPr lang="en-US" dirty="0"/>
                    </a:p>
                  </a:txBody>
                  <a:tcPr/>
                </a:tc>
                <a:tc>
                  <a:txBody>
                    <a:bodyPr/>
                    <a:lstStyle/>
                    <a:p>
                      <a:r>
                        <a:rPr lang="en-US" dirty="0" smtClean="0"/>
                        <a:t>Expertize in education and training (yes/no)</a:t>
                      </a:r>
                      <a:endParaRPr lang="en-US" dirty="0"/>
                    </a:p>
                  </a:txBody>
                  <a:tcPr/>
                </a:tc>
                <a:tc>
                  <a:txBody>
                    <a:bodyPr/>
                    <a:lstStyle/>
                    <a:p>
                      <a:r>
                        <a:rPr lang="en-US" dirty="0" smtClean="0"/>
                        <a:t>Likeliness they will accept to work as expert for the project</a:t>
                      </a:r>
                      <a:endParaRPr lang="en-US" dirty="0"/>
                    </a:p>
                  </a:txBody>
                  <a:tcPr/>
                </a:tc>
                <a:tc>
                  <a:txBody>
                    <a:bodyPr/>
                    <a:lstStyle/>
                    <a:p>
                      <a:r>
                        <a:rPr lang="en-US" dirty="0" smtClean="0"/>
                        <a:t>Who will contact the expert?</a:t>
                      </a:r>
                      <a:r>
                        <a:rPr lang="en-US" baseline="0" dirty="0" smtClean="0"/>
                        <a:t> EICD or THE PARTNER which identified him/her?</a:t>
                      </a:r>
                      <a:endParaRPr lang="en-US" dirty="0"/>
                    </a:p>
                  </a:txBody>
                  <a:tcPr/>
                </a:tc>
              </a:tr>
              <a:tr h="346932">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46932">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r>
            </a:tbl>
          </a:graphicData>
        </a:graphic>
      </p:graphicFrame>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410751"/>
            <a:ext cx="7869446" cy="4524275"/>
          </a:xfrm>
          <a:prstGeom prst="rect">
            <a:avLst/>
          </a:prstGeom>
          <a:noFill/>
          <a:ln>
            <a:noFill/>
          </a:ln>
        </p:spPr>
        <p:txBody>
          <a:bodyPr spcFirstLastPara="1" wrap="square" lIns="91425" tIns="45700" rIns="91425" bIns="45700" anchor="t" anchorCtr="0">
            <a:spAutoFit/>
          </a:bodyPr>
          <a:lstStyle/>
          <a:p>
            <a:pPr marL="285750" lvl="1" indent="-285750">
              <a:buFont typeface="Arial"/>
              <a:buChar char="•"/>
            </a:pPr>
            <a:r>
              <a:rPr lang="en-GB" sz="3200" dirty="0"/>
              <a:t>visibility/reputation (e.g. publication on the website and/or on the final project result of the name of the experts involved);</a:t>
            </a:r>
          </a:p>
          <a:p>
            <a:pPr marL="285750" lvl="1" indent="-285750">
              <a:buFont typeface="Arial"/>
              <a:buChar char="•"/>
            </a:pPr>
            <a:r>
              <a:rPr lang="en-GB" sz="3200" dirty="0"/>
              <a:t>preview of relevant information;</a:t>
            </a:r>
          </a:p>
          <a:p>
            <a:pPr marL="285750" lvl="1" indent="-285750">
              <a:buFont typeface="Arial"/>
              <a:buChar char="•"/>
            </a:pPr>
            <a:r>
              <a:rPr lang="en-GB" sz="3200" dirty="0"/>
              <a:t>certificate of participation to the evaluation phase of the project; </a:t>
            </a:r>
          </a:p>
          <a:p>
            <a:pPr marL="285750" lvl="1" indent="-285750">
              <a:buFont typeface="Arial"/>
              <a:buChar char="•"/>
            </a:pPr>
            <a:r>
              <a:rPr lang="en-GB" sz="3200" dirty="0"/>
              <a:t>possibility to collaborate with some of the academic partners for a paper. </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07</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lvl="0"/>
            <a:r>
              <a:rPr lang="it-IT" sz="3600" b="1" dirty="0" err="1" smtClean="0">
                <a:solidFill>
                  <a:srgbClr val="5C5B5B"/>
                </a:solidFill>
                <a:latin typeface="Avenir"/>
                <a:ea typeface="Avenir"/>
                <a:cs typeface="Avenir"/>
                <a:sym typeface="Avenir"/>
              </a:rPr>
              <a:t>Step</a:t>
            </a:r>
            <a:r>
              <a:rPr lang="it-IT" sz="3600" b="1" dirty="0" smtClean="0">
                <a:solidFill>
                  <a:srgbClr val="5C5B5B"/>
                </a:solidFill>
                <a:latin typeface="Avenir"/>
                <a:ea typeface="Avenir"/>
                <a:cs typeface="Avenir"/>
                <a:sym typeface="Avenir"/>
              </a:rPr>
              <a:t> II </a:t>
            </a:r>
            <a:r>
              <a:rPr lang="en-US" sz="3600" b="1" dirty="0" smtClean="0">
                <a:solidFill>
                  <a:srgbClr val="5C5B5B"/>
                </a:solidFill>
                <a:latin typeface="Avenir"/>
                <a:ea typeface="Avenir"/>
                <a:cs typeface="Avenir"/>
                <a:sym typeface="Avenir"/>
              </a:rPr>
              <a:t>–</a:t>
            </a:r>
            <a:r>
              <a:rPr lang="it-IT" sz="3600" b="1" dirty="0" smtClean="0">
                <a:solidFill>
                  <a:srgbClr val="5C5B5B"/>
                </a:solidFill>
                <a:latin typeface="Avenir"/>
                <a:ea typeface="Avenir"/>
                <a:cs typeface="Avenir"/>
                <a:sym typeface="Avenir"/>
              </a:rPr>
              <a:t> </a:t>
            </a:r>
            <a:r>
              <a:rPr lang="it-IT" sz="3600" b="1" dirty="0" err="1" smtClean="0">
                <a:solidFill>
                  <a:srgbClr val="5C5B5B"/>
                </a:solidFill>
                <a:latin typeface="Avenir"/>
                <a:ea typeface="Avenir"/>
                <a:cs typeface="Avenir"/>
                <a:sym typeface="Avenir"/>
              </a:rPr>
              <a:t>identify</a:t>
            </a:r>
            <a:r>
              <a:rPr lang="it-IT" sz="3600" b="1" dirty="0" smtClean="0">
                <a:solidFill>
                  <a:srgbClr val="5C5B5B"/>
                </a:solidFill>
                <a:latin typeface="Avenir"/>
                <a:ea typeface="Avenir"/>
                <a:cs typeface="Avenir"/>
                <a:sym typeface="Avenir"/>
              </a:rPr>
              <a:t> </a:t>
            </a:r>
            <a:r>
              <a:rPr lang="it-IT" sz="3600" b="1" dirty="0" err="1" smtClean="0">
                <a:solidFill>
                  <a:srgbClr val="5C5B5B"/>
                </a:solidFill>
                <a:latin typeface="Avenir"/>
                <a:ea typeface="Avenir"/>
                <a:cs typeface="Avenir"/>
                <a:sym typeface="Avenir"/>
              </a:rPr>
              <a:t>incentives</a:t>
            </a:r>
            <a:r>
              <a:rPr lang="it-IT" sz="3600" b="1" dirty="0" smtClean="0">
                <a:solidFill>
                  <a:srgbClr val="5C5B5B"/>
                </a:solidFill>
                <a:latin typeface="Avenir"/>
                <a:ea typeface="Avenir"/>
                <a:cs typeface="Avenir"/>
                <a:sym typeface="Avenir"/>
              </a:rPr>
              <a:t>/</a:t>
            </a:r>
            <a:r>
              <a:rPr lang="it-IT" sz="3600" b="1" dirty="0" err="1" smtClean="0">
                <a:solidFill>
                  <a:srgbClr val="5C5B5B"/>
                </a:solidFill>
                <a:latin typeface="Avenir"/>
                <a:ea typeface="Avenir"/>
                <a:cs typeface="Avenir"/>
                <a:sym typeface="Avenir"/>
              </a:rPr>
              <a:t>rewards</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410751"/>
            <a:ext cx="7869446" cy="3970278"/>
          </a:xfrm>
          <a:prstGeom prst="rect">
            <a:avLst/>
          </a:prstGeom>
          <a:noFill/>
          <a:ln>
            <a:noFill/>
          </a:ln>
        </p:spPr>
        <p:txBody>
          <a:bodyPr spcFirstLastPara="1" wrap="square" lIns="91425" tIns="45700" rIns="91425" bIns="45700" anchor="t" anchorCtr="0">
            <a:spAutoFit/>
          </a:bodyPr>
          <a:lstStyle/>
          <a:p>
            <a:pPr marL="285750" indent="-285750">
              <a:buFont typeface="Arial"/>
              <a:buChar char="•"/>
            </a:pPr>
            <a:r>
              <a:rPr lang="en-GB" sz="2800" dirty="0"/>
              <a:t>list of experts </a:t>
            </a:r>
          </a:p>
          <a:p>
            <a:pPr marL="285750" indent="-285750">
              <a:buFont typeface="Arial"/>
              <a:buChar char="•"/>
            </a:pPr>
            <a:r>
              <a:rPr lang="en-GB" sz="2800" dirty="0"/>
              <a:t>EICD should prepare an invitation letter to inform the experts about the request and the effort asked to them </a:t>
            </a:r>
          </a:p>
          <a:p>
            <a:pPr marL="285750" indent="-285750">
              <a:buFont typeface="Arial"/>
              <a:buChar char="•"/>
            </a:pPr>
            <a:r>
              <a:rPr lang="en-GB" sz="2800" dirty="0"/>
              <a:t>semi-structured interview that should be prepared by EICD, in agreement with </a:t>
            </a:r>
            <a:r>
              <a:rPr lang="en-GB" sz="2800" dirty="0" err="1"/>
              <a:t>UniFg</a:t>
            </a:r>
            <a:r>
              <a:rPr lang="en-GB" sz="2800" dirty="0"/>
              <a:t> </a:t>
            </a:r>
            <a:r>
              <a:rPr lang="en-GB" sz="2800" dirty="0" smtClean="0"/>
              <a:t>and </a:t>
            </a:r>
            <a:r>
              <a:rPr lang="en-GB" sz="2800" dirty="0" err="1" smtClean="0"/>
              <a:t>ValueDo</a:t>
            </a:r>
            <a:r>
              <a:rPr lang="en-GB" sz="2800" dirty="0" smtClean="0"/>
              <a:t> (</a:t>
            </a:r>
            <a:r>
              <a:rPr lang="en-GB" sz="2800" dirty="0"/>
              <a:t>as prepared by T 8.1</a:t>
            </a:r>
            <a:r>
              <a:rPr lang="en-GB" sz="2800" dirty="0" smtClean="0"/>
              <a:t>)</a:t>
            </a:r>
            <a:endParaRPr lang="en-GB" sz="2800" dirty="0"/>
          </a:p>
          <a:p>
            <a:pPr marL="285750" indent="-285750">
              <a:buFont typeface="Arial"/>
              <a:buChar char="•"/>
            </a:pPr>
            <a:r>
              <a:rPr lang="en-GB" sz="2800" dirty="0"/>
              <a:t>evaluation report based on the feedback collected from the experts </a:t>
            </a:r>
            <a:endParaRPr lang="en-US" sz="2800" dirty="0"/>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08</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lvl="0"/>
            <a:r>
              <a:rPr lang="it-IT" sz="3200" b="1" dirty="0" err="1" smtClean="0">
                <a:solidFill>
                  <a:srgbClr val="5C5B5B"/>
                </a:solidFill>
                <a:latin typeface="Avenir"/>
                <a:ea typeface="Avenir"/>
                <a:cs typeface="Avenir"/>
                <a:sym typeface="Avenir"/>
              </a:rPr>
              <a:t>Step</a:t>
            </a:r>
            <a:r>
              <a:rPr lang="it-IT" sz="3200" b="1" dirty="0" smtClean="0">
                <a:solidFill>
                  <a:srgbClr val="5C5B5B"/>
                </a:solidFill>
                <a:latin typeface="Avenir"/>
                <a:ea typeface="Avenir"/>
                <a:cs typeface="Avenir"/>
                <a:sym typeface="Avenir"/>
              </a:rPr>
              <a:t> III </a:t>
            </a:r>
            <a:r>
              <a:rPr lang="en-US" sz="3200" b="1" dirty="0" smtClean="0">
                <a:solidFill>
                  <a:srgbClr val="5C5B5B"/>
                </a:solidFill>
                <a:latin typeface="Avenir"/>
                <a:ea typeface="Avenir"/>
                <a:cs typeface="Avenir"/>
                <a:sym typeface="Avenir"/>
              </a:rPr>
              <a:t>–</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Approach</a:t>
            </a:r>
            <a:r>
              <a:rPr lang="it-IT" sz="3200" b="1" dirty="0" smtClean="0">
                <a:solidFill>
                  <a:srgbClr val="5C5B5B"/>
                </a:solidFill>
                <a:latin typeface="Avenir"/>
                <a:ea typeface="Avenir"/>
                <a:cs typeface="Avenir"/>
                <a:sym typeface="Avenir"/>
              </a:rPr>
              <a:t>/</a:t>
            </a:r>
            <a:r>
              <a:rPr lang="it-IT" sz="3200" b="1" dirty="0" err="1" smtClean="0">
                <a:solidFill>
                  <a:srgbClr val="5C5B5B"/>
                </a:solidFill>
                <a:latin typeface="Avenir"/>
                <a:ea typeface="Avenir"/>
                <a:cs typeface="Avenir"/>
                <a:sym typeface="Avenir"/>
              </a:rPr>
              <a:t>strategy</a:t>
            </a:r>
            <a:r>
              <a:rPr lang="it-IT" sz="3200" b="1" dirty="0" smtClean="0">
                <a:solidFill>
                  <a:srgbClr val="5C5B5B"/>
                </a:solidFill>
                <a:latin typeface="Avenir"/>
                <a:ea typeface="Avenir"/>
                <a:cs typeface="Avenir"/>
                <a:sym typeface="Avenir"/>
              </a:rPr>
              <a:t> to </a:t>
            </a:r>
            <a:r>
              <a:rPr lang="it-IT" sz="3200" b="1" dirty="0" err="1" smtClean="0">
                <a:solidFill>
                  <a:srgbClr val="5C5B5B"/>
                </a:solidFill>
                <a:latin typeface="Avenir"/>
                <a:ea typeface="Avenir"/>
                <a:cs typeface="Avenir"/>
                <a:sym typeface="Avenir"/>
              </a:rPr>
              <a:t>implement</a:t>
            </a:r>
            <a:endParaRPr sz="32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321961239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519950"/>
            <a:ext cx="7869446" cy="4221628"/>
          </a:xfrm>
          <a:prstGeom prst="rect">
            <a:avLst/>
          </a:prstGeom>
          <a:noFill/>
          <a:ln>
            <a:noFill/>
          </a:ln>
        </p:spPr>
        <p:txBody>
          <a:bodyPr spcFirstLastPara="1" wrap="square" lIns="91425" tIns="45700" rIns="91425" bIns="45700" anchor="t" anchorCtr="0">
            <a:spAutoFit/>
          </a:bodyPr>
          <a:lstStyle/>
          <a:p>
            <a:pPr marL="285750" lvl="4" indent="-285750">
              <a:lnSpc>
                <a:spcPct val="150000"/>
              </a:lnSpc>
              <a:buFont typeface="Arial" panose="020B0604020202020204" pitchFamily="34" charset="0"/>
              <a:buChar char="•"/>
            </a:pPr>
            <a:r>
              <a:rPr lang="en-US" sz="20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Partners to fill the excel file created by EICD at the following link: ***** </a:t>
            </a:r>
            <a:r>
              <a:rPr lang="en-US" sz="2000" b="1"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by </a:t>
            </a:r>
            <a:r>
              <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[15.09.2021]</a:t>
            </a:r>
            <a:endParaRPr lang="en-US" sz="2000" b="1" dirty="0">
              <a:solidFill>
                <a:srgbClr val="FF0000"/>
              </a:solidFill>
              <a:latin typeface="Arial" panose="020B0604020202020204" pitchFamily="34" charset="0"/>
              <a:cs typeface="Arial" panose="020B0604020202020204" pitchFamily="34" charset="0"/>
            </a:endParaRPr>
          </a:p>
          <a:p>
            <a:pPr marL="285750" lvl="4" indent="-285750">
              <a:lnSpc>
                <a:spcPct val="150000"/>
              </a:lnSpc>
              <a:buFont typeface="Arial" panose="020B0604020202020204" pitchFamily="34" charset="0"/>
              <a:buChar char="•"/>
            </a:pPr>
            <a:r>
              <a:rPr lang="en-US" sz="20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EICD to prepare a draft of the semi structured survey </a:t>
            </a:r>
            <a:r>
              <a:rPr lang="en-US" sz="2000" b="1"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by </a:t>
            </a:r>
            <a:r>
              <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[the end of September 2021]</a:t>
            </a:r>
            <a:endParaRPr lang="en-US" sz="2000"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endParaRPr>
          </a:p>
          <a:p>
            <a:pPr marL="285750" lvl="4" indent="-285750">
              <a:lnSpc>
                <a:spcPct val="150000"/>
              </a:lnSpc>
              <a:buFont typeface="Arial" panose="020B0604020202020204" pitchFamily="34" charset="0"/>
              <a:buChar char="•"/>
            </a:pPr>
            <a:r>
              <a:rPr lang="en-US" sz="20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EICD to collect feedback / approvals to run the MLs assessment </a:t>
            </a:r>
            <a:r>
              <a:rPr lang="en-US" sz="2000" b="1"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by </a:t>
            </a:r>
            <a:r>
              <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[the beginning of November 2021]</a:t>
            </a:r>
          </a:p>
          <a:p>
            <a:pPr marL="285750" lvl="4" indent="-285750">
              <a:lnSpc>
                <a:spcPct val="150000"/>
              </a:lnSpc>
              <a:buFont typeface="Arial" panose="020B0604020202020204" pitchFamily="34" charset="0"/>
              <a:buChar char="•"/>
            </a:pPr>
            <a:r>
              <a:rPr lang="en-US" sz="20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Depending on the decisions</a:t>
            </a:r>
            <a:r>
              <a:rPr lang="en-US" sz="2000" b="1"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approach to the external reviewers will be carried out during </a:t>
            </a:r>
            <a:r>
              <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[November – December 2021]</a:t>
            </a:r>
            <a:r>
              <a:rPr lang="en-US" sz="2000"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a:t>
            </a:r>
            <a:r>
              <a:rPr lang="en-US" sz="2000" dirty="0">
                <a:solidFill>
                  <a:schemeClr val="tx1"/>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establishing the right time window for the interview</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7130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smtClean="0">
                <a:solidFill>
                  <a:srgbClr val="4B4846"/>
                </a:solidFill>
                <a:latin typeface="Avenir"/>
                <a:ea typeface="Avenir"/>
                <a:cs typeface="Avenir"/>
                <a:sym typeface="Avenir"/>
              </a:rPr>
              <a:t>Predoi Cornelia, 05.05.2021, </a:t>
            </a:r>
            <a:r>
              <a:rPr lang="it-IT" sz="1600" i="1" dirty="0" err="1" smtClean="0">
                <a:solidFill>
                  <a:srgbClr val="4B4846"/>
                </a:solidFill>
                <a:latin typeface="Avenir"/>
                <a:ea typeface="Avenir"/>
                <a:cs typeface="Avenir"/>
                <a:sym typeface="Avenir"/>
              </a:rPr>
              <a:t>Bucharest</a:t>
            </a:r>
            <a:r>
              <a:rPr lang="it-IT" sz="1600" i="1" dirty="0" smtClean="0">
                <a:solidFill>
                  <a:srgbClr val="4B4846"/>
                </a:solidFill>
                <a:latin typeface="Avenir"/>
                <a:ea typeface="Avenir"/>
                <a:cs typeface="Avenir"/>
                <a:sym typeface="Avenir"/>
              </a:rPr>
              <a:t> </a:t>
            </a:r>
            <a:r>
              <a:rPr lang="it-IT" sz="1600" i="1" dirty="0">
                <a:solidFill>
                  <a:srgbClr val="4B4846"/>
                </a:solidFill>
                <a:latin typeface="Avenir"/>
                <a:ea typeface="Avenir"/>
                <a:cs typeface="Avenir"/>
                <a:sym typeface="Avenir"/>
              </a:rPr>
              <a:t>				</a:t>
            </a:r>
            <a:r>
              <a:rPr lang="it-IT" sz="1600" b="1" dirty="0">
                <a:solidFill>
                  <a:srgbClr val="775CA4"/>
                </a:solidFill>
                <a:latin typeface="Avenir"/>
                <a:ea typeface="Avenir"/>
                <a:cs typeface="Avenir"/>
                <a:sym typeface="Avenir"/>
              </a:rPr>
              <a:t>Page </a:t>
            </a:r>
            <a:r>
              <a:rPr lang="it-IT" sz="1600" b="1" dirty="0" smtClean="0">
                <a:solidFill>
                  <a:srgbClr val="775CA4"/>
                </a:solidFill>
                <a:latin typeface="Avenir"/>
                <a:ea typeface="Avenir"/>
                <a:cs typeface="Avenir"/>
                <a:sym typeface="Avenir"/>
              </a:rPr>
              <a:t>08</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1077178"/>
          </a:xfrm>
          <a:prstGeom prst="rect">
            <a:avLst/>
          </a:prstGeom>
          <a:noFill/>
          <a:ln>
            <a:noFill/>
          </a:ln>
        </p:spPr>
        <p:txBody>
          <a:bodyPr spcFirstLastPara="1" wrap="square" lIns="91425" tIns="45700" rIns="91425" bIns="45700" anchor="t" anchorCtr="0">
            <a:spAutoFit/>
          </a:bodyPr>
          <a:lstStyle/>
          <a:p>
            <a:pPr lvl="0"/>
            <a:r>
              <a:rPr lang="it-IT" sz="3200" b="1" dirty="0" err="1" smtClean="0">
                <a:solidFill>
                  <a:srgbClr val="5C5B5B"/>
                </a:solidFill>
                <a:latin typeface="Avenir"/>
                <a:ea typeface="Avenir"/>
                <a:cs typeface="Avenir"/>
                <a:sym typeface="Avenir"/>
              </a:rPr>
              <a:t>Proposed</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deadlines</a:t>
            </a:r>
            <a:r>
              <a:rPr lang="it-IT" sz="3200" b="1" dirty="0" smtClean="0">
                <a:solidFill>
                  <a:srgbClr val="5C5B5B"/>
                </a:solidFill>
                <a:latin typeface="Avenir"/>
                <a:ea typeface="Avenir"/>
                <a:cs typeface="Avenir"/>
                <a:sym typeface="Avenir"/>
              </a:rPr>
              <a:t> for </a:t>
            </a:r>
            <a:r>
              <a:rPr lang="it-IT" sz="3200" b="1" dirty="0" smtClean="0">
                <a:solidFill>
                  <a:srgbClr val="5C5B5B"/>
                </a:solidFill>
                <a:latin typeface="Avenir"/>
                <a:ea typeface="Avenir"/>
                <a:cs typeface="Avenir"/>
                <a:sym typeface="Avenir"/>
              </a:rPr>
              <a:t>ML1 and ML2 </a:t>
            </a:r>
            <a:r>
              <a:rPr lang="it-IT" sz="3200" b="1" dirty="0" err="1" smtClean="0">
                <a:solidFill>
                  <a:srgbClr val="5C5B5B"/>
                </a:solidFill>
                <a:latin typeface="Avenir"/>
                <a:ea typeface="Avenir"/>
                <a:cs typeface="Avenir"/>
                <a:sym typeface="Avenir"/>
              </a:rPr>
              <a:t>external</a:t>
            </a:r>
            <a:r>
              <a:rPr lang="it-IT" sz="3200" b="1" dirty="0" smtClean="0">
                <a:solidFill>
                  <a:srgbClr val="5C5B5B"/>
                </a:solidFill>
                <a:latin typeface="Avenir"/>
                <a:ea typeface="Avenir"/>
                <a:cs typeface="Avenir"/>
                <a:sym typeface="Avenir"/>
              </a:rPr>
              <a:t> </a:t>
            </a:r>
            <a:r>
              <a:rPr lang="it-IT" sz="3200" b="1" dirty="0" err="1" smtClean="0">
                <a:solidFill>
                  <a:srgbClr val="5C5B5B"/>
                </a:solidFill>
                <a:latin typeface="Avenir"/>
                <a:ea typeface="Avenir"/>
                <a:cs typeface="Avenir"/>
                <a:sym typeface="Avenir"/>
              </a:rPr>
              <a:t>evaluation</a:t>
            </a:r>
            <a:endParaRPr sz="32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287066754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3"/>
          <p:cNvSpPr/>
          <p:nvPr/>
        </p:nvSpPr>
        <p:spPr>
          <a:xfrm>
            <a:off x="-160962" y="-79625"/>
            <a:ext cx="12513923" cy="701724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8" name="Google Shape;118;p3"/>
          <p:cNvSpPr txBox="1">
            <a:spLocks noGrp="1"/>
          </p:cNvSpPr>
          <p:nvPr>
            <p:ph type="title"/>
          </p:nvPr>
        </p:nvSpPr>
        <p:spPr>
          <a:xfrm>
            <a:off x="2097257" y="2766218"/>
            <a:ext cx="7997485"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Avenir"/>
              <a:buNone/>
            </a:pPr>
            <a:r>
              <a:rPr lang="it-IT" sz="5400" b="1">
                <a:solidFill>
                  <a:schemeClr val="lt1"/>
                </a:solidFill>
                <a:latin typeface="Avenir"/>
                <a:ea typeface="Avenir"/>
                <a:cs typeface="Avenir"/>
                <a:sym typeface="Avenir"/>
              </a:rPr>
              <a:t>Thank you!</a:t>
            </a:r>
            <a:endParaRPr sz="5400" b="1">
              <a:solidFill>
                <a:schemeClr val="lt1"/>
              </a:solidFill>
              <a:latin typeface="Avenir"/>
              <a:ea typeface="Avenir"/>
              <a:cs typeface="Avenir"/>
              <a:sym typeface="Avenir"/>
            </a:endParaRPr>
          </a:p>
        </p:txBody>
      </p:sp>
      <p:pic>
        <p:nvPicPr>
          <p:cNvPr id="119" name="Google Shape;119;p3"/>
          <p:cNvPicPr preferRelativeResize="0"/>
          <p:nvPr/>
        </p:nvPicPr>
        <p:blipFill rotWithShape="1">
          <a:blip r:embed="rId3">
            <a:alphaModFix/>
          </a:blip>
          <a:srcRect/>
          <a:stretch/>
        </p:blipFill>
        <p:spPr>
          <a:xfrm>
            <a:off x="4219037" y="761938"/>
            <a:ext cx="3753924" cy="1162505"/>
          </a:xfrm>
          <a:prstGeom prst="rect">
            <a:avLst/>
          </a:prstGeom>
          <a:noFill/>
          <a:ln>
            <a:noFill/>
          </a:ln>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1428</TotalTime>
  <Words>839</Words>
  <Application>Microsoft Macintosh PowerPoint</Application>
  <PresentationFormat>Custom</PresentationFormat>
  <Paragraphs>102</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Tema di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Cornelia Florescu</cp:lastModifiedBy>
  <cp:revision>21</cp:revision>
  <dcterms:created xsi:type="dcterms:W3CDTF">2020-10-23T16:36:39Z</dcterms:created>
  <dcterms:modified xsi:type="dcterms:W3CDTF">2021-05-05T07:40:43Z</dcterms:modified>
</cp:coreProperties>
</file>