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6" roundtripDataSignature="AMtx7mhb6B+DlvMFpVtK86kfHmVMhQHy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189E83C-A9EB-47F4-8F53-151C0E383185}">
  <a:tblStyle styleId="{4189E83C-A9EB-47F4-8F53-151C0E38318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E04BDE99-9495-4DA3-A937-E7D6B8A47E59}"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6" Type="http://customschemas.google.com/relationships/presentationmetadata" Target="meta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4" name="Google Shape;17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9" name="Google Shape;20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d746a2e6dd_0_9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gd746a2e6dd_0_9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gd746a2e6dd_0_9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d746a2e6dd_0_2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9" name="Google Shape;259;gd746a2e6dd_0_29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gd746a2e6dd_0_29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15" name="Shape 15"/>
        <p:cNvGrpSpPr/>
        <p:nvPr/>
      </p:nvGrpSpPr>
      <p:grpSpPr>
        <a:xfrm>
          <a:off x="0" y="0"/>
          <a:ext cx="0" cy="0"/>
          <a:chOff x="0" y="0"/>
          <a:chExt cx="0" cy="0"/>
        </a:xfrm>
      </p:grpSpPr>
      <p:sp>
        <p:nvSpPr>
          <p:cNvPr id="16" name="Google Shape;16;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1" name="Shape 21"/>
        <p:cNvGrpSpPr/>
        <p:nvPr/>
      </p:nvGrpSpPr>
      <p:grpSpPr>
        <a:xfrm>
          <a:off x="0" y="0"/>
          <a:ext cx="0" cy="0"/>
          <a:chOff x="0" y="0"/>
          <a:chExt cx="0" cy="0"/>
        </a:xfrm>
      </p:grpSpPr>
      <p:sp>
        <p:nvSpPr>
          <p:cNvPr id="22" name="Google Shape;22;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27" name="Shape 27"/>
        <p:cNvGrpSpPr/>
        <p:nvPr/>
      </p:nvGrpSpPr>
      <p:grpSpPr>
        <a:xfrm>
          <a:off x="0" y="0"/>
          <a:ext cx="0" cy="0"/>
          <a:chOff x="0" y="0"/>
          <a:chExt cx="0" cy="0"/>
        </a:xfrm>
      </p:grpSpPr>
      <p:sp>
        <p:nvSpPr>
          <p:cNvPr id="28" name="Google Shape;28;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33" name="Shape 33"/>
        <p:cNvGrpSpPr/>
        <p:nvPr/>
      </p:nvGrpSpPr>
      <p:grpSpPr>
        <a:xfrm>
          <a:off x="0" y="0"/>
          <a:ext cx="0" cy="0"/>
          <a:chOff x="0" y="0"/>
          <a:chExt cx="0" cy="0"/>
        </a:xfrm>
      </p:grpSpPr>
      <p:sp>
        <p:nvSpPr>
          <p:cNvPr id="34" name="Google Shape;34;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40" name="Shape 40"/>
        <p:cNvGrpSpPr/>
        <p:nvPr/>
      </p:nvGrpSpPr>
      <p:grpSpPr>
        <a:xfrm>
          <a:off x="0" y="0"/>
          <a:ext cx="0" cy="0"/>
          <a:chOff x="0" y="0"/>
          <a:chExt cx="0" cy="0"/>
        </a:xfrm>
      </p:grpSpPr>
      <p:sp>
        <p:nvSpPr>
          <p:cNvPr id="41" name="Google Shape;41;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49" name="Shape 49"/>
        <p:cNvGrpSpPr/>
        <p:nvPr/>
      </p:nvGrpSpPr>
      <p:grpSpPr>
        <a:xfrm>
          <a:off x="0" y="0"/>
          <a:ext cx="0" cy="0"/>
          <a:chOff x="0" y="0"/>
          <a:chExt cx="0" cy="0"/>
        </a:xfrm>
      </p:grpSpPr>
      <p:sp>
        <p:nvSpPr>
          <p:cNvPr id="50" name="Google Shape;50;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54" name="Shape 54"/>
        <p:cNvGrpSpPr/>
        <p:nvPr/>
      </p:nvGrpSpPr>
      <p:grpSpPr>
        <a:xfrm>
          <a:off x="0" y="0"/>
          <a:ext cx="0" cy="0"/>
          <a:chOff x="0" y="0"/>
          <a:chExt cx="0" cy="0"/>
        </a:xfrm>
      </p:grpSpPr>
      <p:sp>
        <p:nvSpPr>
          <p:cNvPr id="55" name="Google Shape;55;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58" name="Shape 58"/>
        <p:cNvGrpSpPr/>
        <p:nvPr/>
      </p:nvGrpSpPr>
      <p:grpSpPr>
        <a:xfrm>
          <a:off x="0" y="0"/>
          <a:ext cx="0" cy="0"/>
          <a:chOff x="0" y="0"/>
          <a:chExt cx="0" cy="0"/>
        </a:xfrm>
      </p:grpSpPr>
      <p:sp>
        <p:nvSpPr>
          <p:cNvPr id="59" name="Google Shape;59;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5" name="Shape 65"/>
        <p:cNvGrpSpPr/>
        <p:nvPr/>
      </p:nvGrpSpPr>
      <p:grpSpPr>
        <a:xfrm>
          <a:off x="0" y="0"/>
          <a:ext cx="0" cy="0"/>
          <a:chOff x="0" y="0"/>
          <a:chExt cx="0" cy="0"/>
        </a:xfrm>
      </p:grpSpPr>
      <p:sp>
        <p:nvSpPr>
          <p:cNvPr id="66" name="Google Shape;66;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7"/>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72" name="Shape 72"/>
        <p:cNvGrpSpPr/>
        <p:nvPr/>
      </p:nvGrpSpPr>
      <p:grpSpPr>
        <a:xfrm>
          <a:off x="0" y="0"/>
          <a:ext cx="0" cy="0"/>
          <a:chOff x="0" y="0"/>
          <a:chExt cx="0" cy="0"/>
        </a:xfrm>
      </p:grpSpPr>
      <p:sp>
        <p:nvSpPr>
          <p:cNvPr id="73" name="Google Shape;73;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78" name="Shape 78"/>
        <p:cNvGrpSpPr/>
        <p:nvPr/>
      </p:nvGrpSpPr>
      <p:grpSpPr>
        <a:xfrm>
          <a:off x="0" y="0"/>
          <a:ext cx="0" cy="0"/>
          <a:chOff x="0" y="0"/>
          <a:chExt cx="0" cy="0"/>
        </a:xfrm>
      </p:grpSpPr>
      <p:sp>
        <p:nvSpPr>
          <p:cNvPr id="79" name="Google Shape;79;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90" name="Shape 90"/>
        <p:cNvGrpSpPr/>
        <p:nvPr/>
      </p:nvGrpSpPr>
      <p:grpSpPr>
        <a:xfrm>
          <a:off x="0" y="0"/>
          <a:ext cx="0" cy="0"/>
          <a:chOff x="0" y="0"/>
          <a:chExt cx="0" cy="0"/>
        </a:xfrm>
      </p:grpSpPr>
      <p:sp>
        <p:nvSpPr>
          <p:cNvPr id="91" name="Google Shape;91;gd746a2e6dd_0_323"/>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92" name="Google Shape;92;gd746a2e6dd_0_323"/>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93" name="Google Shape;93;gd746a2e6dd_0_32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94" name="Google Shape;94;gd746a2e6dd_0_32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95" name="Google Shape;95;gd746a2e6dd_0_32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96" name="Shape 96"/>
        <p:cNvGrpSpPr/>
        <p:nvPr/>
      </p:nvGrpSpPr>
      <p:grpSpPr>
        <a:xfrm>
          <a:off x="0" y="0"/>
          <a:ext cx="0" cy="0"/>
          <a:chOff x="0" y="0"/>
          <a:chExt cx="0" cy="0"/>
        </a:xfrm>
      </p:grpSpPr>
      <p:sp>
        <p:nvSpPr>
          <p:cNvPr id="97" name="Google Shape;97;gd746a2e6dd_0_32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98" name="Google Shape;98;gd746a2e6dd_0_32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99" name="Google Shape;99;gd746a2e6dd_0_3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0" name="Google Shape;100;gd746a2e6dd_0_3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1" name="Google Shape;101;gd746a2e6dd_0_3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102" name="Shape 102"/>
        <p:cNvGrpSpPr/>
        <p:nvPr/>
      </p:nvGrpSpPr>
      <p:grpSpPr>
        <a:xfrm>
          <a:off x="0" y="0"/>
          <a:ext cx="0" cy="0"/>
          <a:chOff x="0" y="0"/>
          <a:chExt cx="0" cy="0"/>
        </a:xfrm>
      </p:grpSpPr>
      <p:sp>
        <p:nvSpPr>
          <p:cNvPr id="103" name="Google Shape;103;gd746a2e6dd_0_335"/>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04" name="Google Shape;104;gd746a2e6dd_0_335"/>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gd746a2e6dd_0_3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6" name="Google Shape;106;gd746a2e6dd_0_3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7" name="Google Shape;107;gd746a2e6dd_0_3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108" name="Shape 108"/>
        <p:cNvGrpSpPr/>
        <p:nvPr/>
      </p:nvGrpSpPr>
      <p:grpSpPr>
        <a:xfrm>
          <a:off x="0" y="0"/>
          <a:ext cx="0" cy="0"/>
          <a:chOff x="0" y="0"/>
          <a:chExt cx="0" cy="0"/>
        </a:xfrm>
      </p:grpSpPr>
      <p:sp>
        <p:nvSpPr>
          <p:cNvPr id="109" name="Google Shape;109;gd746a2e6dd_0_34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0" name="Google Shape;110;gd746a2e6dd_0_341"/>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11" name="Google Shape;111;gd746a2e6dd_0_341"/>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12" name="Google Shape;112;gd746a2e6dd_0_34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3" name="Google Shape;113;gd746a2e6dd_0_34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4" name="Google Shape;114;gd746a2e6dd_0_34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115" name="Shape 115"/>
        <p:cNvGrpSpPr/>
        <p:nvPr/>
      </p:nvGrpSpPr>
      <p:grpSpPr>
        <a:xfrm>
          <a:off x="0" y="0"/>
          <a:ext cx="0" cy="0"/>
          <a:chOff x="0" y="0"/>
          <a:chExt cx="0" cy="0"/>
        </a:xfrm>
      </p:grpSpPr>
      <p:sp>
        <p:nvSpPr>
          <p:cNvPr id="116" name="Google Shape;116;gd746a2e6dd_0_348"/>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7" name="Google Shape;117;gd746a2e6dd_0_348"/>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18" name="Google Shape;118;gd746a2e6dd_0_348"/>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19" name="Google Shape;119;gd746a2e6dd_0_348"/>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20" name="Google Shape;120;gd746a2e6dd_0_348"/>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21" name="Google Shape;121;gd746a2e6dd_0_34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2" name="Google Shape;122;gd746a2e6dd_0_34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3" name="Google Shape;123;gd746a2e6dd_0_34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124" name="Shape 124"/>
        <p:cNvGrpSpPr/>
        <p:nvPr/>
      </p:nvGrpSpPr>
      <p:grpSpPr>
        <a:xfrm>
          <a:off x="0" y="0"/>
          <a:ext cx="0" cy="0"/>
          <a:chOff x="0" y="0"/>
          <a:chExt cx="0" cy="0"/>
        </a:xfrm>
      </p:grpSpPr>
      <p:sp>
        <p:nvSpPr>
          <p:cNvPr id="125" name="Google Shape;125;gd746a2e6dd_0_35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6" name="Google Shape;126;gd746a2e6dd_0_35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7" name="Google Shape;127;gd746a2e6dd_0_35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8" name="Google Shape;128;gd746a2e6dd_0_35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129" name="Shape 129"/>
        <p:cNvGrpSpPr/>
        <p:nvPr/>
      </p:nvGrpSpPr>
      <p:grpSpPr>
        <a:xfrm>
          <a:off x="0" y="0"/>
          <a:ext cx="0" cy="0"/>
          <a:chOff x="0" y="0"/>
          <a:chExt cx="0" cy="0"/>
        </a:xfrm>
      </p:grpSpPr>
      <p:sp>
        <p:nvSpPr>
          <p:cNvPr id="130" name="Google Shape;130;gd746a2e6dd_0_36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1" name="Google Shape;131;gd746a2e6dd_0_36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2" name="Google Shape;132;gd746a2e6dd_0_36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133" name="Shape 133"/>
        <p:cNvGrpSpPr/>
        <p:nvPr/>
      </p:nvGrpSpPr>
      <p:grpSpPr>
        <a:xfrm>
          <a:off x="0" y="0"/>
          <a:ext cx="0" cy="0"/>
          <a:chOff x="0" y="0"/>
          <a:chExt cx="0" cy="0"/>
        </a:xfrm>
      </p:grpSpPr>
      <p:sp>
        <p:nvSpPr>
          <p:cNvPr id="134" name="Google Shape;134;gd746a2e6dd_0_366"/>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5" name="Google Shape;135;gd746a2e6dd_0_366"/>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136" name="Google Shape;136;gd746a2e6dd_0_366"/>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37" name="Google Shape;137;gd746a2e6dd_0_36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 name="Google Shape;138;gd746a2e6dd_0_36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9" name="Google Shape;139;gd746a2e6dd_0_36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140" name="Shape 140"/>
        <p:cNvGrpSpPr/>
        <p:nvPr/>
      </p:nvGrpSpPr>
      <p:grpSpPr>
        <a:xfrm>
          <a:off x="0" y="0"/>
          <a:ext cx="0" cy="0"/>
          <a:chOff x="0" y="0"/>
          <a:chExt cx="0" cy="0"/>
        </a:xfrm>
      </p:grpSpPr>
      <p:sp>
        <p:nvSpPr>
          <p:cNvPr id="141" name="Google Shape;141;gd746a2e6dd_0_373"/>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2" name="Google Shape;142;gd746a2e6dd_0_373"/>
          <p:cNvSpPr/>
          <p:nvPr>
            <p:ph idx="2" type="pic"/>
          </p:nvPr>
        </p:nvSpPr>
        <p:spPr>
          <a:xfrm>
            <a:off x="5183188" y="987425"/>
            <a:ext cx="6172200" cy="48735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43" name="Google Shape;143;gd746a2e6dd_0_373"/>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44" name="Google Shape;144;gd746a2e6dd_0_37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5" name="Google Shape;145;gd746a2e6dd_0_37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6" name="Google Shape;146;gd746a2e6dd_0_37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147" name="Shape 147"/>
        <p:cNvGrpSpPr/>
        <p:nvPr/>
      </p:nvGrpSpPr>
      <p:grpSpPr>
        <a:xfrm>
          <a:off x="0" y="0"/>
          <a:ext cx="0" cy="0"/>
          <a:chOff x="0" y="0"/>
          <a:chExt cx="0" cy="0"/>
        </a:xfrm>
      </p:grpSpPr>
      <p:sp>
        <p:nvSpPr>
          <p:cNvPr id="148" name="Google Shape;148;gd746a2e6dd_0_38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9" name="Google Shape;149;gd746a2e6dd_0_380"/>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0" name="Google Shape;150;gd746a2e6dd_0_38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1" name="Google Shape;151;gd746a2e6dd_0_38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gd746a2e6dd_0_38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153" name="Shape 153"/>
        <p:cNvGrpSpPr/>
        <p:nvPr/>
      </p:nvGrpSpPr>
      <p:grpSpPr>
        <a:xfrm>
          <a:off x="0" y="0"/>
          <a:ext cx="0" cy="0"/>
          <a:chOff x="0" y="0"/>
          <a:chExt cx="0" cy="0"/>
        </a:xfrm>
      </p:grpSpPr>
      <p:sp>
        <p:nvSpPr>
          <p:cNvPr id="154" name="Google Shape;154;gd746a2e6dd_0_386"/>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5" name="Google Shape;155;gd746a2e6dd_0_386"/>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6" name="Google Shape;156;gd746a2e6dd_0_38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7" name="Google Shape;157;gd746a2e6dd_0_38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8" name="Google Shape;158;gd746a2e6dd_0_38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gd746a2e6dd_0_31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86" name="Google Shape;86;gd746a2e6dd_0_317"/>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7" name="Google Shape;87;gd746a2e6dd_0_31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8" name="Google Shape;88;gd746a2e6dd_0_31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gd746a2e6dd_0_31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6.jpg"/><Relationship Id="rId5"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8.jpg"/><Relationship Id="rId5"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p:nvPr/>
        </p:nvSpPr>
        <p:spPr>
          <a:xfrm>
            <a:off x="-71919" y="1422971"/>
            <a:ext cx="12339263"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Users\Fedele Colantuono\Downloads\safety-logo01(1).png" id="165" name="Google Shape;165;p1"/>
          <p:cNvPicPr preferRelativeResize="0"/>
          <p:nvPr/>
        </p:nvPicPr>
        <p:blipFill rotWithShape="1">
          <a:blip r:embed="rId3">
            <a:alphaModFix/>
          </a:blip>
          <a:srcRect b="0" l="0" r="0" t="0"/>
          <a:stretch/>
        </p:blipFill>
        <p:spPr>
          <a:xfrm>
            <a:off x="429150" y="0"/>
            <a:ext cx="6070759" cy="1513895"/>
          </a:xfrm>
          <a:prstGeom prst="rect">
            <a:avLst/>
          </a:prstGeom>
          <a:noFill/>
          <a:ln>
            <a:noFill/>
          </a:ln>
        </p:spPr>
      </p:pic>
      <p:pic>
        <p:nvPicPr>
          <p:cNvPr id="166" name="Google Shape;166;p1"/>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sp>
        <p:nvSpPr>
          <p:cNvPr id="167" name="Google Shape;167;p1"/>
          <p:cNvSpPr/>
          <p:nvPr/>
        </p:nvSpPr>
        <p:spPr>
          <a:xfrm>
            <a:off x="499363" y="2598742"/>
            <a:ext cx="6000546"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000" u="none" cap="none" strike="noStrike">
                <a:solidFill>
                  <a:schemeClr val="lt1"/>
                </a:solidFill>
                <a:latin typeface="Avenir"/>
                <a:ea typeface="Avenir"/>
                <a:cs typeface="Avenir"/>
                <a:sym typeface="Avenir"/>
              </a:rPr>
              <a:t>WP2: Updates on the survey results </a:t>
            </a: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a:t>
            </a: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Francesco Barberio, UniFg</a:t>
            </a:r>
            <a:endParaRPr i="1" sz="1800">
              <a:solidFill>
                <a:schemeClr val="lt1"/>
              </a:solidFill>
              <a:latin typeface="Avenir"/>
              <a:ea typeface="Avenir"/>
              <a:cs typeface="Avenir"/>
              <a:sym typeface="Avenir"/>
            </a:endParaRPr>
          </a:p>
          <a:p>
            <a:pPr indent="0" lvl="0" marL="0" marR="0" rtl="0" algn="l">
              <a:spcBef>
                <a:spcPts val="0"/>
              </a:spcBef>
              <a:spcAft>
                <a:spcPts val="0"/>
              </a:spcAft>
              <a:buNone/>
            </a:pPr>
            <a:r>
              <a:t/>
            </a:r>
            <a:endParaRPr sz="3200">
              <a:solidFill>
                <a:schemeClr val="lt1"/>
              </a:solidFill>
              <a:latin typeface="Avenir"/>
              <a:ea typeface="Avenir"/>
              <a:cs typeface="Avenir"/>
              <a:sym typeface="Avenir"/>
            </a:endParaRPr>
          </a:p>
        </p:txBody>
      </p:sp>
      <p:grpSp>
        <p:nvGrpSpPr>
          <p:cNvPr id="168" name="Google Shape;168;p1"/>
          <p:cNvGrpSpPr/>
          <p:nvPr/>
        </p:nvGrpSpPr>
        <p:grpSpPr>
          <a:xfrm>
            <a:off x="499363" y="5893941"/>
            <a:ext cx="2886388" cy="646290"/>
            <a:chOff x="63500" y="5989560"/>
            <a:chExt cx="2849033" cy="707840"/>
          </a:xfrm>
        </p:grpSpPr>
        <p:sp>
          <p:nvSpPr>
            <p:cNvPr id="169" name="Google Shape;169;p1"/>
            <p:cNvSpPr/>
            <p:nvPr/>
          </p:nvSpPr>
          <p:spPr>
            <a:xfrm>
              <a:off x="711200" y="5989560"/>
              <a:ext cx="2201333" cy="70784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it-IT" sz="600" u="none" strike="noStrike">
                  <a:solidFill>
                    <a:srgbClr val="000000"/>
                  </a:solidFill>
                  <a:latin typeface="Verdana"/>
                  <a:ea typeface="Verdana"/>
                  <a:cs typeface="Verdana"/>
                  <a:sym typeface="Verdana"/>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a:p>
          </p:txBody>
        </p:sp>
        <p:pic>
          <p:nvPicPr>
            <p:cNvPr id="170" name="Google Shape;170;p1"/>
            <p:cNvPicPr preferRelativeResize="0"/>
            <p:nvPr/>
          </p:nvPicPr>
          <p:blipFill rotWithShape="1">
            <a:blip r:embed="rId5">
              <a:alphaModFix/>
            </a:blip>
            <a:srcRect b="0" l="0" r="0" t="0"/>
            <a:stretch/>
          </p:blipFill>
          <p:spPr>
            <a:xfrm>
              <a:off x="63500" y="6121229"/>
              <a:ext cx="647700" cy="444500"/>
            </a:xfrm>
            <a:prstGeom prst="rect">
              <a:avLst/>
            </a:prstGeom>
            <a:noFill/>
            <a:ln>
              <a:noFill/>
            </a:ln>
          </p:spPr>
        </p:pic>
      </p:grpSp>
      <p:pic>
        <p:nvPicPr>
          <p:cNvPr descr="Immagine che contiene testo&#10;&#10;Descrizione generata automaticamente" id="171" name="Google Shape;171;p1"/>
          <p:cNvPicPr preferRelativeResize="0"/>
          <p:nvPr/>
        </p:nvPicPr>
        <p:blipFill rotWithShape="1">
          <a:blip r:embed="rId6">
            <a:alphaModFix/>
          </a:blip>
          <a:srcRect b="0" l="0" r="0" t="0"/>
          <a:stretch/>
        </p:blipFill>
        <p:spPr>
          <a:xfrm>
            <a:off x="4030948" y="5784088"/>
            <a:ext cx="877228" cy="8772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78" name="Google Shape;178;p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79" name="Google Shape;179;p2"/>
          <p:cNvSpPr/>
          <p:nvPr/>
        </p:nvSpPr>
        <p:spPr>
          <a:xfrm>
            <a:off x="7913594" y="6177087"/>
            <a:ext cx="4278406"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Francesco Barberio 			</a:t>
            </a:r>
            <a:r>
              <a:rPr b="1" lang="it-IT" sz="1600">
                <a:solidFill>
                  <a:srgbClr val="775CA4"/>
                </a:solidFill>
                <a:latin typeface="Avenir"/>
                <a:ea typeface="Avenir"/>
                <a:cs typeface="Avenir"/>
                <a:sym typeface="Avenir"/>
              </a:rPr>
              <a:t>Page 02</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180" name="Google Shape;180;p2"/>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and Academics Surveys</a:t>
            </a:r>
            <a:endParaRPr sz="3200">
              <a:solidFill>
                <a:schemeClr val="dk1"/>
              </a:solidFill>
              <a:latin typeface="Calibri"/>
              <a:ea typeface="Calibri"/>
              <a:cs typeface="Calibri"/>
              <a:sym typeface="Calibri"/>
            </a:endParaRPr>
          </a:p>
        </p:txBody>
      </p:sp>
      <p:pic>
        <p:nvPicPr>
          <p:cNvPr descr="Immagine che contiene testo&#10;&#10;Descrizione generata automaticamente" id="181" name="Google Shape;181;p2"/>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182" name="Google Shape;182;p2"/>
          <p:cNvSpPr txBox="1"/>
          <p:nvPr/>
        </p:nvSpPr>
        <p:spPr>
          <a:xfrm>
            <a:off x="1982823" y="2284150"/>
            <a:ext cx="8226354" cy="4093428"/>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0000"/>
              </a:buClr>
              <a:buSzPts val="2000"/>
              <a:buFont typeface="Arial"/>
              <a:buChar char="-"/>
            </a:pPr>
            <a:r>
              <a:rPr b="0" i="0" lang="it-IT" sz="2000" u="none" strike="noStrike">
                <a:solidFill>
                  <a:srgbClr val="000000"/>
                </a:solidFill>
                <a:latin typeface="Arial"/>
                <a:ea typeface="Arial"/>
                <a:cs typeface="Arial"/>
                <a:sym typeface="Arial"/>
              </a:rPr>
              <a:t>At least 500 students from each nation involved in the project</a:t>
            </a:r>
            <a:endParaRPr b="0" i="0" sz="2000" u="none" strike="noStrike">
              <a:solidFill>
                <a:srgbClr val="000000"/>
              </a:solidFill>
              <a:latin typeface="Arial"/>
              <a:ea typeface="Arial"/>
              <a:cs typeface="Arial"/>
              <a:sym typeface="Arial"/>
            </a:endParaRPr>
          </a:p>
          <a:p>
            <a:pPr indent="-158750" lvl="0" marL="285750" marR="0" rtl="0" algn="l">
              <a:spcBef>
                <a:spcPts val="0"/>
              </a:spcBef>
              <a:spcAft>
                <a:spcPts val="0"/>
              </a:spcAft>
              <a:buClr>
                <a:schemeClr val="dk1"/>
              </a:buClr>
              <a:buSzPts val="2000"/>
              <a:buFont typeface="Calibri"/>
              <a:buNone/>
            </a:pPr>
            <a:r>
              <a:t/>
            </a:r>
            <a:endParaRPr sz="2000">
              <a:solidFill>
                <a:srgbClr val="000000"/>
              </a:solidFill>
              <a:latin typeface="Arial"/>
              <a:ea typeface="Arial"/>
              <a:cs typeface="Arial"/>
              <a:sym typeface="Arial"/>
            </a:endParaRPr>
          </a:p>
          <a:p>
            <a:pPr indent="-158750" lvl="0" marL="285750" marR="0" rtl="0" algn="l">
              <a:spcBef>
                <a:spcPts val="0"/>
              </a:spcBef>
              <a:spcAft>
                <a:spcPts val="0"/>
              </a:spcAft>
              <a:buClr>
                <a:schemeClr val="dk1"/>
              </a:buClr>
              <a:buSzPts val="2000"/>
              <a:buFont typeface="Calibri"/>
              <a:buNone/>
            </a:pPr>
            <a:r>
              <a:t/>
            </a:r>
            <a:endParaRPr sz="2000">
              <a:solidFill>
                <a:schemeClr val="dk1"/>
              </a:solidFill>
              <a:latin typeface="Arial"/>
              <a:ea typeface="Arial"/>
              <a:cs typeface="Arial"/>
              <a:sym typeface="Arial"/>
            </a:endParaRPr>
          </a:p>
          <a:p>
            <a:pPr indent="-285750" lvl="0" marL="285750" marR="0" rtl="0" algn="l">
              <a:spcBef>
                <a:spcPts val="0"/>
              </a:spcBef>
              <a:spcAft>
                <a:spcPts val="0"/>
              </a:spcAft>
              <a:buClr>
                <a:srgbClr val="000000"/>
              </a:buClr>
              <a:buSzPts val="2000"/>
              <a:buFont typeface="Arial"/>
              <a:buChar char="-"/>
            </a:pPr>
            <a:r>
              <a:rPr b="0" i="0" lang="it-IT" sz="2000" u="none" strike="noStrike">
                <a:solidFill>
                  <a:srgbClr val="000000"/>
                </a:solidFill>
                <a:latin typeface="Arial"/>
                <a:ea typeface="Arial"/>
                <a:cs typeface="Arial"/>
                <a:sym typeface="Arial"/>
              </a:rPr>
              <a:t>At least 100 academics from each nation involved in the project</a:t>
            </a:r>
            <a:endParaRPr/>
          </a:p>
          <a:p>
            <a:pPr indent="-158750" lvl="0" marL="285750" marR="0" rtl="0" algn="l">
              <a:spcBef>
                <a:spcPts val="0"/>
              </a:spcBef>
              <a:spcAft>
                <a:spcPts val="0"/>
              </a:spcAft>
              <a:buClr>
                <a:schemeClr val="dk1"/>
              </a:buClr>
              <a:buSzPts val="2000"/>
              <a:buFont typeface="Calibri"/>
              <a:buNone/>
            </a:pPr>
            <a:r>
              <a:t/>
            </a:r>
            <a:endParaRPr sz="2000">
              <a:solidFill>
                <a:srgbClr val="000000"/>
              </a:solidFill>
              <a:latin typeface="Arial"/>
              <a:ea typeface="Arial"/>
              <a:cs typeface="Arial"/>
              <a:sym typeface="Arial"/>
            </a:endParaRPr>
          </a:p>
          <a:p>
            <a:pPr indent="-158750" lvl="0" marL="285750" marR="0" rtl="0" algn="l">
              <a:spcBef>
                <a:spcPts val="0"/>
              </a:spcBef>
              <a:spcAft>
                <a:spcPts val="0"/>
              </a:spcAft>
              <a:buClr>
                <a:schemeClr val="dk1"/>
              </a:buClr>
              <a:buSzPts val="2000"/>
              <a:buFont typeface="Calibri"/>
              <a:buNone/>
            </a:pPr>
            <a:r>
              <a:t/>
            </a:r>
            <a:endParaRPr b="0" i="0" sz="2000" u="none" strike="noStrike">
              <a:solidFill>
                <a:srgbClr val="000000"/>
              </a:solidFill>
              <a:latin typeface="Arial"/>
              <a:ea typeface="Arial"/>
              <a:cs typeface="Arial"/>
              <a:sym typeface="Arial"/>
            </a:endParaRPr>
          </a:p>
          <a:p>
            <a:pPr indent="0" lvl="0" marL="0" marR="0" rtl="0" algn="ctr">
              <a:spcBef>
                <a:spcPts val="0"/>
              </a:spcBef>
              <a:spcAft>
                <a:spcPts val="0"/>
              </a:spcAft>
              <a:buNone/>
            </a:pPr>
            <a:r>
              <a:rPr b="1" lang="it-IT" sz="2000" u="sng">
                <a:solidFill>
                  <a:srgbClr val="775CA4"/>
                </a:solidFill>
                <a:latin typeface="Arial"/>
                <a:ea typeface="Arial"/>
                <a:cs typeface="Arial"/>
                <a:sym typeface="Arial"/>
              </a:rPr>
              <a:t>Start: 22-03-2021</a:t>
            </a:r>
            <a:endParaRPr/>
          </a:p>
          <a:p>
            <a:pPr indent="0" lvl="0" marL="0" marR="0" rtl="0" algn="ctr">
              <a:spcBef>
                <a:spcPts val="0"/>
              </a:spcBef>
              <a:spcAft>
                <a:spcPts val="0"/>
              </a:spcAft>
              <a:buNone/>
            </a:pPr>
            <a:r>
              <a:t/>
            </a:r>
            <a:endParaRPr b="1" i="0" sz="2000" u="sng" strike="noStrike">
              <a:solidFill>
                <a:srgbClr val="775CA4"/>
              </a:solidFill>
              <a:latin typeface="Arial"/>
              <a:ea typeface="Arial"/>
              <a:cs typeface="Arial"/>
              <a:sym typeface="Arial"/>
            </a:endParaRPr>
          </a:p>
          <a:p>
            <a:pPr indent="0" lvl="0" marL="0" marR="0" rtl="0" algn="ctr">
              <a:spcBef>
                <a:spcPts val="0"/>
              </a:spcBef>
              <a:spcAft>
                <a:spcPts val="0"/>
              </a:spcAft>
              <a:buNone/>
            </a:pPr>
            <a:r>
              <a:rPr b="1" lang="it-IT" sz="2000" u="sng">
                <a:solidFill>
                  <a:srgbClr val="775CA4"/>
                </a:solidFill>
                <a:latin typeface="Arial"/>
                <a:ea typeface="Arial"/>
                <a:cs typeface="Arial"/>
                <a:sym typeface="Arial"/>
              </a:rPr>
              <a:t>End: 31-05-2021</a:t>
            </a:r>
            <a:endParaRPr b="1" i="0" sz="2000" u="sng" strike="noStrike">
              <a:solidFill>
                <a:srgbClr val="775CA4"/>
              </a:solidFill>
              <a:latin typeface="Arial"/>
              <a:ea typeface="Arial"/>
              <a:cs typeface="Arial"/>
              <a:sym typeface="Arial"/>
            </a:endParaRPr>
          </a:p>
          <a:p>
            <a:pPr indent="0" lvl="0" marL="0" marR="0" rtl="0" algn="l">
              <a:spcBef>
                <a:spcPts val="0"/>
              </a:spcBef>
              <a:spcAft>
                <a:spcPts val="0"/>
              </a:spcAft>
              <a:buNone/>
            </a:pPr>
            <a:r>
              <a:t/>
            </a:r>
            <a:endParaRPr sz="2000">
              <a:solidFill>
                <a:srgbClr val="000000"/>
              </a:solidFill>
              <a:latin typeface="Arial"/>
              <a:ea typeface="Arial"/>
              <a:cs typeface="Arial"/>
              <a:sym typeface="Arial"/>
            </a:endParaRPr>
          </a:p>
          <a:p>
            <a:pPr indent="0" lvl="0" marL="0" marR="0" rtl="0" algn="l">
              <a:spcBef>
                <a:spcPts val="0"/>
              </a:spcBef>
              <a:spcAft>
                <a:spcPts val="0"/>
              </a:spcAft>
              <a:buNone/>
            </a:pPr>
            <a:r>
              <a:t/>
            </a:r>
            <a:endParaRPr b="0" i="0" sz="2000" u="none" strike="noStrike">
              <a:solidFill>
                <a:srgbClr val="000000"/>
              </a:solidFill>
              <a:latin typeface="Arial"/>
              <a:ea typeface="Arial"/>
              <a:cs typeface="Arial"/>
              <a:sym typeface="Arial"/>
            </a:endParaRPr>
          </a:p>
          <a:p>
            <a:pPr indent="0" lvl="0" marL="0" marR="0" rtl="0" algn="l">
              <a:spcBef>
                <a:spcPts val="0"/>
              </a:spcBef>
              <a:spcAft>
                <a:spcPts val="0"/>
              </a:spcAft>
              <a:buNone/>
            </a:pPr>
            <a:br>
              <a:rPr b="0" i="0" lang="it-IT" sz="2000" u="none" strike="noStrike">
                <a:solidFill>
                  <a:srgbClr val="000000"/>
                </a:solidFill>
                <a:latin typeface="Arial"/>
                <a:ea typeface="Arial"/>
                <a:cs typeface="Arial"/>
                <a:sym typeface="Arial"/>
              </a:rPr>
            </a:br>
            <a:endParaRPr sz="20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89" name="Google Shape;189;p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90" name="Google Shape;190;p3"/>
          <p:cNvSpPr/>
          <p:nvPr/>
        </p:nvSpPr>
        <p:spPr>
          <a:xfrm>
            <a:off x="7913594" y="6177087"/>
            <a:ext cx="3922890"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Francesco Barberio 			</a:t>
            </a:r>
            <a:r>
              <a:rPr b="1" lang="it-IT" sz="1600">
                <a:solidFill>
                  <a:srgbClr val="775CA4"/>
                </a:solidFill>
                <a:latin typeface="Avenir"/>
                <a:ea typeface="Avenir"/>
                <a:cs typeface="Avenir"/>
                <a:sym typeface="Avenir"/>
              </a:rPr>
              <a:t>Page 03</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pic>
        <p:nvPicPr>
          <p:cNvPr descr="Immagine che contiene testo&#10;&#10;Descrizione generata automaticamente" id="191" name="Google Shape;191;p3"/>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192" name="Google Shape;192;p3"/>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and Academics Surveys</a:t>
            </a:r>
            <a:endParaRPr sz="3200">
              <a:solidFill>
                <a:schemeClr val="dk1"/>
              </a:solidFill>
              <a:latin typeface="Calibri"/>
              <a:ea typeface="Calibri"/>
              <a:cs typeface="Calibri"/>
              <a:sym typeface="Calibri"/>
            </a:endParaRPr>
          </a:p>
        </p:txBody>
      </p:sp>
      <p:graphicFrame>
        <p:nvGraphicFramePr>
          <p:cNvPr id="193" name="Google Shape;193;p3"/>
          <p:cNvGraphicFramePr/>
          <p:nvPr/>
        </p:nvGraphicFramePr>
        <p:xfrm>
          <a:off x="2032000" y="1945640"/>
          <a:ext cx="3000000" cy="3000000"/>
        </p:xfrm>
        <a:graphic>
          <a:graphicData uri="http://schemas.openxmlformats.org/drawingml/2006/table">
            <a:tbl>
              <a:tblPr bandRow="1" firstRow="1">
                <a:noFill/>
                <a:tableStyleId>{4189E83C-A9EB-47F4-8F53-151C0E383185}</a:tableStyleId>
              </a:tblPr>
              <a:tblGrid>
                <a:gridCol w="2709325"/>
                <a:gridCol w="2709325"/>
                <a:gridCol w="2709325"/>
              </a:tblGrid>
              <a:tr h="370850">
                <a:tc>
                  <a:txBody>
                    <a:bodyPr/>
                    <a:lstStyle/>
                    <a:p>
                      <a:pPr indent="0" lvl="0" marL="0" marR="0" rtl="0" algn="ctr">
                        <a:spcBef>
                          <a:spcPts val="0"/>
                        </a:spcBef>
                        <a:spcAft>
                          <a:spcPts val="0"/>
                        </a:spcAft>
                        <a:buNone/>
                      </a:pPr>
                      <a:r>
                        <a:rPr lang="it-IT" sz="1800" u="none" cap="none" strike="noStrike">
                          <a:solidFill>
                            <a:schemeClr val="lt1"/>
                          </a:solidFill>
                        </a:rPr>
                        <a:t>Language Version</a:t>
                      </a:r>
                      <a:endParaRPr/>
                    </a:p>
                  </a:txBody>
                  <a:tcPr marT="45725" marB="45725" marR="91450" marL="91450">
                    <a:solidFill>
                      <a:srgbClr val="775CA4"/>
                    </a:solidFill>
                  </a:tcPr>
                </a:tc>
                <a:tc>
                  <a:txBody>
                    <a:bodyPr/>
                    <a:lstStyle/>
                    <a:p>
                      <a:pPr indent="0" lvl="0" marL="0" marR="0" rtl="0" algn="ctr">
                        <a:spcBef>
                          <a:spcPts val="0"/>
                        </a:spcBef>
                        <a:spcAft>
                          <a:spcPts val="0"/>
                        </a:spcAft>
                        <a:buNone/>
                      </a:pPr>
                      <a:r>
                        <a:rPr lang="it-IT" sz="1800" u="none" cap="none" strike="noStrike">
                          <a:solidFill>
                            <a:schemeClr val="lt1"/>
                          </a:solidFill>
                        </a:rPr>
                        <a:t>Students</a:t>
                      </a:r>
                      <a:endParaRPr/>
                    </a:p>
                  </a:txBody>
                  <a:tcPr marT="45725" marB="45725" marR="91450" marL="91450">
                    <a:solidFill>
                      <a:srgbClr val="775CA4"/>
                    </a:solidFill>
                  </a:tcPr>
                </a:tc>
                <a:tc>
                  <a:txBody>
                    <a:bodyPr/>
                    <a:lstStyle/>
                    <a:p>
                      <a:pPr indent="0" lvl="0" marL="0" marR="0" rtl="0" algn="ctr">
                        <a:spcBef>
                          <a:spcPts val="0"/>
                        </a:spcBef>
                        <a:spcAft>
                          <a:spcPts val="0"/>
                        </a:spcAft>
                        <a:buNone/>
                      </a:pPr>
                      <a:r>
                        <a:rPr lang="it-IT" sz="1800" u="none" cap="none" strike="noStrike">
                          <a:solidFill>
                            <a:schemeClr val="lt1"/>
                          </a:solidFill>
                        </a:rPr>
                        <a:t>Academics</a:t>
                      </a:r>
                      <a:endParaRPr sz="1800" u="none" cap="none" strike="noStrike">
                        <a:solidFill>
                          <a:schemeClr val="lt1"/>
                        </a:solidFill>
                      </a:endParaRPr>
                    </a:p>
                  </a:txBody>
                  <a:tcPr marT="45725" marB="45725" marR="91450" marL="91450">
                    <a:solidFill>
                      <a:srgbClr val="775CA4"/>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English</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2</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German</a:t>
                      </a:r>
                      <a:endParaRPr b="1" sz="1800" u="none" cap="none" strike="noStrike">
                        <a:solidFill>
                          <a:schemeClr val="lt1"/>
                        </a:solidFill>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4</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7</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Italian</a:t>
                      </a:r>
                      <a:endParaRPr b="1" sz="1800" u="none" cap="none" strike="noStrike">
                        <a:solidFill>
                          <a:schemeClr val="lt1"/>
                        </a:solidFill>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170</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4</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Norwegian</a:t>
                      </a:r>
                      <a:endParaRPr b="1" sz="1800" u="none" cap="none" strike="noStrike">
                        <a:solidFill>
                          <a:schemeClr val="lt1"/>
                        </a:solidFill>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17</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14</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Portuguese</a:t>
                      </a:r>
                      <a:endParaRPr b="1" sz="1800" u="none" cap="none" strike="noStrike">
                        <a:solidFill>
                          <a:schemeClr val="lt1"/>
                        </a:solidFill>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0</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0</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Romanian</a:t>
                      </a:r>
                      <a:endParaRPr b="1" sz="1800" u="none" cap="none" strike="noStrike">
                        <a:solidFill>
                          <a:schemeClr val="lt1"/>
                        </a:solidFill>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342</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13</a:t>
                      </a:r>
                      <a:endParaRPr/>
                    </a:p>
                  </a:txBody>
                  <a:tcPr marT="45725" marB="45725" marR="91450" marL="91450">
                    <a:solidFill>
                      <a:srgbClr val="B7A9CF"/>
                    </a:solidFill>
                  </a:tcPr>
                </a:tc>
              </a:tr>
              <a:tr h="370850">
                <a:tc>
                  <a:txBody>
                    <a:bodyPr/>
                    <a:lstStyle/>
                    <a:p>
                      <a:pPr indent="0" lvl="0" marL="0" marR="0" rtl="0" algn="ctr">
                        <a:spcBef>
                          <a:spcPts val="0"/>
                        </a:spcBef>
                        <a:spcAft>
                          <a:spcPts val="0"/>
                        </a:spcAft>
                        <a:buNone/>
                      </a:pPr>
                      <a:r>
                        <a:rPr b="1" lang="it-IT" sz="1800" u="none" cap="none" strike="noStrike">
                          <a:solidFill>
                            <a:schemeClr val="lt1"/>
                          </a:solidFill>
                        </a:rPr>
                        <a:t>Spanish</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180</a:t>
                      </a:r>
                      <a:endParaRPr/>
                    </a:p>
                  </a:txBody>
                  <a:tcPr marT="45725" marB="45725" marR="91450" marL="91450">
                    <a:solidFill>
                      <a:srgbClr val="B7A9CF"/>
                    </a:solidFill>
                  </a:tcPr>
                </a:tc>
                <a:tc>
                  <a:txBody>
                    <a:bodyPr/>
                    <a:lstStyle/>
                    <a:p>
                      <a:pPr indent="0" lvl="0" marL="0" marR="0" rtl="0" algn="ctr">
                        <a:spcBef>
                          <a:spcPts val="0"/>
                        </a:spcBef>
                        <a:spcAft>
                          <a:spcPts val="0"/>
                        </a:spcAft>
                        <a:buNone/>
                      </a:pPr>
                      <a:r>
                        <a:rPr b="1" lang="it-IT" sz="1800" u="none" cap="none" strike="noStrike">
                          <a:solidFill>
                            <a:schemeClr val="lt1"/>
                          </a:solidFill>
                        </a:rPr>
                        <a:t>90</a:t>
                      </a:r>
                      <a:endParaRPr/>
                    </a:p>
                  </a:txBody>
                  <a:tcPr marT="45725" marB="45725" marR="91450" marL="91450">
                    <a:solidFill>
                      <a:srgbClr val="B7A9CF"/>
                    </a:solidFill>
                  </a:tcPr>
                </a:tc>
              </a:tr>
            </a:tbl>
          </a:graphicData>
        </a:graphic>
      </p:graphicFrame>
      <p:sp>
        <p:nvSpPr>
          <p:cNvPr id="194" name="Google Shape;194;p3"/>
          <p:cNvSpPr/>
          <p:nvPr/>
        </p:nvSpPr>
        <p:spPr>
          <a:xfrm>
            <a:off x="10643347" y="5188023"/>
            <a:ext cx="1193137"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1600">
                <a:solidFill>
                  <a:srgbClr val="5C5B5B"/>
                </a:solidFill>
                <a:latin typeface="Avenir"/>
                <a:ea typeface="Avenir"/>
                <a:cs typeface="Avenir"/>
                <a:sym typeface="Avenir"/>
              </a:rPr>
              <a:t>04.05.2021</a:t>
            </a:r>
            <a:endParaRPr sz="1600">
              <a:solidFill>
                <a:schemeClr val="dk1"/>
              </a:solidFill>
              <a:latin typeface="Calibri"/>
              <a:ea typeface="Calibri"/>
              <a:cs typeface="Calibri"/>
              <a:sym typeface="Calibri"/>
            </a:endParaRPr>
          </a:p>
        </p:txBody>
      </p:sp>
      <p:graphicFrame>
        <p:nvGraphicFramePr>
          <p:cNvPr id="195" name="Google Shape;195;p3"/>
          <p:cNvGraphicFramePr/>
          <p:nvPr/>
        </p:nvGraphicFramePr>
        <p:xfrm>
          <a:off x="2053913" y="5141183"/>
          <a:ext cx="3000000" cy="3000000"/>
        </p:xfrm>
        <a:graphic>
          <a:graphicData uri="http://schemas.openxmlformats.org/drawingml/2006/table">
            <a:tbl>
              <a:tblPr bandRow="1" firstRow="1">
                <a:noFill/>
                <a:tableStyleId>{4189E83C-A9EB-47F4-8F53-151C0E383185}</a:tableStyleId>
              </a:tblPr>
              <a:tblGrid>
                <a:gridCol w="2709325"/>
                <a:gridCol w="2709325"/>
                <a:gridCol w="2709325"/>
              </a:tblGrid>
              <a:tr h="370850">
                <a:tc>
                  <a:txBody>
                    <a:bodyPr/>
                    <a:lstStyle/>
                    <a:p>
                      <a:pPr indent="0" lvl="0" marL="0" marR="0" rtl="0" algn="ctr">
                        <a:spcBef>
                          <a:spcPts val="0"/>
                        </a:spcBef>
                        <a:spcAft>
                          <a:spcPts val="0"/>
                        </a:spcAft>
                        <a:buNone/>
                      </a:pPr>
                      <a:r>
                        <a:rPr lang="it-IT" sz="1800" u="none" cap="none" strike="noStrike">
                          <a:solidFill>
                            <a:schemeClr val="lt1"/>
                          </a:solidFill>
                        </a:rPr>
                        <a:t>TOTAL</a:t>
                      </a:r>
                      <a:endParaRPr/>
                    </a:p>
                  </a:txBody>
                  <a:tcPr marT="45725" marB="45725" marR="91450" marL="91450">
                    <a:solidFill>
                      <a:srgbClr val="775CA4"/>
                    </a:solidFill>
                  </a:tcPr>
                </a:tc>
                <a:tc>
                  <a:txBody>
                    <a:bodyPr/>
                    <a:lstStyle/>
                    <a:p>
                      <a:pPr indent="0" lvl="0" marL="0" marR="0" rtl="0" algn="ctr">
                        <a:spcBef>
                          <a:spcPts val="0"/>
                        </a:spcBef>
                        <a:spcAft>
                          <a:spcPts val="0"/>
                        </a:spcAft>
                        <a:buNone/>
                      </a:pPr>
                      <a:r>
                        <a:rPr lang="it-IT" sz="1800" u="none" cap="none" strike="noStrike">
                          <a:solidFill>
                            <a:schemeClr val="lt1"/>
                          </a:solidFill>
                        </a:rPr>
                        <a:t>714</a:t>
                      </a:r>
                      <a:endParaRPr/>
                    </a:p>
                  </a:txBody>
                  <a:tcPr marT="45725" marB="45725" marR="91450" marL="91450">
                    <a:solidFill>
                      <a:srgbClr val="775CA4"/>
                    </a:solidFill>
                  </a:tcPr>
                </a:tc>
                <a:tc>
                  <a:txBody>
                    <a:bodyPr/>
                    <a:lstStyle/>
                    <a:p>
                      <a:pPr indent="0" lvl="0" marL="0" marR="0" rtl="0" algn="ctr">
                        <a:spcBef>
                          <a:spcPts val="0"/>
                        </a:spcBef>
                        <a:spcAft>
                          <a:spcPts val="0"/>
                        </a:spcAft>
                        <a:buNone/>
                      </a:pPr>
                      <a:r>
                        <a:rPr lang="it-IT" sz="1800" u="none" cap="none" strike="noStrike">
                          <a:solidFill>
                            <a:schemeClr val="lt1"/>
                          </a:solidFill>
                        </a:rPr>
                        <a:t>130</a:t>
                      </a:r>
                      <a:endParaRPr/>
                    </a:p>
                  </a:txBody>
                  <a:tcPr marT="45725" marB="45725" marR="91450" marL="91450">
                    <a:solidFill>
                      <a:srgbClr val="775CA4"/>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p4"/>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02" name="Google Shape;202;p4"/>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03" name="Google Shape;203;p4"/>
          <p:cNvSpPr/>
          <p:nvPr/>
        </p:nvSpPr>
        <p:spPr>
          <a:xfrm>
            <a:off x="7913594" y="6177087"/>
            <a:ext cx="4278406"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Francesco Barberio 			</a:t>
            </a:r>
            <a:r>
              <a:rPr b="1" lang="it-IT" sz="1600">
                <a:solidFill>
                  <a:srgbClr val="775CA4"/>
                </a:solidFill>
                <a:latin typeface="Avenir"/>
                <a:ea typeface="Avenir"/>
                <a:cs typeface="Avenir"/>
                <a:sym typeface="Avenir"/>
              </a:rPr>
              <a:t>Page 04</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204" name="Google Shape;204;p4"/>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Dissemination</a:t>
            </a:r>
            <a:endParaRPr sz="3200">
              <a:solidFill>
                <a:schemeClr val="dk1"/>
              </a:solidFill>
              <a:latin typeface="Calibri"/>
              <a:ea typeface="Calibri"/>
              <a:cs typeface="Calibri"/>
              <a:sym typeface="Calibri"/>
            </a:endParaRPr>
          </a:p>
        </p:txBody>
      </p:sp>
      <p:pic>
        <p:nvPicPr>
          <p:cNvPr descr="Immagine che contiene testo&#10;&#10;Descrizione generata automaticamente" id="205" name="Google Shape;205;p4"/>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06" name="Google Shape;206;p4"/>
          <p:cNvSpPr txBox="1"/>
          <p:nvPr/>
        </p:nvSpPr>
        <p:spPr>
          <a:xfrm>
            <a:off x="1062682" y="1598569"/>
            <a:ext cx="9795900" cy="47562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000"/>
              <a:buFont typeface="Noto Sans Symbols"/>
              <a:buChar char="⮚"/>
            </a:pPr>
            <a:r>
              <a:rPr lang="it-IT" sz="2000">
                <a:solidFill>
                  <a:schemeClr val="dk1"/>
                </a:solidFill>
                <a:latin typeface="Avenir"/>
                <a:ea typeface="Avenir"/>
                <a:cs typeface="Avenir"/>
                <a:sym typeface="Avenir"/>
              </a:rPr>
              <a:t>Official Channels</a:t>
            </a:r>
            <a:endParaRPr sz="2000">
              <a:solidFill>
                <a:schemeClr val="dk1"/>
              </a:solidFill>
              <a:latin typeface="Avenir"/>
              <a:ea typeface="Avenir"/>
              <a:cs typeface="Avenir"/>
              <a:sym typeface="Avenir"/>
            </a:endParaRPr>
          </a:p>
          <a:p>
            <a:pPr indent="-342900" lvl="1" marL="800100" marR="0" rtl="0" algn="l">
              <a:lnSpc>
                <a:spcPct val="150000"/>
              </a:lnSpc>
              <a:spcBef>
                <a:spcPts val="0"/>
              </a:spcBef>
              <a:spcAft>
                <a:spcPts val="0"/>
              </a:spcAft>
              <a:buClr>
                <a:schemeClr val="dk1"/>
              </a:buClr>
              <a:buSzPts val="1800"/>
              <a:buFont typeface="Avenir"/>
              <a:buChar char="-"/>
            </a:pPr>
            <a:r>
              <a:rPr b="0" i="0" lang="it-IT" sz="1800" u="none" cap="none" strike="noStrike">
                <a:solidFill>
                  <a:schemeClr val="dk1"/>
                </a:solidFill>
                <a:latin typeface="Avenir"/>
                <a:ea typeface="Avenir"/>
                <a:cs typeface="Avenir"/>
                <a:sym typeface="Avenir"/>
              </a:rPr>
              <a:t>SAFETY website and social</a:t>
            </a:r>
            <a:endParaRPr/>
          </a:p>
          <a:p>
            <a:pPr indent="-342900" lvl="1" marL="800100" marR="0" rtl="0" algn="l">
              <a:lnSpc>
                <a:spcPct val="150000"/>
              </a:lnSpc>
              <a:spcBef>
                <a:spcPts val="0"/>
              </a:spcBef>
              <a:spcAft>
                <a:spcPts val="0"/>
              </a:spcAft>
              <a:buClr>
                <a:schemeClr val="dk1"/>
              </a:buClr>
              <a:buSzPts val="1800"/>
              <a:buFont typeface="Avenir"/>
              <a:buChar char="-"/>
            </a:pPr>
            <a:r>
              <a:rPr b="0" i="0" lang="it-IT" sz="1800" u="none" cap="none" strike="noStrike">
                <a:solidFill>
                  <a:schemeClr val="dk1"/>
                </a:solidFill>
                <a:latin typeface="Avenir"/>
                <a:ea typeface="Avenir"/>
                <a:cs typeface="Avenir"/>
                <a:sym typeface="Avenir"/>
              </a:rPr>
              <a:t>‘Skill Lab’ UniFg page on Facebook</a:t>
            </a:r>
            <a:endParaRPr/>
          </a:p>
          <a:p>
            <a:pPr indent="-342900" lvl="1" marL="800100" marR="0" rtl="0" algn="l">
              <a:lnSpc>
                <a:spcPct val="150000"/>
              </a:lnSpc>
              <a:spcBef>
                <a:spcPts val="0"/>
              </a:spcBef>
              <a:spcAft>
                <a:spcPts val="0"/>
              </a:spcAft>
              <a:buClr>
                <a:schemeClr val="dk1"/>
              </a:buClr>
              <a:buSzPts val="1800"/>
              <a:buFont typeface="Avenir"/>
              <a:buChar char="-"/>
            </a:pPr>
            <a:r>
              <a:rPr b="0" i="0" lang="it-IT" sz="1800" u="none" cap="none" strike="noStrike">
                <a:solidFill>
                  <a:schemeClr val="dk1"/>
                </a:solidFill>
                <a:latin typeface="Avenir"/>
                <a:ea typeface="Avenir"/>
                <a:cs typeface="Avenir"/>
                <a:sym typeface="Avenir"/>
              </a:rPr>
              <a:t>Invitation through University Mailing-lists for Students and Academics</a:t>
            </a:r>
            <a:endParaRPr sz="1800">
              <a:solidFill>
                <a:schemeClr val="dk1"/>
              </a:solidFill>
              <a:latin typeface="Avenir"/>
              <a:ea typeface="Avenir"/>
              <a:cs typeface="Avenir"/>
              <a:sym typeface="Avenir"/>
            </a:endParaRPr>
          </a:p>
          <a:p>
            <a:pPr indent="-342900" lvl="1" marL="800100" marR="0" rtl="0" algn="l">
              <a:lnSpc>
                <a:spcPct val="150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UniFg students association</a:t>
            </a:r>
            <a:endParaRPr sz="1800"/>
          </a:p>
          <a:p>
            <a:pPr indent="-342900" lvl="1" marL="800100" marR="0" rtl="0" algn="l">
              <a:lnSpc>
                <a:spcPct val="150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EACEA common platform with other Erasmus+ KA projects</a:t>
            </a:r>
            <a:endParaRPr sz="1800">
              <a:solidFill>
                <a:schemeClr val="dk1"/>
              </a:solidFill>
              <a:latin typeface="Avenir"/>
              <a:ea typeface="Avenir"/>
              <a:cs typeface="Avenir"/>
              <a:sym typeface="Avenir"/>
            </a:endParaRPr>
          </a:p>
          <a:p>
            <a:pPr indent="-342900" lvl="1" marL="800100" marR="0" rtl="0" algn="l">
              <a:lnSpc>
                <a:spcPct val="150000"/>
              </a:lnSpc>
              <a:spcBef>
                <a:spcPts val="0"/>
              </a:spcBef>
              <a:spcAft>
                <a:spcPts val="0"/>
              </a:spcAft>
              <a:buClr>
                <a:schemeClr val="dk1"/>
              </a:buClr>
              <a:buSzPts val="1800"/>
              <a:buFont typeface="Avenir"/>
              <a:buChar char="-"/>
            </a:pPr>
            <a:r>
              <a:rPr b="0" i="0" lang="it-IT" sz="1800" u="none" cap="none" strike="noStrike">
                <a:solidFill>
                  <a:schemeClr val="dk1"/>
                </a:solidFill>
                <a:latin typeface="Avenir"/>
                <a:ea typeface="Avenir"/>
                <a:cs typeface="Avenir"/>
                <a:sym typeface="Avenir"/>
              </a:rPr>
              <a:t>Involving new associated partners</a:t>
            </a:r>
            <a:endParaRPr/>
          </a:p>
          <a:p>
            <a:pPr indent="-342900" lvl="2" marL="1257300" marR="0" rtl="0" algn="l">
              <a:lnSpc>
                <a:spcPct val="150000"/>
              </a:lnSpc>
              <a:spcBef>
                <a:spcPts val="0"/>
              </a:spcBef>
              <a:spcAft>
                <a:spcPts val="0"/>
              </a:spcAft>
              <a:buClr>
                <a:schemeClr val="dk1"/>
              </a:buClr>
              <a:buSzPts val="1600"/>
              <a:buFont typeface="Avenir"/>
              <a:buChar char="-"/>
            </a:pPr>
            <a:r>
              <a:rPr b="0" i="0" lang="it-IT" sz="1600" u="none" cap="none" strike="noStrike">
                <a:solidFill>
                  <a:schemeClr val="dk1"/>
                </a:solidFill>
                <a:latin typeface="Avenir"/>
                <a:ea typeface="Avenir"/>
                <a:cs typeface="Avenir"/>
                <a:sym typeface="Avenir"/>
              </a:rPr>
              <a:t>SISM </a:t>
            </a:r>
            <a:r>
              <a:rPr lang="it-IT" sz="1600">
                <a:solidFill>
                  <a:schemeClr val="dk1"/>
                </a:solidFill>
                <a:latin typeface="Avenir"/>
                <a:ea typeface="Avenir"/>
                <a:cs typeface="Avenir"/>
                <a:sym typeface="Avenir"/>
              </a:rPr>
              <a:t>, </a:t>
            </a:r>
            <a:r>
              <a:rPr b="0" i="0" lang="it-IT" sz="1600" u="none" cap="none" strike="noStrike">
                <a:solidFill>
                  <a:schemeClr val="dk1"/>
                </a:solidFill>
                <a:latin typeface="Avenir"/>
                <a:ea typeface="Avenir"/>
                <a:cs typeface="Avenir"/>
                <a:sym typeface="Avenir"/>
              </a:rPr>
              <a:t>IFMSA (International Federation of Medical Students’ Associations)</a:t>
            </a:r>
            <a:endParaRPr/>
          </a:p>
          <a:p>
            <a:pPr indent="-342900" lvl="2" marL="1257300" marR="0" rtl="0" algn="l">
              <a:lnSpc>
                <a:spcPct val="150000"/>
              </a:lnSpc>
              <a:spcBef>
                <a:spcPts val="0"/>
              </a:spcBef>
              <a:spcAft>
                <a:spcPts val="0"/>
              </a:spcAft>
              <a:buClr>
                <a:schemeClr val="dk1"/>
              </a:buClr>
              <a:buSzPts val="1600"/>
              <a:buFont typeface="Avenir"/>
              <a:buChar char="-"/>
            </a:pPr>
            <a:r>
              <a:rPr b="0" i="0" lang="it-IT" sz="1600" u="none" cap="none" strike="noStrike">
                <a:solidFill>
                  <a:schemeClr val="dk1"/>
                </a:solidFill>
                <a:latin typeface="Avenir"/>
                <a:ea typeface="Avenir"/>
                <a:cs typeface="Avenir"/>
                <a:sym typeface="Avenir"/>
              </a:rPr>
              <a:t>CeSi Lugano (doc. Pier Luigi Ingrassia)</a:t>
            </a:r>
            <a:endParaRPr/>
          </a:p>
          <a:p>
            <a:pPr indent="-342900" lvl="2" marL="1257300" marR="0" rtl="0" algn="l">
              <a:lnSpc>
                <a:spcPct val="150000"/>
              </a:lnSpc>
              <a:spcBef>
                <a:spcPts val="0"/>
              </a:spcBef>
              <a:spcAft>
                <a:spcPts val="0"/>
              </a:spcAft>
              <a:buClr>
                <a:schemeClr val="dk1"/>
              </a:buClr>
              <a:buSzPts val="1600"/>
              <a:buFont typeface="Avenir"/>
              <a:buChar char="-"/>
            </a:pPr>
            <a:r>
              <a:rPr b="0" i="0" lang="it-IT" sz="1600" u="none" cap="none" strike="noStrike">
                <a:solidFill>
                  <a:schemeClr val="dk1"/>
                </a:solidFill>
                <a:latin typeface="Avenir"/>
                <a:ea typeface="Avenir"/>
                <a:cs typeface="Avenir"/>
                <a:sym typeface="Avenir"/>
              </a:rPr>
              <a:t>Request sent to SIMMED (Italian Simulation Society)</a:t>
            </a:r>
            <a:endParaRPr/>
          </a:p>
          <a:p>
            <a:pPr indent="0" lvl="0" marL="0" marR="0" rtl="0" algn="l">
              <a:lnSpc>
                <a:spcPct val="150000"/>
              </a:lnSpc>
              <a:spcBef>
                <a:spcPts val="0"/>
              </a:spcBef>
              <a:spcAft>
                <a:spcPts val="0"/>
              </a:spcAft>
              <a:buNone/>
            </a:pPr>
            <a:r>
              <a:t/>
            </a:r>
            <a:endParaRPr/>
          </a:p>
          <a:p>
            <a:pPr indent="-228600" lvl="2" marL="1257300" marR="0" rtl="0" algn="l">
              <a:lnSpc>
                <a:spcPct val="150000"/>
              </a:lnSpc>
              <a:spcBef>
                <a:spcPts val="0"/>
              </a:spcBef>
              <a:spcAft>
                <a:spcPts val="0"/>
              </a:spcAft>
              <a:buClr>
                <a:schemeClr val="dk1"/>
              </a:buClr>
              <a:buSzPts val="1800"/>
              <a:buFont typeface="Calibri"/>
              <a:buNone/>
            </a:pPr>
            <a:r>
              <a:t/>
            </a:r>
            <a:endParaRPr b="0" i="0" sz="1800" u="none" cap="none" strike="noStrike">
              <a:solidFill>
                <a:schemeClr val="dk1"/>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p5"/>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13" name="Google Shape;213;p5"/>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14" name="Google Shape;214;p5"/>
          <p:cNvSpPr/>
          <p:nvPr/>
        </p:nvSpPr>
        <p:spPr>
          <a:xfrm>
            <a:off x="7913594" y="6177087"/>
            <a:ext cx="4278406"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Francesco Barberio 			</a:t>
            </a:r>
            <a:r>
              <a:rPr b="1" lang="it-IT" sz="1600">
                <a:solidFill>
                  <a:srgbClr val="775CA4"/>
                </a:solidFill>
                <a:latin typeface="Avenir"/>
                <a:ea typeface="Avenir"/>
                <a:cs typeface="Avenir"/>
                <a:sym typeface="Avenir"/>
              </a:rPr>
              <a:t>Page 05</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215" name="Google Shape;215;p5"/>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Dissemination</a:t>
            </a:r>
            <a:endParaRPr sz="3200">
              <a:solidFill>
                <a:schemeClr val="dk1"/>
              </a:solidFill>
              <a:latin typeface="Calibri"/>
              <a:ea typeface="Calibri"/>
              <a:cs typeface="Calibri"/>
              <a:sym typeface="Calibri"/>
            </a:endParaRPr>
          </a:p>
        </p:txBody>
      </p:sp>
      <p:pic>
        <p:nvPicPr>
          <p:cNvPr descr="Immagine che contiene testo&#10;&#10;Descrizione generata automaticamente" id="216" name="Google Shape;216;p5"/>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17" name="Google Shape;217;p5"/>
          <p:cNvSpPr txBox="1"/>
          <p:nvPr/>
        </p:nvSpPr>
        <p:spPr>
          <a:xfrm>
            <a:off x="1062682" y="1598569"/>
            <a:ext cx="9795818" cy="336675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lang="it-IT" sz="2400">
                <a:solidFill>
                  <a:schemeClr val="dk1"/>
                </a:solidFill>
                <a:latin typeface="Avenir"/>
                <a:ea typeface="Avenir"/>
                <a:cs typeface="Avenir"/>
                <a:sym typeface="Avenir"/>
              </a:rPr>
              <a:t>Un-official Chanells</a:t>
            </a:r>
            <a:endParaRPr sz="2400">
              <a:solidFill>
                <a:schemeClr val="dk1"/>
              </a:solidFill>
              <a:latin typeface="Avenir"/>
              <a:ea typeface="Avenir"/>
              <a:cs typeface="Avenir"/>
              <a:sym typeface="Avenir"/>
            </a:endParaRPr>
          </a:p>
          <a:p>
            <a:pPr indent="-342900" lvl="1" marL="800100" marR="0" rtl="0" algn="l">
              <a:lnSpc>
                <a:spcPct val="150000"/>
              </a:lnSpc>
              <a:spcBef>
                <a:spcPts val="0"/>
              </a:spcBef>
              <a:spcAft>
                <a:spcPts val="0"/>
              </a:spcAft>
              <a:buClr>
                <a:schemeClr val="dk1"/>
              </a:buClr>
              <a:buSzPts val="2000"/>
              <a:buFont typeface="Avenir"/>
              <a:buChar char="-"/>
            </a:pPr>
            <a:r>
              <a:rPr b="0" i="0" lang="it-IT" sz="2000" u="none" cap="none" strike="noStrike">
                <a:solidFill>
                  <a:schemeClr val="dk1"/>
                </a:solidFill>
                <a:latin typeface="Avenir"/>
                <a:ea typeface="Avenir"/>
                <a:cs typeface="Avenir"/>
                <a:sym typeface="Avenir"/>
              </a:rPr>
              <a:t>Whatsapp contacts</a:t>
            </a:r>
            <a:endParaRPr b="0" i="0" sz="2000" u="none" cap="none" strike="noStrike">
              <a:solidFill>
                <a:schemeClr val="dk1"/>
              </a:solidFill>
              <a:latin typeface="Avenir"/>
              <a:ea typeface="Avenir"/>
              <a:cs typeface="Avenir"/>
              <a:sym typeface="Avenir"/>
            </a:endParaRPr>
          </a:p>
          <a:p>
            <a:pPr indent="-342900" lvl="2" marL="1257300" marR="0" rtl="0" algn="l">
              <a:lnSpc>
                <a:spcPct val="150000"/>
              </a:lnSpc>
              <a:spcBef>
                <a:spcPts val="0"/>
              </a:spcBef>
              <a:spcAft>
                <a:spcPts val="0"/>
              </a:spcAft>
              <a:buClr>
                <a:schemeClr val="dk1"/>
              </a:buClr>
              <a:buSzPts val="2000"/>
              <a:buFont typeface="Avenir"/>
              <a:buChar char="-"/>
            </a:pPr>
            <a:r>
              <a:rPr b="0" i="0" lang="it-IT" sz="2000" u="none" cap="none" strike="noStrike">
                <a:solidFill>
                  <a:schemeClr val="dk1"/>
                </a:solidFill>
                <a:latin typeface="Avenir"/>
                <a:ea typeface="Avenir"/>
                <a:cs typeface="Avenir"/>
                <a:sym typeface="Avenir"/>
              </a:rPr>
              <a:t>Rome</a:t>
            </a:r>
            <a:endParaRPr/>
          </a:p>
          <a:p>
            <a:pPr indent="-342900" lvl="2" marL="1257300" marR="0" rtl="0" algn="l">
              <a:lnSpc>
                <a:spcPct val="150000"/>
              </a:lnSpc>
              <a:spcBef>
                <a:spcPts val="0"/>
              </a:spcBef>
              <a:spcAft>
                <a:spcPts val="0"/>
              </a:spcAft>
              <a:buClr>
                <a:schemeClr val="dk1"/>
              </a:buClr>
              <a:buSzPts val="2000"/>
              <a:buFont typeface="Avenir"/>
              <a:buChar char="-"/>
            </a:pPr>
            <a:r>
              <a:rPr b="0" i="0" lang="it-IT" sz="2000" u="none" cap="none" strike="noStrike">
                <a:solidFill>
                  <a:schemeClr val="dk1"/>
                </a:solidFill>
                <a:latin typeface="Avenir"/>
                <a:ea typeface="Avenir"/>
                <a:cs typeface="Avenir"/>
                <a:sym typeface="Avenir"/>
              </a:rPr>
              <a:t>Milan</a:t>
            </a:r>
            <a:endParaRPr/>
          </a:p>
          <a:p>
            <a:pPr indent="-342900" lvl="2" marL="1257300" marR="0" rtl="0" algn="l">
              <a:lnSpc>
                <a:spcPct val="150000"/>
              </a:lnSpc>
              <a:spcBef>
                <a:spcPts val="0"/>
              </a:spcBef>
              <a:spcAft>
                <a:spcPts val="0"/>
              </a:spcAft>
              <a:buClr>
                <a:schemeClr val="dk1"/>
              </a:buClr>
              <a:buSzPts val="2000"/>
              <a:buFont typeface="Avenir"/>
              <a:buChar char="-"/>
            </a:pPr>
            <a:r>
              <a:rPr b="0" i="0" lang="it-IT" sz="2000" u="none" cap="none" strike="noStrike">
                <a:solidFill>
                  <a:schemeClr val="dk1"/>
                </a:solidFill>
                <a:latin typeface="Avenir"/>
                <a:ea typeface="Avenir"/>
                <a:cs typeface="Avenir"/>
                <a:sym typeface="Avenir"/>
              </a:rPr>
              <a:t>Padova</a:t>
            </a:r>
            <a:endParaRPr/>
          </a:p>
          <a:p>
            <a:pPr indent="-215900" lvl="2" marL="1257300" marR="0" rtl="0" algn="l">
              <a:lnSpc>
                <a:spcPct val="150000"/>
              </a:lnSpc>
              <a:spcBef>
                <a:spcPts val="0"/>
              </a:spcBef>
              <a:spcAft>
                <a:spcPts val="0"/>
              </a:spcAft>
              <a:buClr>
                <a:schemeClr val="dk1"/>
              </a:buClr>
              <a:buSzPts val="2000"/>
              <a:buFont typeface="Calibri"/>
              <a:buNone/>
            </a:pPr>
            <a:r>
              <a:t/>
            </a:r>
            <a:endParaRPr b="0" i="0" sz="2000" u="none" cap="none" strike="noStrike">
              <a:solidFill>
                <a:schemeClr val="dk1"/>
              </a:solidFill>
              <a:latin typeface="Avenir"/>
              <a:ea typeface="Avenir"/>
              <a:cs typeface="Avenir"/>
              <a:sym typeface="Avenir"/>
            </a:endParaRPr>
          </a:p>
          <a:p>
            <a:pPr indent="-215900" lvl="1" marL="800100" marR="0" rtl="0" algn="l">
              <a:lnSpc>
                <a:spcPct val="150000"/>
              </a:lnSpc>
              <a:spcBef>
                <a:spcPts val="0"/>
              </a:spcBef>
              <a:spcAft>
                <a:spcPts val="0"/>
              </a:spcAft>
              <a:buClr>
                <a:schemeClr val="dk1"/>
              </a:buClr>
              <a:buSzPts val="2000"/>
              <a:buFont typeface="Calibri"/>
              <a:buNone/>
            </a:pPr>
            <a:r>
              <a:t/>
            </a:r>
            <a:endParaRPr b="0" i="0" sz="2000" u="none" cap="none" strike="noStrike">
              <a:solidFill>
                <a:schemeClr val="dk1"/>
              </a:solidFill>
              <a:latin typeface="Avenir"/>
              <a:ea typeface="Avenir"/>
              <a:cs typeface="Avenir"/>
              <a:sym typeface="Avenir"/>
            </a:endParaRPr>
          </a:p>
        </p:txBody>
      </p:sp>
      <p:pic>
        <p:nvPicPr>
          <p:cNvPr descr="Immagine che contiene testo, mappa&#10;&#10;Descrizione generata automaticamente" id="218" name="Google Shape;218;p5"/>
          <p:cNvPicPr preferRelativeResize="0"/>
          <p:nvPr/>
        </p:nvPicPr>
        <p:blipFill rotWithShape="1">
          <a:blip r:embed="rId5">
            <a:alphaModFix/>
          </a:blip>
          <a:srcRect b="0" l="0" r="0" t="0"/>
          <a:stretch/>
        </p:blipFill>
        <p:spPr>
          <a:xfrm>
            <a:off x="6893030" y="1113035"/>
            <a:ext cx="4326300" cy="4326300"/>
          </a:xfrm>
          <a:prstGeom prst="rect">
            <a:avLst/>
          </a:prstGeom>
          <a:noFill/>
          <a:ln>
            <a:noFill/>
          </a:ln>
        </p:spPr>
      </p:pic>
      <p:sp>
        <p:nvSpPr>
          <p:cNvPr id="219" name="Google Shape;219;p5"/>
          <p:cNvSpPr/>
          <p:nvPr/>
        </p:nvSpPr>
        <p:spPr>
          <a:xfrm rot="-5103515">
            <a:off x="9245636" y="2970792"/>
            <a:ext cx="176349" cy="860611"/>
          </a:xfrm>
          <a:prstGeom prst="upArrow">
            <a:avLst>
              <a:gd fmla="val 50000" name="adj1"/>
              <a:gd fmla="val 50000" name="adj2"/>
            </a:avLst>
          </a:prstGeom>
          <a:solidFill>
            <a:srgbClr val="775CA4"/>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0" name="Google Shape;220;p5"/>
          <p:cNvSpPr/>
          <p:nvPr/>
        </p:nvSpPr>
        <p:spPr>
          <a:xfrm rot="-2862222">
            <a:off x="8835785" y="1517592"/>
            <a:ext cx="143504" cy="2286415"/>
          </a:xfrm>
          <a:prstGeom prst="upArrow">
            <a:avLst>
              <a:gd fmla="val 50000" name="adj1"/>
              <a:gd fmla="val 50000" name="adj2"/>
            </a:avLst>
          </a:prstGeom>
          <a:solidFill>
            <a:srgbClr val="775CA4"/>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1" name="Google Shape;221;p5"/>
          <p:cNvSpPr/>
          <p:nvPr/>
        </p:nvSpPr>
        <p:spPr>
          <a:xfrm rot="-1700607">
            <a:off x="9179257" y="1632977"/>
            <a:ext cx="145940" cy="1911144"/>
          </a:xfrm>
          <a:prstGeom prst="upArrow">
            <a:avLst>
              <a:gd fmla="val 50000" name="adj1"/>
              <a:gd fmla="val 50000" name="adj2"/>
            </a:avLst>
          </a:prstGeom>
          <a:solidFill>
            <a:srgbClr val="775CA4"/>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p6"/>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28" name="Google Shape;228;p6"/>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29" name="Google Shape;229;p6"/>
          <p:cNvSpPr/>
          <p:nvPr/>
        </p:nvSpPr>
        <p:spPr>
          <a:xfrm>
            <a:off x="7913594" y="6177087"/>
            <a:ext cx="4278406"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Francesco Barberio 			</a:t>
            </a:r>
            <a:r>
              <a:rPr b="1" lang="it-IT" sz="1600">
                <a:solidFill>
                  <a:srgbClr val="775CA4"/>
                </a:solidFill>
                <a:latin typeface="Avenir"/>
                <a:ea typeface="Avenir"/>
                <a:cs typeface="Avenir"/>
                <a:sym typeface="Avenir"/>
              </a:rPr>
              <a:t>Page 06</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230" name="Google Shape;230;p6"/>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Dissemination</a:t>
            </a:r>
            <a:endParaRPr sz="3200">
              <a:solidFill>
                <a:schemeClr val="dk1"/>
              </a:solidFill>
              <a:latin typeface="Calibri"/>
              <a:ea typeface="Calibri"/>
              <a:cs typeface="Calibri"/>
              <a:sym typeface="Calibri"/>
            </a:endParaRPr>
          </a:p>
        </p:txBody>
      </p:sp>
      <p:pic>
        <p:nvPicPr>
          <p:cNvPr descr="Immagine che contiene testo&#10;&#10;Descrizione generata automaticamente" id="231" name="Google Shape;231;p6"/>
          <p:cNvPicPr preferRelativeResize="0"/>
          <p:nvPr/>
        </p:nvPicPr>
        <p:blipFill rotWithShape="1">
          <a:blip r:embed="rId4">
            <a:alphaModFix/>
          </a:blip>
          <a:srcRect b="0" l="0" r="0" t="0"/>
          <a:stretch/>
        </p:blipFill>
        <p:spPr>
          <a:xfrm>
            <a:off x="2719860" y="5961625"/>
            <a:ext cx="831906" cy="831906"/>
          </a:xfrm>
          <a:prstGeom prst="rect">
            <a:avLst/>
          </a:prstGeom>
          <a:noFill/>
          <a:ln>
            <a:noFill/>
          </a:ln>
        </p:spPr>
      </p:pic>
      <p:sp>
        <p:nvSpPr>
          <p:cNvPr id="232" name="Google Shape;232;p6"/>
          <p:cNvSpPr txBox="1"/>
          <p:nvPr/>
        </p:nvSpPr>
        <p:spPr>
          <a:xfrm>
            <a:off x="1062682" y="1598569"/>
            <a:ext cx="9795818" cy="152009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it-IT" sz="2400">
                <a:solidFill>
                  <a:schemeClr val="dk1"/>
                </a:solidFill>
                <a:latin typeface="Avenir"/>
                <a:ea typeface="Avenir"/>
                <a:cs typeface="Avenir"/>
                <a:sym typeface="Avenir"/>
              </a:rPr>
              <a:t>How to increase?</a:t>
            </a:r>
            <a:endParaRPr sz="2000">
              <a:solidFill>
                <a:schemeClr val="dk1"/>
              </a:solidFill>
              <a:latin typeface="Avenir"/>
              <a:ea typeface="Avenir"/>
              <a:cs typeface="Avenir"/>
              <a:sym typeface="Avenir"/>
            </a:endParaRPr>
          </a:p>
          <a:p>
            <a:pPr indent="-215900" lvl="2" marL="1257300" marR="0" rtl="0" algn="l">
              <a:lnSpc>
                <a:spcPct val="150000"/>
              </a:lnSpc>
              <a:spcBef>
                <a:spcPts val="0"/>
              </a:spcBef>
              <a:spcAft>
                <a:spcPts val="0"/>
              </a:spcAft>
              <a:buClr>
                <a:schemeClr val="dk1"/>
              </a:buClr>
              <a:buSzPts val="2000"/>
              <a:buFont typeface="Calibri"/>
              <a:buNone/>
            </a:pPr>
            <a:r>
              <a:t/>
            </a:r>
            <a:endParaRPr b="0" i="0" sz="2000" u="none" cap="none" strike="noStrike">
              <a:solidFill>
                <a:schemeClr val="dk1"/>
              </a:solidFill>
              <a:latin typeface="Avenir"/>
              <a:ea typeface="Avenir"/>
              <a:cs typeface="Avenir"/>
              <a:sym typeface="Avenir"/>
            </a:endParaRPr>
          </a:p>
          <a:p>
            <a:pPr indent="-215900" lvl="1" marL="800100" marR="0" rtl="0" algn="l">
              <a:lnSpc>
                <a:spcPct val="150000"/>
              </a:lnSpc>
              <a:spcBef>
                <a:spcPts val="0"/>
              </a:spcBef>
              <a:spcAft>
                <a:spcPts val="0"/>
              </a:spcAft>
              <a:buClr>
                <a:schemeClr val="dk1"/>
              </a:buClr>
              <a:buSzPts val="2000"/>
              <a:buFont typeface="Calibri"/>
              <a:buNone/>
            </a:pPr>
            <a:r>
              <a:t/>
            </a:r>
            <a:endParaRPr b="0" i="0" sz="2000" u="none" cap="none" strike="noStrike">
              <a:solidFill>
                <a:schemeClr val="dk1"/>
              </a:solidFill>
              <a:latin typeface="Avenir"/>
              <a:ea typeface="Avenir"/>
              <a:cs typeface="Avenir"/>
              <a:sym typeface="Aveni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pic>
        <p:nvPicPr>
          <p:cNvPr id="238" name="Google Shape;238;gd746a2e6dd_0_98"/>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39" name="Google Shape;239;gd746a2e6dd_0_98"/>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240" name="Google Shape;240;gd746a2e6dd_0_98"/>
          <p:cNvGrpSpPr/>
          <p:nvPr/>
        </p:nvGrpSpPr>
        <p:grpSpPr>
          <a:xfrm>
            <a:off x="3052286" y="5989300"/>
            <a:ext cx="821118" cy="776534"/>
            <a:chOff x="4384447" y="5141095"/>
            <a:chExt cx="1297800" cy="1169127"/>
          </a:xfrm>
        </p:grpSpPr>
        <p:sp>
          <p:nvSpPr>
            <p:cNvPr id="241" name="Google Shape;241;gd746a2e6dd_0_98"/>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242" name="Google Shape;242;gd746a2e6dd_0_98"/>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43" name="Google Shape;243;gd746a2e6dd_0_98"/>
          <p:cNvSpPr/>
          <p:nvPr/>
        </p:nvSpPr>
        <p:spPr>
          <a:xfrm>
            <a:off x="6531591" y="6177087"/>
            <a:ext cx="5660400" cy="713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                              </a:t>
            </a:r>
            <a:r>
              <a:rPr b="1" lang="it-IT" sz="1600">
                <a:solidFill>
                  <a:srgbClr val="775CA4"/>
                </a:solidFill>
                <a:latin typeface="Avenir"/>
                <a:ea typeface="Avenir"/>
                <a:cs typeface="Avenir"/>
                <a:sym typeface="Avenir"/>
              </a:rPr>
              <a:t>Page 06</a:t>
            </a:r>
            <a:endParaRPr i="1" sz="1600">
              <a:solidFill>
                <a:srgbClr val="4B4846"/>
              </a:solidFill>
              <a:latin typeface="Avenir"/>
              <a:ea typeface="Avenir"/>
              <a:cs typeface="Avenir"/>
              <a:sym typeface="Avenir"/>
            </a:endParaRPr>
          </a:p>
        </p:txBody>
      </p:sp>
      <p:sp>
        <p:nvSpPr>
          <p:cNvPr id="244" name="Google Shape;244;gd746a2e6dd_0_98"/>
          <p:cNvSpPr/>
          <p:nvPr/>
        </p:nvSpPr>
        <p:spPr>
          <a:xfrm>
            <a:off x="453074" y="391975"/>
            <a:ext cx="9528000" cy="584700"/>
          </a:xfrm>
          <a:prstGeom prst="rect">
            <a:avLst/>
          </a:prstGeom>
          <a:noFill/>
          <a:ln>
            <a:noFill/>
          </a:ln>
        </p:spPr>
        <p:txBody>
          <a:bodyPr anchorCtr="0" anchor="t" bIns="45700" lIns="91425" spcFirstLastPara="1" rIns="91425" wrap="square" tIns="45700">
            <a:noAutofit/>
          </a:bodyPr>
          <a:lstStyle/>
          <a:p>
            <a:pPr indent="-406400" lvl="0" marL="457200" marR="0" rtl="0" algn="l">
              <a:spcBef>
                <a:spcPts val="0"/>
              </a:spcBef>
              <a:spcAft>
                <a:spcPts val="0"/>
              </a:spcAft>
              <a:buClr>
                <a:srgbClr val="5C5B5B"/>
              </a:buClr>
              <a:buSzPts val="2800"/>
              <a:buChar char="❖"/>
            </a:pPr>
            <a:r>
              <a:rPr lang="it-IT" sz="2800">
                <a:solidFill>
                  <a:srgbClr val="5C5B5B"/>
                </a:solidFill>
                <a:latin typeface="Avenir"/>
                <a:ea typeface="Avenir"/>
                <a:cs typeface="Avenir"/>
                <a:sym typeface="Avenir"/>
              </a:rPr>
              <a:t>Numbers to reach </a:t>
            </a:r>
            <a:r>
              <a:rPr b="1" lang="it-IT" sz="2800">
                <a:solidFill>
                  <a:srgbClr val="5C5B5B"/>
                </a:solidFill>
                <a:latin typeface="Avenir"/>
                <a:ea typeface="Avenir"/>
                <a:cs typeface="Avenir"/>
                <a:sym typeface="Avenir"/>
              </a:rPr>
              <a:t>                  </a:t>
            </a:r>
            <a:r>
              <a:rPr b="1" lang="it-IT" sz="2800">
                <a:solidFill>
                  <a:srgbClr val="5C5B5B"/>
                </a:solidFill>
                <a:latin typeface="Avenir"/>
                <a:ea typeface="Avenir"/>
                <a:cs typeface="Avenir"/>
                <a:sym typeface="Avenir"/>
              </a:rPr>
              <a:t>25-30 </a:t>
            </a:r>
            <a:r>
              <a:rPr lang="it-IT" sz="2800">
                <a:solidFill>
                  <a:srgbClr val="5C5B5B"/>
                </a:solidFill>
                <a:latin typeface="Avenir"/>
                <a:ea typeface="Avenir"/>
                <a:cs typeface="Avenir"/>
                <a:sym typeface="Avenir"/>
              </a:rPr>
              <a:t>companies</a:t>
            </a:r>
            <a:endParaRPr sz="2800">
              <a:solidFill>
                <a:srgbClr val="5C5B5B"/>
              </a:solidFill>
              <a:latin typeface="Avenir"/>
              <a:ea typeface="Avenir"/>
              <a:cs typeface="Avenir"/>
              <a:sym typeface="Avenir"/>
            </a:endParaRPr>
          </a:p>
          <a:p>
            <a:pPr indent="0" lvl="0" marL="0" marR="0" rtl="0" algn="l">
              <a:spcBef>
                <a:spcPts val="0"/>
              </a:spcBef>
              <a:spcAft>
                <a:spcPts val="0"/>
              </a:spcAft>
              <a:buNone/>
            </a:pPr>
            <a:r>
              <a:t/>
            </a:r>
            <a:endParaRPr b="1" sz="3200">
              <a:solidFill>
                <a:srgbClr val="5C5B5B"/>
              </a:solidFill>
              <a:latin typeface="Avenir"/>
              <a:ea typeface="Avenir"/>
              <a:cs typeface="Avenir"/>
              <a:sym typeface="Avenir"/>
            </a:endParaRPr>
          </a:p>
          <a:p>
            <a:pPr indent="0" lvl="0" marL="0" marR="0" rtl="0" algn="l">
              <a:spcBef>
                <a:spcPts val="0"/>
              </a:spcBef>
              <a:spcAft>
                <a:spcPts val="0"/>
              </a:spcAft>
              <a:buNone/>
            </a:pPr>
            <a:r>
              <a:rPr b="1" lang="it-IT" sz="3200">
                <a:solidFill>
                  <a:srgbClr val="5C5B5B"/>
                </a:solidFill>
                <a:latin typeface="Avenir"/>
                <a:ea typeface="Avenir"/>
                <a:cs typeface="Avenir"/>
                <a:sym typeface="Avenir"/>
              </a:rPr>
              <a:t>    so far 20 companies included in our list</a:t>
            </a:r>
            <a:endParaRPr b="1" sz="3200">
              <a:solidFill>
                <a:srgbClr val="5C5B5B"/>
              </a:solidFill>
              <a:latin typeface="Avenir"/>
              <a:ea typeface="Avenir"/>
              <a:cs typeface="Avenir"/>
              <a:sym typeface="Avenir"/>
            </a:endParaRPr>
          </a:p>
        </p:txBody>
      </p:sp>
      <p:sp>
        <p:nvSpPr>
          <p:cNvPr id="245" name="Google Shape;245;gd746a2e6dd_0_98"/>
          <p:cNvSpPr txBox="1"/>
          <p:nvPr/>
        </p:nvSpPr>
        <p:spPr>
          <a:xfrm>
            <a:off x="1279182" y="1529090"/>
            <a:ext cx="10557300" cy="7491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t/>
            </a:r>
            <a:endParaRPr sz="1800">
              <a:solidFill>
                <a:srgbClr val="000000"/>
              </a:solidFill>
              <a:latin typeface="Times New Roman"/>
              <a:ea typeface="Times New Roman"/>
              <a:cs typeface="Times New Roman"/>
              <a:sym typeface="Times New Roman"/>
            </a:endParaRPr>
          </a:p>
          <a:p>
            <a:pPr indent="0" lvl="0" marL="0" marR="0" rtl="0" algn="l">
              <a:spcBef>
                <a:spcPts val="800"/>
              </a:spcBef>
              <a:spcAft>
                <a:spcPts val="0"/>
              </a:spcAft>
              <a:buClr>
                <a:srgbClr val="000000"/>
              </a:buClr>
              <a:buFont typeface="Arial"/>
              <a:buNone/>
            </a:pPr>
            <a:r>
              <a:rPr lang="it-IT" sz="1800">
                <a:latin typeface="Times New Roman"/>
                <a:ea typeface="Times New Roman"/>
                <a:cs typeface="Times New Roman"/>
                <a:sym typeface="Times New Roman"/>
              </a:rPr>
              <a:t>                                                                                </a:t>
            </a:r>
            <a:endParaRPr sz="1800">
              <a:latin typeface="Times New Roman"/>
              <a:ea typeface="Times New Roman"/>
              <a:cs typeface="Times New Roman"/>
              <a:sym typeface="Times New Roman"/>
            </a:endParaRPr>
          </a:p>
        </p:txBody>
      </p:sp>
      <p:pic>
        <p:nvPicPr>
          <p:cNvPr id="246" name="Google Shape;246;gd746a2e6dd_0_98"/>
          <p:cNvPicPr preferRelativeResize="0"/>
          <p:nvPr/>
        </p:nvPicPr>
        <p:blipFill rotWithShape="1">
          <a:blip r:embed="rId4">
            <a:alphaModFix/>
          </a:blip>
          <a:srcRect b="0" l="0" r="0" t="0"/>
          <a:stretch/>
        </p:blipFill>
        <p:spPr>
          <a:xfrm>
            <a:off x="3001850" y="5916600"/>
            <a:ext cx="821100" cy="821100"/>
          </a:xfrm>
          <a:prstGeom prst="rect">
            <a:avLst/>
          </a:prstGeom>
          <a:noFill/>
          <a:ln>
            <a:noFill/>
          </a:ln>
        </p:spPr>
      </p:pic>
      <p:sp>
        <p:nvSpPr>
          <p:cNvPr id="247" name="Google Shape;247;gd746a2e6dd_0_98"/>
          <p:cNvSpPr/>
          <p:nvPr/>
        </p:nvSpPr>
        <p:spPr>
          <a:xfrm>
            <a:off x="4280525" y="5106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gd746a2e6dd_0_98"/>
          <p:cNvSpPr txBox="1"/>
          <p:nvPr/>
        </p:nvSpPr>
        <p:spPr>
          <a:xfrm>
            <a:off x="548032" y="3297490"/>
            <a:ext cx="10557300" cy="9954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t/>
            </a:r>
            <a:endParaRPr sz="2100">
              <a:solidFill>
                <a:srgbClr val="000000"/>
              </a:solidFill>
            </a:endParaRPr>
          </a:p>
          <a:p>
            <a:pPr indent="0" lvl="0" marL="0" marR="0" rtl="0" algn="l">
              <a:lnSpc>
                <a:spcPct val="100000"/>
              </a:lnSpc>
              <a:spcBef>
                <a:spcPts val="800"/>
              </a:spcBef>
              <a:spcAft>
                <a:spcPts val="0"/>
              </a:spcAft>
              <a:buNone/>
            </a:pPr>
            <a:r>
              <a:rPr b="1" lang="it-IT" sz="2400"/>
              <a:t>        </a:t>
            </a:r>
            <a:r>
              <a:rPr b="1" lang="it-IT" sz="3100">
                <a:solidFill>
                  <a:srgbClr val="5C5B5B"/>
                </a:solidFill>
                <a:latin typeface="Avenir"/>
                <a:ea typeface="Avenir"/>
                <a:cs typeface="Avenir"/>
                <a:sym typeface="Avenir"/>
              </a:rPr>
              <a:t>Timing </a:t>
            </a:r>
            <a:endParaRPr b="1" sz="3100">
              <a:solidFill>
                <a:srgbClr val="5C5B5B"/>
              </a:solidFill>
              <a:latin typeface="Avenir"/>
              <a:ea typeface="Avenir"/>
              <a:cs typeface="Avenir"/>
              <a:sym typeface="Avenir"/>
            </a:endParaRPr>
          </a:p>
        </p:txBody>
      </p:sp>
      <p:sp>
        <p:nvSpPr>
          <p:cNvPr id="249" name="Google Shape;249;gd746a2e6dd_0_98"/>
          <p:cNvSpPr/>
          <p:nvPr/>
        </p:nvSpPr>
        <p:spPr>
          <a:xfrm>
            <a:off x="576225" y="4035225"/>
            <a:ext cx="11481000" cy="14631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it-IT"/>
              <a:t>&lt;&lt;&lt;</a:t>
            </a:r>
            <a:endParaRPr/>
          </a:p>
        </p:txBody>
      </p:sp>
      <p:graphicFrame>
        <p:nvGraphicFramePr>
          <p:cNvPr id="250" name="Google Shape;250;gd746a2e6dd_0_98"/>
          <p:cNvGraphicFramePr/>
          <p:nvPr/>
        </p:nvGraphicFramePr>
        <p:xfrm>
          <a:off x="548075" y="4292900"/>
          <a:ext cx="3000000" cy="3000000"/>
        </p:xfrm>
        <a:graphic>
          <a:graphicData uri="http://schemas.openxmlformats.org/drawingml/2006/table">
            <a:tbl>
              <a:tblPr>
                <a:noFill/>
                <a:tableStyleId>{E04BDE99-9495-4DA3-A937-E7D6B8A47E59}</a:tableStyleId>
              </a:tblPr>
              <a:tblGrid>
                <a:gridCol w="2176475"/>
                <a:gridCol w="2176475"/>
                <a:gridCol w="2176475"/>
                <a:gridCol w="2176475"/>
                <a:gridCol w="2176475"/>
              </a:tblGrid>
              <a:tr h="1676375">
                <a:tc>
                  <a:txBody>
                    <a:bodyPr/>
                    <a:lstStyle/>
                    <a:p>
                      <a:pPr indent="0" lvl="0" marL="0" rtl="0" algn="l">
                        <a:spcBef>
                          <a:spcPts val="0"/>
                        </a:spcBef>
                        <a:spcAft>
                          <a:spcPts val="0"/>
                        </a:spcAft>
                        <a:buNone/>
                      </a:pPr>
                      <a:r>
                        <a:rPr lang="it-IT"/>
                        <a:t>Questionnaire preparation and pilot test with partner companies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it-IT"/>
                        <a:t>   By end of March 2021</a:t>
                      </a:r>
                      <a:endParaRPr/>
                    </a:p>
                  </a:txBody>
                  <a:tcPr marT="91425" marB="91425" marR="91425" marL="91425"/>
                </a:tc>
                <a:tc>
                  <a:txBody>
                    <a:bodyPr/>
                    <a:lstStyle/>
                    <a:p>
                      <a:pPr indent="0" lvl="0" marL="0" rtl="0" algn="l">
                        <a:spcBef>
                          <a:spcPts val="0"/>
                        </a:spcBef>
                        <a:spcAft>
                          <a:spcPts val="0"/>
                        </a:spcAft>
                        <a:buNone/>
                      </a:pPr>
                      <a:r>
                        <a:rPr lang="it-IT"/>
                        <a:t>Perform the survey with companies and collect the data</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it-IT"/>
                        <a:t>          </a:t>
                      </a:r>
                      <a:r>
                        <a:rPr lang="it-IT">
                          <a:solidFill>
                            <a:schemeClr val="dk1"/>
                          </a:solidFill>
                        </a:rPr>
                        <a:t> April 2021</a:t>
                      </a:r>
                      <a:endParaRPr/>
                    </a:p>
                  </a:txBody>
                  <a:tcPr marT="91425" marB="91425" marR="91425" marL="91425"/>
                </a:tc>
                <a:tc>
                  <a:txBody>
                    <a:bodyPr/>
                    <a:lstStyle/>
                    <a:p>
                      <a:pPr indent="0" lvl="0" marL="0" rtl="0" algn="l">
                        <a:spcBef>
                          <a:spcPts val="0"/>
                        </a:spcBef>
                        <a:spcAft>
                          <a:spcPts val="0"/>
                        </a:spcAft>
                        <a:buNone/>
                      </a:pPr>
                      <a:r>
                        <a:rPr lang="it-IT">
                          <a:solidFill>
                            <a:schemeClr val="dk1"/>
                          </a:solidFill>
                        </a:rPr>
                        <a:t>Perform the survey with companies and collect the data</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it-IT">
                          <a:solidFill>
                            <a:schemeClr val="dk1"/>
                          </a:solidFill>
                        </a:rPr>
                        <a:t>     May 2021</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it-IT">
                          <a:solidFill>
                            <a:schemeClr val="dk1"/>
                          </a:solidFill>
                        </a:rPr>
                        <a:t>    Data analysis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it-IT">
                          <a:solidFill>
                            <a:schemeClr val="dk1"/>
                          </a:solidFill>
                        </a:rPr>
                        <a:t>    June - July 2021</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it-IT">
                          <a:solidFill>
                            <a:schemeClr val="dk1"/>
                          </a:solidFill>
                        </a:rPr>
                        <a:t>Needs Analysis and</a:t>
                      </a:r>
                      <a:endParaRPr>
                        <a:solidFill>
                          <a:schemeClr val="dk1"/>
                        </a:solidFill>
                      </a:endParaRPr>
                    </a:p>
                    <a:p>
                      <a:pPr indent="0" lvl="0" marL="0" rtl="0" algn="l">
                        <a:spcBef>
                          <a:spcPts val="0"/>
                        </a:spcBef>
                        <a:spcAft>
                          <a:spcPts val="0"/>
                        </a:spcAft>
                        <a:buNone/>
                      </a:pPr>
                      <a:r>
                        <a:rPr lang="it-IT">
                          <a:solidFill>
                            <a:schemeClr val="dk1"/>
                          </a:solidFill>
                        </a:rPr>
                        <a:t>          BoK</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it-IT">
                          <a:solidFill>
                            <a:schemeClr val="dk1"/>
                          </a:solidFill>
                        </a:rPr>
                        <a:t>   Aug- Oct. 2021</a:t>
                      </a:r>
                      <a:endParaRPr>
                        <a:solidFill>
                          <a:schemeClr val="dk1"/>
                        </a:solidFill>
                      </a:endParaRPr>
                    </a:p>
                  </a:txBody>
                  <a:tcPr marT="91425" marB="91425" marR="91425" marL="91425"/>
                </a:tc>
              </a:tr>
            </a:tbl>
          </a:graphicData>
        </a:graphic>
      </p:graphicFrame>
      <p:sp>
        <p:nvSpPr>
          <p:cNvPr id="251" name="Google Shape;251;gd746a2e6dd_0_98"/>
          <p:cNvSpPr txBox="1"/>
          <p:nvPr/>
        </p:nvSpPr>
        <p:spPr>
          <a:xfrm>
            <a:off x="6120125" y="2412550"/>
            <a:ext cx="6071700" cy="9543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rPr lang="it-IT" sz="2800">
                <a:solidFill>
                  <a:srgbClr val="5C5B5B"/>
                </a:solidFill>
                <a:latin typeface="Avenir"/>
                <a:ea typeface="Avenir"/>
                <a:cs typeface="Avenir"/>
                <a:sym typeface="Avenir"/>
              </a:rPr>
              <a:t>google form (step 1) and/or emails/phone calls (step 2)</a:t>
            </a:r>
            <a:endParaRPr sz="2800">
              <a:solidFill>
                <a:srgbClr val="5C5B5B"/>
              </a:solidFill>
              <a:latin typeface="Avenir"/>
              <a:ea typeface="Avenir"/>
              <a:cs typeface="Avenir"/>
              <a:sym typeface="Avenir"/>
            </a:endParaRPr>
          </a:p>
        </p:txBody>
      </p:sp>
      <p:sp>
        <p:nvSpPr>
          <p:cNvPr id="252" name="Google Shape;252;gd746a2e6dd_0_98"/>
          <p:cNvSpPr/>
          <p:nvPr/>
        </p:nvSpPr>
        <p:spPr>
          <a:xfrm>
            <a:off x="4345175" y="27544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d746a2e6dd_0_98"/>
          <p:cNvSpPr txBox="1"/>
          <p:nvPr/>
        </p:nvSpPr>
        <p:spPr>
          <a:xfrm>
            <a:off x="355525" y="2412550"/>
            <a:ext cx="5299800" cy="954300"/>
          </a:xfrm>
          <a:prstGeom prst="rect">
            <a:avLst/>
          </a:prstGeom>
          <a:noFill/>
          <a:ln>
            <a:noFill/>
          </a:ln>
        </p:spPr>
        <p:txBody>
          <a:bodyPr anchorCtr="0" anchor="t" bIns="45700" lIns="91425" spcFirstLastPara="1" rIns="91425" wrap="square" tIns="45700">
            <a:spAutoFit/>
          </a:bodyPr>
          <a:lstStyle/>
          <a:p>
            <a:pPr indent="-406400" lvl="0" marL="457200" marR="0" rtl="0" algn="l">
              <a:spcBef>
                <a:spcPts val="800"/>
              </a:spcBef>
              <a:spcAft>
                <a:spcPts val="0"/>
              </a:spcAft>
              <a:buClr>
                <a:srgbClr val="000000"/>
              </a:buClr>
              <a:buSzPts val="2800"/>
              <a:buFont typeface="Times New Roman"/>
              <a:buChar char="❖"/>
            </a:pPr>
            <a:r>
              <a:rPr lang="it-IT" sz="2800">
                <a:latin typeface="Times New Roman"/>
                <a:ea typeface="Times New Roman"/>
                <a:cs typeface="Times New Roman"/>
                <a:sym typeface="Times New Roman"/>
              </a:rPr>
              <a:t> </a:t>
            </a:r>
            <a:r>
              <a:rPr lang="it-IT" sz="2800">
                <a:solidFill>
                  <a:srgbClr val="5C5B5B"/>
                </a:solidFill>
                <a:latin typeface="Avenir"/>
                <a:ea typeface="Avenir"/>
                <a:cs typeface="Avenir"/>
                <a:sym typeface="Avenir"/>
              </a:rPr>
              <a:t>distribution of the questionnaire   </a:t>
            </a:r>
            <a:endParaRPr sz="2800">
              <a:solidFill>
                <a:srgbClr val="5C5B5B"/>
              </a:solidFill>
              <a:latin typeface="Avenir"/>
              <a:ea typeface="Avenir"/>
              <a:cs typeface="Avenir"/>
              <a:sym typeface="Avenir"/>
            </a:endParaRPr>
          </a:p>
        </p:txBody>
      </p:sp>
      <p:sp>
        <p:nvSpPr>
          <p:cNvPr id="254" name="Google Shape;254;gd746a2e6dd_0_98"/>
          <p:cNvSpPr/>
          <p:nvPr/>
        </p:nvSpPr>
        <p:spPr>
          <a:xfrm>
            <a:off x="4393325" y="3613725"/>
            <a:ext cx="967500" cy="713100"/>
          </a:xfrm>
          <a:prstGeom prst="downArrowCallout">
            <a:avLst>
              <a:gd fmla="val 25000" name="adj1"/>
              <a:gd fmla="val 25000" name="adj2"/>
              <a:gd fmla="val 25000" name="adj3"/>
              <a:gd fmla="val 64977" name="adj4"/>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gd746a2e6dd_0_98"/>
          <p:cNvSpPr txBox="1"/>
          <p:nvPr/>
        </p:nvSpPr>
        <p:spPr>
          <a:xfrm>
            <a:off x="4317125" y="3554825"/>
            <a:ext cx="1043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1200">
                <a:latin typeface="Calibri"/>
                <a:ea typeface="Calibri"/>
                <a:cs typeface="Calibri"/>
                <a:sym typeface="Calibri"/>
              </a:rPr>
              <a:t>Intermediate check</a:t>
            </a:r>
            <a:endParaRPr b="1" sz="1200">
              <a:latin typeface="Calibri"/>
              <a:ea typeface="Calibri"/>
              <a:cs typeface="Calibri"/>
              <a:sym typeface="Calibri"/>
            </a:endParaRPr>
          </a:p>
        </p:txBody>
      </p:sp>
      <p:pic>
        <p:nvPicPr>
          <p:cNvPr id="256" name="Google Shape;256;gd746a2e6dd_0_98"/>
          <p:cNvPicPr preferRelativeResize="0"/>
          <p:nvPr/>
        </p:nvPicPr>
        <p:blipFill>
          <a:blip r:embed="rId5">
            <a:alphaModFix/>
          </a:blip>
          <a:stretch>
            <a:fillRect/>
          </a:stretch>
        </p:blipFill>
        <p:spPr>
          <a:xfrm>
            <a:off x="3822950" y="1713149"/>
            <a:ext cx="4141225" cy="4141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1000"/>
                                        <p:tgtEl>
                                          <p:spTgt spid="2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gd746a2e6dd_0_294"/>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63" name="Google Shape;263;gd746a2e6dd_0_294"/>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264" name="Google Shape;264;gd746a2e6dd_0_294"/>
          <p:cNvGrpSpPr/>
          <p:nvPr/>
        </p:nvGrpSpPr>
        <p:grpSpPr>
          <a:xfrm>
            <a:off x="3052286" y="5989300"/>
            <a:ext cx="821118" cy="776534"/>
            <a:chOff x="4384447" y="5141095"/>
            <a:chExt cx="1297800" cy="1169127"/>
          </a:xfrm>
        </p:grpSpPr>
        <p:sp>
          <p:nvSpPr>
            <p:cNvPr id="265" name="Google Shape;265;gd746a2e6dd_0_294"/>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266" name="Google Shape;266;gd746a2e6dd_0_294"/>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67" name="Google Shape;267;gd746a2e6dd_0_294"/>
          <p:cNvSpPr/>
          <p:nvPr/>
        </p:nvSpPr>
        <p:spPr>
          <a:xfrm>
            <a:off x="6531591" y="6177087"/>
            <a:ext cx="5660400" cy="713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                              </a:t>
            </a:r>
            <a:r>
              <a:rPr b="1" lang="it-IT" sz="1600">
                <a:solidFill>
                  <a:srgbClr val="775CA4"/>
                </a:solidFill>
                <a:latin typeface="Avenir"/>
                <a:ea typeface="Avenir"/>
                <a:cs typeface="Avenir"/>
                <a:sym typeface="Avenir"/>
              </a:rPr>
              <a:t>Page 07</a:t>
            </a:r>
            <a:endParaRPr i="1" sz="1600">
              <a:solidFill>
                <a:srgbClr val="4B4846"/>
              </a:solidFill>
              <a:latin typeface="Avenir"/>
              <a:ea typeface="Avenir"/>
              <a:cs typeface="Avenir"/>
              <a:sym typeface="Avenir"/>
            </a:endParaRPr>
          </a:p>
        </p:txBody>
      </p:sp>
      <p:sp>
        <p:nvSpPr>
          <p:cNvPr id="268" name="Google Shape;268;gd746a2e6dd_0_294"/>
          <p:cNvSpPr/>
          <p:nvPr/>
        </p:nvSpPr>
        <p:spPr>
          <a:xfrm>
            <a:off x="453074" y="391975"/>
            <a:ext cx="9528000" cy="584700"/>
          </a:xfrm>
          <a:prstGeom prst="rect">
            <a:avLst/>
          </a:prstGeom>
          <a:noFill/>
          <a:ln>
            <a:noFill/>
          </a:ln>
        </p:spPr>
        <p:txBody>
          <a:bodyPr anchorCtr="0" anchor="t" bIns="45700" lIns="91425" spcFirstLastPara="1" rIns="91425" wrap="square" tIns="45700">
            <a:noAutofit/>
          </a:bodyPr>
          <a:lstStyle/>
          <a:p>
            <a:pPr indent="-406400" lvl="0" marL="457200" marR="0" rtl="0" algn="l">
              <a:spcBef>
                <a:spcPts val="0"/>
              </a:spcBef>
              <a:spcAft>
                <a:spcPts val="0"/>
              </a:spcAft>
              <a:buClr>
                <a:srgbClr val="5C5B5B"/>
              </a:buClr>
              <a:buSzPts val="2800"/>
              <a:buChar char="❖"/>
            </a:pPr>
            <a:r>
              <a:rPr lang="it-IT" sz="2800">
                <a:solidFill>
                  <a:srgbClr val="5C5B5B"/>
                </a:solidFill>
                <a:latin typeface="Avenir"/>
                <a:ea typeface="Avenir"/>
                <a:cs typeface="Avenir"/>
                <a:sym typeface="Avenir"/>
              </a:rPr>
              <a:t>Numbers to reach </a:t>
            </a:r>
            <a:r>
              <a:rPr b="1" lang="it-IT" sz="2800">
                <a:solidFill>
                  <a:srgbClr val="5C5B5B"/>
                </a:solidFill>
                <a:latin typeface="Avenir"/>
                <a:ea typeface="Avenir"/>
                <a:cs typeface="Avenir"/>
                <a:sym typeface="Avenir"/>
              </a:rPr>
              <a:t>                  </a:t>
            </a:r>
            <a:r>
              <a:rPr b="1" lang="it-IT" sz="2800">
                <a:solidFill>
                  <a:srgbClr val="5C5B5B"/>
                </a:solidFill>
                <a:latin typeface="Avenir"/>
                <a:ea typeface="Avenir"/>
                <a:cs typeface="Avenir"/>
                <a:sym typeface="Avenir"/>
              </a:rPr>
              <a:t>25-30 </a:t>
            </a:r>
            <a:r>
              <a:rPr lang="it-IT" sz="2800">
                <a:solidFill>
                  <a:srgbClr val="5C5B5B"/>
                </a:solidFill>
                <a:latin typeface="Avenir"/>
                <a:ea typeface="Avenir"/>
                <a:cs typeface="Avenir"/>
                <a:sym typeface="Avenir"/>
              </a:rPr>
              <a:t>companies</a:t>
            </a:r>
            <a:endParaRPr sz="2800">
              <a:solidFill>
                <a:srgbClr val="5C5B5B"/>
              </a:solidFill>
              <a:latin typeface="Avenir"/>
              <a:ea typeface="Avenir"/>
              <a:cs typeface="Avenir"/>
              <a:sym typeface="Avenir"/>
            </a:endParaRPr>
          </a:p>
          <a:p>
            <a:pPr indent="0" lvl="0" marL="0" marR="0" rtl="0" algn="l">
              <a:spcBef>
                <a:spcPts val="0"/>
              </a:spcBef>
              <a:spcAft>
                <a:spcPts val="0"/>
              </a:spcAft>
              <a:buNone/>
            </a:pPr>
            <a:r>
              <a:t/>
            </a:r>
            <a:endParaRPr b="1" sz="3200">
              <a:solidFill>
                <a:srgbClr val="5C5B5B"/>
              </a:solidFill>
              <a:latin typeface="Avenir"/>
              <a:ea typeface="Avenir"/>
              <a:cs typeface="Avenir"/>
              <a:sym typeface="Avenir"/>
            </a:endParaRPr>
          </a:p>
          <a:p>
            <a:pPr indent="0" lvl="0" marL="0" marR="0" rtl="0" algn="l">
              <a:spcBef>
                <a:spcPts val="0"/>
              </a:spcBef>
              <a:spcAft>
                <a:spcPts val="0"/>
              </a:spcAft>
              <a:buNone/>
            </a:pPr>
            <a:r>
              <a:rPr b="1" lang="it-IT" sz="3200">
                <a:solidFill>
                  <a:srgbClr val="5C5B5B"/>
                </a:solidFill>
                <a:latin typeface="Avenir"/>
                <a:ea typeface="Avenir"/>
                <a:cs typeface="Avenir"/>
                <a:sym typeface="Avenir"/>
              </a:rPr>
              <a:t>    so far 20 companies included in our list</a:t>
            </a:r>
            <a:endParaRPr b="1" sz="3200">
              <a:solidFill>
                <a:srgbClr val="5C5B5B"/>
              </a:solidFill>
              <a:latin typeface="Avenir"/>
              <a:ea typeface="Avenir"/>
              <a:cs typeface="Avenir"/>
              <a:sym typeface="Avenir"/>
            </a:endParaRPr>
          </a:p>
        </p:txBody>
      </p:sp>
      <p:sp>
        <p:nvSpPr>
          <p:cNvPr id="269" name="Google Shape;269;gd746a2e6dd_0_294"/>
          <p:cNvSpPr txBox="1"/>
          <p:nvPr/>
        </p:nvSpPr>
        <p:spPr>
          <a:xfrm>
            <a:off x="1279182" y="1529090"/>
            <a:ext cx="10557300" cy="7491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t/>
            </a:r>
            <a:endParaRPr sz="1800">
              <a:solidFill>
                <a:srgbClr val="000000"/>
              </a:solidFill>
              <a:latin typeface="Times New Roman"/>
              <a:ea typeface="Times New Roman"/>
              <a:cs typeface="Times New Roman"/>
              <a:sym typeface="Times New Roman"/>
            </a:endParaRPr>
          </a:p>
          <a:p>
            <a:pPr indent="0" lvl="0" marL="0" marR="0" rtl="0" algn="l">
              <a:spcBef>
                <a:spcPts val="800"/>
              </a:spcBef>
              <a:spcAft>
                <a:spcPts val="0"/>
              </a:spcAft>
              <a:buClr>
                <a:srgbClr val="000000"/>
              </a:buClr>
              <a:buFont typeface="Arial"/>
              <a:buNone/>
            </a:pPr>
            <a:r>
              <a:rPr lang="it-IT" sz="1800">
                <a:latin typeface="Times New Roman"/>
                <a:ea typeface="Times New Roman"/>
                <a:cs typeface="Times New Roman"/>
                <a:sym typeface="Times New Roman"/>
              </a:rPr>
              <a:t>                                                                                </a:t>
            </a:r>
            <a:endParaRPr sz="1800">
              <a:latin typeface="Times New Roman"/>
              <a:ea typeface="Times New Roman"/>
              <a:cs typeface="Times New Roman"/>
              <a:sym typeface="Times New Roman"/>
            </a:endParaRPr>
          </a:p>
        </p:txBody>
      </p:sp>
      <p:pic>
        <p:nvPicPr>
          <p:cNvPr id="270" name="Google Shape;270;gd746a2e6dd_0_294"/>
          <p:cNvPicPr preferRelativeResize="0"/>
          <p:nvPr/>
        </p:nvPicPr>
        <p:blipFill rotWithShape="1">
          <a:blip r:embed="rId4">
            <a:alphaModFix/>
          </a:blip>
          <a:srcRect b="0" l="0" r="0" t="0"/>
          <a:stretch/>
        </p:blipFill>
        <p:spPr>
          <a:xfrm>
            <a:off x="3001850" y="5916600"/>
            <a:ext cx="821100" cy="821100"/>
          </a:xfrm>
          <a:prstGeom prst="rect">
            <a:avLst/>
          </a:prstGeom>
          <a:noFill/>
          <a:ln>
            <a:noFill/>
          </a:ln>
        </p:spPr>
      </p:pic>
      <p:sp>
        <p:nvSpPr>
          <p:cNvPr id="271" name="Google Shape;271;gd746a2e6dd_0_294"/>
          <p:cNvSpPr/>
          <p:nvPr/>
        </p:nvSpPr>
        <p:spPr>
          <a:xfrm>
            <a:off x="4280525" y="5106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gd746a2e6dd_0_294"/>
          <p:cNvSpPr txBox="1"/>
          <p:nvPr/>
        </p:nvSpPr>
        <p:spPr>
          <a:xfrm>
            <a:off x="548032" y="3297490"/>
            <a:ext cx="10557300" cy="9954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t/>
            </a:r>
            <a:endParaRPr sz="2100">
              <a:solidFill>
                <a:srgbClr val="000000"/>
              </a:solidFill>
            </a:endParaRPr>
          </a:p>
          <a:p>
            <a:pPr indent="0" lvl="0" marL="0" marR="0" rtl="0" algn="l">
              <a:lnSpc>
                <a:spcPct val="100000"/>
              </a:lnSpc>
              <a:spcBef>
                <a:spcPts val="800"/>
              </a:spcBef>
              <a:spcAft>
                <a:spcPts val="0"/>
              </a:spcAft>
              <a:buNone/>
            </a:pPr>
            <a:r>
              <a:rPr b="1" lang="it-IT" sz="2400"/>
              <a:t>        </a:t>
            </a:r>
            <a:r>
              <a:rPr b="1" lang="it-IT" sz="3100">
                <a:solidFill>
                  <a:srgbClr val="5C5B5B"/>
                </a:solidFill>
                <a:latin typeface="Avenir"/>
                <a:ea typeface="Avenir"/>
                <a:cs typeface="Avenir"/>
                <a:sym typeface="Avenir"/>
              </a:rPr>
              <a:t>Timing </a:t>
            </a:r>
            <a:endParaRPr b="1" sz="3100">
              <a:solidFill>
                <a:srgbClr val="5C5B5B"/>
              </a:solidFill>
              <a:latin typeface="Avenir"/>
              <a:ea typeface="Avenir"/>
              <a:cs typeface="Avenir"/>
              <a:sym typeface="Avenir"/>
            </a:endParaRPr>
          </a:p>
        </p:txBody>
      </p:sp>
      <p:sp>
        <p:nvSpPr>
          <p:cNvPr id="273" name="Google Shape;273;gd746a2e6dd_0_294"/>
          <p:cNvSpPr/>
          <p:nvPr/>
        </p:nvSpPr>
        <p:spPr>
          <a:xfrm>
            <a:off x="576225" y="4035225"/>
            <a:ext cx="11481000" cy="14631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it-IT"/>
              <a:t>&lt;&lt;&lt;</a:t>
            </a:r>
            <a:endParaRPr/>
          </a:p>
        </p:txBody>
      </p:sp>
      <p:graphicFrame>
        <p:nvGraphicFramePr>
          <p:cNvPr id="274" name="Google Shape;274;gd746a2e6dd_0_294"/>
          <p:cNvGraphicFramePr/>
          <p:nvPr/>
        </p:nvGraphicFramePr>
        <p:xfrm>
          <a:off x="548075" y="4292900"/>
          <a:ext cx="3000000" cy="3000000"/>
        </p:xfrm>
        <a:graphic>
          <a:graphicData uri="http://schemas.openxmlformats.org/drawingml/2006/table">
            <a:tbl>
              <a:tblPr>
                <a:noFill/>
                <a:tableStyleId>{E04BDE99-9495-4DA3-A937-E7D6B8A47E59}</a:tableStyleId>
              </a:tblPr>
              <a:tblGrid>
                <a:gridCol w="2176475"/>
                <a:gridCol w="2176475"/>
                <a:gridCol w="2176475"/>
                <a:gridCol w="2176475"/>
                <a:gridCol w="2176475"/>
              </a:tblGrid>
              <a:tr h="1676375">
                <a:tc>
                  <a:txBody>
                    <a:bodyPr/>
                    <a:lstStyle/>
                    <a:p>
                      <a:pPr indent="0" lvl="0" marL="0" rtl="0" algn="l">
                        <a:spcBef>
                          <a:spcPts val="0"/>
                        </a:spcBef>
                        <a:spcAft>
                          <a:spcPts val="0"/>
                        </a:spcAft>
                        <a:buNone/>
                      </a:pPr>
                      <a:r>
                        <a:rPr lang="it-IT"/>
                        <a:t>Questionnaire preparation and pilot test with partner companies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it-IT"/>
                        <a:t>   By 10th of May 2021</a:t>
                      </a:r>
                      <a:endParaRPr/>
                    </a:p>
                  </a:txBody>
                  <a:tcPr marT="91425" marB="91425" marR="91425" marL="91425"/>
                </a:tc>
                <a:tc>
                  <a:txBody>
                    <a:bodyPr/>
                    <a:lstStyle/>
                    <a:p>
                      <a:pPr indent="0" lvl="0" marL="0" rtl="0" algn="l">
                        <a:spcBef>
                          <a:spcPts val="0"/>
                        </a:spcBef>
                        <a:spcAft>
                          <a:spcPts val="0"/>
                        </a:spcAft>
                        <a:buNone/>
                      </a:pPr>
                      <a:r>
                        <a:rPr lang="it-IT"/>
                        <a:t>Perform the survey with companies and collect the data</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it-IT"/>
                        <a:t>       </a:t>
                      </a:r>
                      <a:r>
                        <a:rPr lang="it-IT">
                          <a:solidFill>
                            <a:schemeClr val="dk1"/>
                          </a:solidFill>
                        </a:rPr>
                        <a:t>by middle May </a:t>
                      </a:r>
                      <a:r>
                        <a:rPr lang="it-IT">
                          <a:solidFill>
                            <a:schemeClr val="dk1"/>
                          </a:solidFill>
                        </a:rPr>
                        <a:t>2021</a:t>
                      </a:r>
                      <a:endParaRPr/>
                    </a:p>
                  </a:txBody>
                  <a:tcPr marT="91425" marB="91425" marR="91425" marL="91425"/>
                </a:tc>
                <a:tc>
                  <a:txBody>
                    <a:bodyPr/>
                    <a:lstStyle/>
                    <a:p>
                      <a:pPr indent="0" lvl="0" marL="0" rtl="0" algn="l">
                        <a:spcBef>
                          <a:spcPts val="0"/>
                        </a:spcBef>
                        <a:spcAft>
                          <a:spcPts val="0"/>
                        </a:spcAft>
                        <a:buNone/>
                      </a:pPr>
                      <a:r>
                        <a:rPr lang="it-IT">
                          <a:solidFill>
                            <a:schemeClr val="dk1"/>
                          </a:solidFill>
                        </a:rPr>
                        <a:t>Perform the survey with companies and collect the data</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it-IT">
                          <a:solidFill>
                            <a:schemeClr val="dk1"/>
                          </a:solidFill>
                        </a:rPr>
                        <a:t>     June 2021</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it-IT">
                          <a:solidFill>
                            <a:schemeClr val="dk1"/>
                          </a:solidFill>
                        </a:rPr>
                        <a:t>    Data analysis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it-IT">
                          <a:solidFill>
                            <a:schemeClr val="dk1"/>
                          </a:solidFill>
                        </a:rPr>
                        <a:t>    July 2021</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it-IT">
                          <a:solidFill>
                            <a:schemeClr val="dk1"/>
                          </a:solidFill>
                        </a:rPr>
                        <a:t>Needs Analysis and</a:t>
                      </a:r>
                      <a:endParaRPr>
                        <a:solidFill>
                          <a:schemeClr val="dk1"/>
                        </a:solidFill>
                      </a:endParaRPr>
                    </a:p>
                    <a:p>
                      <a:pPr indent="0" lvl="0" marL="0" rtl="0" algn="l">
                        <a:spcBef>
                          <a:spcPts val="0"/>
                        </a:spcBef>
                        <a:spcAft>
                          <a:spcPts val="0"/>
                        </a:spcAft>
                        <a:buNone/>
                      </a:pPr>
                      <a:r>
                        <a:rPr lang="it-IT">
                          <a:solidFill>
                            <a:schemeClr val="dk1"/>
                          </a:solidFill>
                        </a:rPr>
                        <a:t>          BoK</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it-IT">
                          <a:solidFill>
                            <a:schemeClr val="dk1"/>
                          </a:solidFill>
                        </a:rPr>
                        <a:t>   Aug- Oct. 2021</a:t>
                      </a:r>
                      <a:endParaRPr>
                        <a:solidFill>
                          <a:schemeClr val="dk1"/>
                        </a:solidFill>
                      </a:endParaRPr>
                    </a:p>
                  </a:txBody>
                  <a:tcPr marT="91425" marB="91425" marR="91425" marL="91425"/>
                </a:tc>
              </a:tr>
            </a:tbl>
          </a:graphicData>
        </a:graphic>
      </p:graphicFrame>
      <p:sp>
        <p:nvSpPr>
          <p:cNvPr id="275" name="Google Shape;275;gd746a2e6dd_0_294"/>
          <p:cNvSpPr txBox="1"/>
          <p:nvPr/>
        </p:nvSpPr>
        <p:spPr>
          <a:xfrm>
            <a:off x="6120125" y="2412550"/>
            <a:ext cx="6071700" cy="954300"/>
          </a:xfrm>
          <a:prstGeom prst="rect">
            <a:avLst/>
          </a:prstGeom>
          <a:noFill/>
          <a:ln>
            <a:noFill/>
          </a:ln>
        </p:spPr>
        <p:txBody>
          <a:bodyPr anchorCtr="0" anchor="t" bIns="45700" lIns="91425" spcFirstLastPara="1" rIns="91425" wrap="square" tIns="45700">
            <a:spAutoFit/>
          </a:bodyPr>
          <a:lstStyle/>
          <a:p>
            <a:pPr indent="0" lvl="0" marL="0" marR="0" rtl="0" algn="l">
              <a:spcBef>
                <a:spcPts val="800"/>
              </a:spcBef>
              <a:spcAft>
                <a:spcPts val="0"/>
              </a:spcAft>
              <a:buNone/>
            </a:pPr>
            <a:r>
              <a:rPr lang="it-IT" sz="2800">
                <a:solidFill>
                  <a:srgbClr val="5C5B5B"/>
                </a:solidFill>
                <a:latin typeface="Avenir"/>
                <a:ea typeface="Avenir"/>
                <a:cs typeface="Avenir"/>
                <a:sym typeface="Avenir"/>
              </a:rPr>
              <a:t>google form (step 1) and/or emails/phone calls (step 2)</a:t>
            </a:r>
            <a:endParaRPr sz="2800">
              <a:solidFill>
                <a:srgbClr val="5C5B5B"/>
              </a:solidFill>
              <a:latin typeface="Avenir"/>
              <a:ea typeface="Avenir"/>
              <a:cs typeface="Avenir"/>
              <a:sym typeface="Avenir"/>
            </a:endParaRPr>
          </a:p>
        </p:txBody>
      </p:sp>
      <p:sp>
        <p:nvSpPr>
          <p:cNvPr id="276" name="Google Shape;276;gd746a2e6dd_0_294"/>
          <p:cNvSpPr/>
          <p:nvPr/>
        </p:nvSpPr>
        <p:spPr>
          <a:xfrm>
            <a:off x="4345175" y="2754425"/>
            <a:ext cx="1345500" cy="347400"/>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gd746a2e6dd_0_294"/>
          <p:cNvSpPr txBox="1"/>
          <p:nvPr/>
        </p:nvSpPr>
        <p:spPr>
          <a:xfrm>
            <a:off x="355525" y="2412550"/>
            <a:ext cx="5299800" cy="954300"/>
          </a:xfrm>
          <a:prstGeom prst="rect">
            <a:avLst/>
          </a:prstGeom>
          <a:noFill/>
          <a:ln>
            <a:noFill/>
          </a:ln>
        </p:spPr>
        <p:txBody>
          <a:bodyPr anchorCtr="0" anchor="t" bIns="45700" lIns="91425" spcFirstLastPara="1" rIns="91425" wrap="square" tIns="45700">
            <a:spAutoFit/>
          </a:bodyPr>
          <a:lstStyle/>
          <a:p>
            <a:pPr indent="-406400" lvl="0" marL="457200" marR="0" rtl="0" algn="l">
              <a:spcBef>
                <a:spcPts val="800"/>
              </a:spcBef>
              <a:spcAft>
                <a:spcPts val="0"/>
              </a:spcAft>
              <a:buClr>
                <a:srgbClr val="000000"/>
              </a:buClr>
              <a:buSzPts val="2800"/>
              <a:buFont typeface="Times New Roman"/>
              <a:buChar char="❖"/>
            </a:pPr>
            <a:r>
              <a:rPr lang="it-IT" sz="2800">
                <a:latin typeface="Times New Roman"/>
                <a:ea typeface="Times New Roman"/>
                <a:cs typeface="Times New Roman"/>
                <a:sym typeface="Times New Roman"/>
              </a:rPr>
              <a:t> </a:t>
            </a:r>
            <a:r>
              <a:rPr lang="it-IT" sz="2800">
                <a:solidFill>
                  <a:srgbClr val="5C5B5B"/>
                </a:solidFill>
                <a:latin typeface="Avenir"/>
                <a:ea typeface="Avenir"/>
                <a:cs typeface="Avenir"/>
                <a:sym typeface="Avenir"/>
              </a:rPr>
              <a:t>distribution of the questionnaire   </a:t>
            </a:r>
            <a:endParaRPr sz="2800">
              <a:solidFill>
                <a:srgbClr val="5C5B5B"/>
              </a:solidFill>
              <a:latin typeface="Avenir"/>
              <a:ea typeface="Avenir"/>
              <a:cs typeface="Avenir"/>
              <a:sym typeface="Avenir"/>
            </a:endParaRPr>
          </a:p>
        </p:txBody>
      </p:sp>
      <p:sp>
        <p:nvSpPr>
          <p:cNvPr id="278" name="Google Shape;278;gd746a2e6dd_0_294"/>
          <p:cNvSpPr/>
          <p:nvPr/>
        </p:nvSpPr>
        <p:spPr>
          <a:xfrm>
            <a:off x="4393325" y="3613725"/>
            <a:ext cx="967500" cy="713100"/>
          </a:xfrm>
          <a:prstGeom prst="downArrowCallout">
            <a:avLst>
              <a:gd fmla="val 25000" name="adj1"/>
              <a:gd fmla="val 25000" name="adj2"/>
              <a:gd fmla="val 25000" name="adj3"/>
              <a:gd fmla="val 64977" name="adj4"/>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gd746a2e6dd_0_294"/>
          <p:cNvSpPr txBox="1"/>
          <p:nvPr/>
        </p:nvSpPr>
        <p:spPr>
          <a:xfrm>
            <a:off x="4317125" y="3554825"/>
            <a:ext cx="1043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1200">
                <a:latin typeface="Calibri"/>
                <a:ea typeface="Calibri"/>
                <a:cs typeface="Calibri"/>
                <a:sym typeface="Calibri"/>
              </a:rPr>
              <a:t>Intermediate check</a:t>
            </a:r>
            <a:endParaRPr b="1" sz="1200">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7"/>
          <p:cNvSpPr/>
          <p:nvPr/>
        </p:nvSpPr>
        <p:spPr>
          <a:xfrm>
            <a:off x="-160962" y="-79625"/>
            <a:ext cx="12513923" cy="701724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6" name="Google Shape;286;p7"/>
          <p:cNvSpPr txBox="1"/>
          <p:nvPr>
            <p:ph type="title"/>
          </p:nvPr>
        </p:nvSpPr>
        <p:spPr>
          <a:xfrm>
            <a:off x="2097257" y="2766218"/>
            <a:ext cx="799748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Avenir"/>
              <a:buNone/>
            </a:pPr>
            <a:r>
              <a:rPr b="1" lang="it-IT" sz="5400">
                <a:solidFill>
                  <a:schemeClr val="lt1"/>
                </a:solidFill>
                <a:latin typeface="Avenir"/>
                <a:ea typeface="Avenir"/>
                <a:cs typeface="Avenir"/>
                <a:sym typeface="Avenir"/>
              </a:rPr>
              <a:t>Thank you!</a:t>
            </a:r>
            <a:endParaRPr b="1" sz="5400">
              <a:solidFill>
                <a:schemeClr val="lt1"/>
              </a:solidFill>
              <a:latin typeface="Avenir"/>
              <a:ea typeface="Avenir"/>
              <a:cs typeface="Avenir"/>
              <a:sym typeface="Avenir"/>
            </a:endParaRPr>
          </a:p>
        </p:txBody>
      </p:sp>
      <p:pic>
        <p:nvPicPr>
          <p:cNvPr id="287" name="Google Shape;287;p7"/>
          <p:cNvPicPr preferRelativeResize="0"/>
          <p:nvPr/>
        </p:nvPicPr>
        <p:blipFill rotWithShape="1">
          <a:blip r:embed="rId3">
            <a:alphaModFix/>
          </a:blip>
          <a:srcRect b="0" l="0" r="0" t="0"/>
          <a:stretch/>
        </p:blipFill>
        <p:spPr>
          <a:xfrm>
            <a:off x="4219037" y="761938"/>
            <a:ext cx="3753924" cy="11625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