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1" roundtripDataSignature="AMtx7mgNeVg4FImscea0PXxmyMGayj4J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11" Type="http://customschemas.google.com/relationships/presentationmetadata" Target="metadata"/><Relationship Id="rId10" Type="http://schemas.openxmlformats.org/officeDocument/2006/relationships/slide" Target="slides/slide6.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it-IT"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d72b5344b8_0_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gd72b5344b8_0_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gd72b5344b8_0_2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6" name="Google Shape;116;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d72b5344b8_0_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1" name="Google Shape;131;gd72b5344b8_0_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gd72b5344b8_0_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d72b5344b8_0_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6" name="Google Shape;146;gd72b5344b8_0_4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gd72b5344b8_0_4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 name="Google Shape;16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type="title">
  <p:cSld name="TITLE">
    <p:spTree>
      <p:nvGrpSpPr>
        <p:cNvPr id="15" name="Shape 15"/>
        <p:cNvGrpSpPr/>
        <p:nvPr/>
      </p:nvGrpSpPr>
      <p:grpSpPr>
        <a:xfrm>
          <a:off x="0" y="0"/>
          <a:ext cx="0" cy="0"/>
          <a:chOff x="0" y="0"/>
          <a:chExt cx="0" cy="0"/>
        </a:xfrm>
      </p:grpSpPr>
      <p:sp>
        <p:nvSpPr>
          <p:cNvPr id="16" name="Google Shape;16;p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21" name="Shape 21"/>
        <p:cNvGrpSpPr/>
        <p:nvPr/>
      </p:nvGrpSpPr>
      <p:grpSpPr>
        <a:xfrm>
          <a:off x="0" y="0"/>
          <a:ext cx="0" cy="0"/>
          <a:chOff x="0" y="0"/>
          <a:chExt cx="0" cy="0"/>
        </a:xfrm>
      </p:grpSpPr>
      <p:sp>
        <p:nvSpPr>
          <p:cNvPr id="22" name="Google Shape;22;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27" name="Shape 27"/>
        <p:cNvGrpSpPr/>
        <p:nvPr/>
      </p:nvGrpSpPr>
      <p:grpSpPr>
        <a:xfrm>
          <a:off x="0" y="0"/>
          <a:ext cx="0" cy="0"/>
          <a:chOff x="0" y="0"/>
          <a:chExt cx="0" cy="0"/>
        </a:xfrm>
      </p:grpSpPr>
      <p:sp>
        <p:nvSpPr>
          <p:cNvPr id="28" name="Google Shape;28;p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e contenuti" type="twoObj">
  <p:cSld name="TWO_OBJECTS">
    <p:spTree>
      <p:nvGrpSpPr>
        <p:cNvPr id="33" name="Shape 33"/>
        <p:cNvGrpSpPr/>
        <p:nvPr/>
      </p:nvGrpSpPr>
      <p:grpSpPr>
        <a:xfrm>
          <a:off x="0" y="0"/>
          <a:ext cx="0" cy="0"/>
          <a:chOff x="0" y="0"/>
          <a:chExt cx="0" cy="0"/>
        </a:xfrm>
      </p:grpSpPr>
      <p:sp>
        <p:nvSpPr>
          <p:cNvPr id="34" name="Google Shape;34;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fronto" type="twoTxTwoObj">
  <p:cSld name="TWO_OBJECTS_WITH_TEXT">
    <p:spTree>
      <p:nvGrpSpPr>
        <p:cNvPr id="40" name="Shape 40"/>
        <p:cNvGrpSpPr/>
        <p:nvPr/>
      </p:nvGrpSpPr>
      <p:grpSpPr>
        <a:xfrm>
          <a:off x="0" y="0"/>
          <a:ext cx="0" cy="0"/>
          <a:chOff x="0" y="0"/>
          <a:chExt cx="0" cy="0"/>
        </a:xfrm>
      </p:grpSpPr>
      <p:sp>
        <p:nvSpPr>
          <p:cNvPr id="41" name="Google Shape;41;p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49" name="Shape 49"/>
        <p:cNvGrpSpPr/>
        <p:nvPr/>
      </p:nvGrpSpPr>
      <p:grpSpPr>
        <a:xfrm>
          <a:off x="0" y="0"/>
          <a:ext cx="0" cy="0"/>
          <a:chOff x="0" y="0"/>
          <a:chExt cx="0" cy="0"/>
        </a:xfrm>
      </p:grpSpPr>
      <p:sp>
        <p:nvSpPr>
          <p:cNvPr id="50" name="Google Shape;50;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54" name="Shape 54"/>
        <p:cNvGrpSpPr/>
        <p:nvPr/>
      </p:nvGrpSpPr>
      <p:grpSpPr>
        <a:xfrm>
          <a:off x="0" y="0"/>
          <a:ext cx="0" cy="0"/>
          <a:chOff x="0" y="0"/>
          <a:chExt cx="0" cy="0"/>
        </a:xfrm>
      </p:grpSpPr>
      <p:sp>
        <p:nvSpPr>
          <p:cNvPr id="55" name="Google Shape;5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uto con didascalia" type="objTx">
  <p:cSld name="OBJECT_WITH_CAPTION_TEXT">
    <p:spTree>
      <p:nvGrpSpPr>
        <p:cNvPr id="58" name="Shape 58"/>
        <p:cNvGrpSpPr/>
        <p:nvPr/>
      </p:nvGrpSpPr>
      <p:grpSpPr>
        <a:xfrm>
          <a:off x="0" y="0"/>
          <a:ext cx="0" cy="0"/>
          <a:chOff x="0" y="0"/>
          <a:chExt cx="0" cy="0"/>
        </a:xfrm>
      </p:grpSpPr>
      <p:sp>
        <p:nvSpPr>
          <p:cNvPr id="59" name="Google Shape;59;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1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1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65" name="Shape 65"/>
        <p:cNvGrpSpPr/>
        <p:nvPr/>
      </p:nvGrpSpPr>
      <p:grpSpPr>
        <a:xfrm>
          <a:off x="0" y="0"/>
          <a:ext cx="0" cy="0"/>
          <a:chOff x="0" y="0"/>
          <a:chExt cx="0" cy="0"/>
        </a:xfrm>
      </p:grpSpPr>
      <p:sp>
        <p:nvSpPr>
          <p:cNvPr id="66" name="Google Shape;66;p1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3"/>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8" name="Google Shape;68;p1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testo verticale" type="vertTx">
  <p:cSld name="VERTICAL_TEXT">
    <p:spTree>
      <p:nvGrpSpPr>
        <p:cNvPr id="72" name="Shape 72"/>
        <p:cNvGrpSpPr/>
        <p:nvPr/>
      </p:nvGrpSpPr>
      <p:grpSpPr>
        <a:xfrm>
          <a:off x="0" y="0"/>
          <a:ext cx="0" cy="0"/>
          <a:chOff x="0" y="0"/>
          <a:chExt cx="0" cy="0"/>
        </a:xfrm>
      </p:grpSpPr>
      <p:sp>
        <p:nvSpPr>
          <p:cNvPr id="73" name="Google Shape;73;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olo e testo verticale" type="vertTitleAndTx">
  <p:cSld name="VERTICAL_TITLE_AND_VERTICAL_TEXT">
    <p:spTree>
      <p:nvGrpSpPr>
        <p:cNvPr id="78" name="Shape 78"/>
        <p:cNvGrpSpPr/>
        <p:nvPr/>
      </p:nvGrpSpPr>
      <p:grpSpPr>
        <a:xfrm>
          <a:off x="0" y="0"/>
          <a:ext cx="0" cy="0"/>
          <a:chOff x="0" y="0"/>
          <a:chExt cx="0" cy="0"/>
        </a:xfrm>
      </p:grpSpPr>
      <p:sp>
        <p:nvSpPr>
          <p:cNvPr id="79" name="Google Shape;79;p1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1.png"/><Relationship Id="rId6" Type="http://schemas.openxmlformats.org/officeDocument/2006/relationships/image" Target="../media/image2.jpg"/><Relationship Id="rId7"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2.jpg"/><Relationship Id="rId5"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2.jpg"/><Relationship Id="rId5"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2.jpg"/><Relationship Id="rId5"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2.jpg"/><Relationship Id="rId5"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p:nvPr/>
        </p:nvSpPr>
        <p:spPr>
          <a:xfrm>
            <a:off x="-71919" y="1422971"/>
            <a:ext cx="12339263" cy="401205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C:\Users\Fedele Colantuono\Downloads\safety-logo01(1).png" id="90" name="Google Shape;90;p1"/>
          <p:cNvPicPr preferRelativeResize="0"/>
          <p:nvPr/>
        </p:nvPicPr>
        <p:blipFill rotWithShape="1">
          <a:blip r:embed="rId3">
            <a:alphaModFix/>
          </a:blip>
          <a:srcRect b="0" l="0" r="0" t="0"/>
          <a:stretch/>
        </p:blipFill>
        <p:spPr>
          <a:xfrm>
            <a:off x="429150" y="0"/>
            <a:ext cx="6070759" cy="1513895"/>
          </a:xfrm>
          <a:prstGeom prst="rect">
            <a:avLst/>
          </a:prstGeom>
          <a:noFill/>
          <a:ln>
            <a:noFill/>
          </a:ln>
        </p:spPr>
      </p:pic>
      <p:pic>
        <p:nvPicPr>
          <p:cNvPr id="91" name="Google Shape;91;p1"/>
          <p:cNvPicPr preferRelativeResize="0"/>
          <p:nvPr/>
        </p:nvPicPr>
        <p:blipFill rotWithShape="1">
          <a:blip r:embed="rId4">
            <a:alphaModFix/>
          </a:blip>
          <a:srcRect b="0" l="0" r="0" t="0"/>
          <a:stretch/>
        </p:blipFill>
        <p:spPr>
          <a:xfrm>
            <a:off x="4582756" y="1509578"/>
            <a:ext cx="6842873" cy="3882014"/>
          </a:xfrm>
          <a:prstGeom prst="rect">
            <a:avLst/>
          </a:prstGeom>
          <a:noFill/>
          <a:ln>
            <a:noFill/>
          </a:ln>
        </p:spPr>
      </p:pic>
      <p:sp>
        <p:nvSpPr>
          <p:cNvPr id="92" name="Google Shape;92;p1"/>
          <p:cNvSpPr/>
          <p:nvPr/>
        </p:nvSpPr>
        <p:spPr>
          <a:xfrm>
            <a:off x="194563" y="2598742"/>
            <a:ext cx="6000600" cy="2400600"/>
          </a:xfrm>
          <a:prstGeom prst="rect">
            <a:avLst/>
          </a:prstGeom>
          <a:noFill/>
          <a:ln>
            <a:noFill/>
          </a:ln>
        </p:spPr>
        <p:txBody>
          <a:bodyPr anchorCtr="0" anchor="t" bIns="45700" lIns="91425" spcFirstLastPara="1" rIns="91425" wrap="square" tIns="45700">
            <a:noAutofit/>
          </a:bodyPr>
          <a:lstStyle/>
          <a:p>
            <a:pPr indent="0" lvl="0" marL="0" marR="0" rtl="0" algn="l">
              <a:lnSpc>
                <a:spcPct val="115000"/>
              </a:lnSpc>
              <a:spcBef>
                <a:spcPts val="0"/>
              </a:spcBef>
              <a:spcAft>
                <a:spcPts val="0"/>
              </a:spcAft>
              <a:buNone/>
            </a:pPr>
            <a:r>
              <a:rPr b="1" lang="it-IT" sz="3200">
                <a:solidFill>
                  <a:schemeClr val="lt1"/>
                </a:solidFill>
                <a:latin typeface="Avenir"/>
                <a:ea typeface="Avenir"/>
                <a:cs typeface="Avenir"/>
                <a:sym typeface="Avenir"/>
              </a:rPr>
              <a:t>2nd Official Project meeting</a:t>
            </a:r>
            <a:endParaRPr b="1" sz="3200">
              <a:solidFill>
                <a:schemeClr val="lt1"/>
              </a:solidFill>
              <a:latin typeface="Avenir"/>
              <a:ea typeface="Avenir"/>
              <a:cs typeface="Avenir"/>
              <a:sym typeface="Avenir"/>
            </a:endParaRPr>
          </a:p>
          <a:p>
            <a:pPr indent="0" lvl="0" marL="0" marR="0" rtl="0" algn="l">
              <a:lnSpc>
                <a:spcPct val="115000"/>
              </a:lnSpc>
              <a:spcBef>
                <a:spcPts val="0"/>
              </a:spcBef>
              <a:spcAft>
                <a:spcPts val="0"/>
              </a:spcAft>
              <a:buNone/>
            </a:pPr>
            <a:r>
              <a:rPr b="1" lang="it-IT" sz="2900">
                <a:solidFill>
                  <a:schemeClr val="lt1"/>
                </a:solidFill>
                <a:latin typeface="Avenir"/>
                <a:ea typeface="Avenir"/>
                <a:cs typeface="Avenir"/>
                <a:sym typeface="Avenir"/>
              </a:rPr>
              <a:t>WP6 updates </a:t>
            </a:r>
            <a:endParaRPr sz="1100"/>
          </a:p>
          <a:p>
            <a:pPr indent="0" lvl="0" marL="0" marR="0" rtl="0" algn="l">
              <a:spcBef>
                <a:spcPts val="0"/>
              </a:spcBef>
              <a:spcAft>
                <a:spcPts val="0"/>
              </a:spcAft>
              <a:buNone/>
            </a:pPr>
            <a:br>
              <a:rPr i="1" lang="it-IT" sz="1800">
                <a:solidFill>
                  <a:schemeClr val="lt1"/>
                </a:solidFill>
                <a:latin typeface="Avenir"/>
                <a:ea typeface="Avenir"/>
                <a:cs typeface="Avenir"/>
                <a:sym typeface="Avenir"/>
              </a:rPr>
            </a:br>
            <a:r>
              <a:rPr i="1" lang="it-IT" sz="1800">
                <a:solidFill>
                  <a:schemeClr val="lt1"/>
                </a:solidFill>
                <a:latin typeface="Avenir"/>
                <a:ea typeface="Avenir"/>
                <a:cs typeface="Avenir"/>
                <a:sym typeface="Avenir"/>
              </a:rPr>
              <a:t>…………………………….</a:t>
            </a:r>
            <a:br>
              <a:rPr i="1" lang="it-IT" sz="1800">
                <a:solidFill>
                  <a:schemeClr val="lt1"/>
                </a:solidFill>
                <a:latin typeface="Avenir"/>
                <a:ea typeface="Avenir"/>
                <a:cs typeface="Avenir"/>
                <a:sym typeface="Avenir"/>
              </a:rPr>
            </a:br>
            <a:r>
              <a:rPr i="1" lang="it-IT" sz="1800">
                <a:solidFill>
                  <a:schemeClr val="lt1"/>
                </a:solidFill>
                <a:latin typeface="Avenir"/>
                <a:ea typeface="Avenir"/>
                <a:cs typeface="Avenir"/>
                <a:sym typeface="Avenir"/>
              </a:rPr>
              <a:t>Fedele Colantuono, UniFg</a:t>
            </a:r>
            <a:endParaRPr i="1" sz="1800">
              <a:solidFill>
                <a:schemeClr val="lt1"/>
              </a:solidFill>
              <a:latin typeface="Avenir"/>
              <a:ea typeface="Avenir"/>
              <a:cs typeface="Avenir"/>
              <a:sym typeface="Avenir"/>
            </a:endParaRPr>
          </a:p>
          <a:p>
            <a:pPr indent="0" lvl="0" marL="0" marR="0" rtl="0" algn="l">
              <a:spcBef>
                <a:spcPts val="0"/>
              </a:spcBef>
              <a:spcAft>
                <a:spcPts val="0"/>
              </a:spcAft>
              <a:buNone/>
            </a:pPr>
            <a:r>
              <a:t/>
            </a:r>
            <a:endParaRPr sz="3200">
              <a:solidFill>
                <a:schemeClr val="lt1"/>
              </a:solidFill>
              <a:latin typeface="Avenir"/>
              <a:ea typeface="Avenir"/>
              <a:cs typeface="Avenir"/>
              <a:sym typeface="Avenir"/>
            </a:endParaRPr>
          </a:p>
        </p:txBody>
      </p:sp>
      <p:grpSp>
        <p:nvGrpSpPr>
          <p:cNvPr id="93" name="Google Shape;93;p1"/>
          <p:cNvGrpSpPr/>
          <p:nvPr/>
        </p:nvGrpSpPr>
        <p:grpSpPr>
          <a:xfrm>
            <a:off x="499363" y="5893941"/>
            <a:ext cx="2886388" cy="646290"/>
            <a:chOff x="63500" y="5989560"/>
            <a:chExt cx="2849033" cy="707840"/>
          </a:xfrm>
        </p:grpSpPr>
        <p:sp>
          <p:nvSpPr>
            <p:cNvPr id="94" name="Google Shape;94;p1"/>
            <p:cNvSpPr/>
            <p:nvPr/>
          </p:nvSpPr>
          <p:spPr>
            <a:xfrm>
              <a:off x="711200" y="5989560"/>
              <a:ext cx="2201333" cy="70784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it-IT" sz="600" u="none" strike="noStrike">
                  <a:solidFill>
                    <a:srgbClr val="000000"/>
                  </a:solidFill>
                  <a:latin typeface="Verdana"/>
                  <a:ea typeface="Verdana"/>
                  <a:cs typeface="Verdana"/>
                  <a:sym typeface="Verdana"/>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a:p>
          </p:txBody>
        </p:sp>
        <p:pic>
          <p:nvPicPr>
            <p:cNvPr id="95" name="Google Shape;95;p1"/>
            <p:cNvPicPr preferRelativeResize="0"/>
            <p:nvPr/>
          </p:nvPicPr>
          <p:blipFill rotWithShape="1">
            <a:blip r:embed="rId5">
              <a:alphaModFix/>
            </a:blip>
            <a:srcRect b="0" l="0" r="0" t="0"/>
            <a:stretch/>
          </p:blipFill>
          <p:spPr>
            <a:xfrm>
              <a:off x="63500" y="6121229"/>
              <a:ext cx="647700" cy="444500"/>
            </a:xfrm>
            <a:prstGeom prst="rect">
              <a:avLst/>
            </a:prstGeom>
            <a:noFill/>
            <a:ln>
              <a:noFill/>
            </a:ln>
          </p:spPr>
        </p:pic>
      </p:grpSp>
      <p:pic>
        <p:nvPicPr>
          <p:cNvPr descr="LOGO HR: L'UNIFG E (E') LA RICERCA ECCELLENTE" id="96" name="Google Shape;96;p1"/>
          <p:cNvPicPr preferRelativeResize="0"/>
          <p:nvPr/>
        </p:nvPicPr>
        <p:blipFill rotWithShape="1">
          <a:blip r:embed="rId6">
            <a:alphaModFix/>
          </a:blip>
          <a:srcRect b="0" l="0" r="0" t="0"/>
          <a:stretch/>
        </p:blipFill>
        <p:spPr>
          <a:xfrm>
            <a:off x="4405225" y="5832724"/>
            <a:ext cx="1571325" cy="837835"/>
          </a:xfrm>
          <a:prstGeom prst="rect">
            <a:avLst/>
          </a:prstGeom>
          <a:noFill/>
          <a:ln>
            <a:noFill/>
          </a:ln>
        </p:spPr>
      </p:pic>
      <p:pic>
        <p:nvPicPr>
          <p:cNvPr descr="https://safetymedsim.eu/wp-content/uploads/2020/12/safety-logos_unifg.png" id="97" name="Google Shape;97;p1"/>
          <p:cNvPicPr preferRelativeResize="0"/>
          <p:nvPr/>
        </p:nvPicPr>
        <p:blipFill rotWithShape="1">
          <a:blip r:embed="rId7">
            <a:alphaModFix/>
          </a:blip>
          <a:srcRect b="0" l="0" r="0" t="0"/>
          <a:stretch/>
        </p:blipFill>
        <p:spPr>
          <a:xfrm>
            <a:off x="3417283" y="5466561"/>
            <a:ext cx="1368000" cy="1368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d72b5344b8_0_20"/>
          <p:cNvSpPr txBox="1"/>
          <p:nvPr/>
        </p:nvSpPr>
        <p:spPr>
          <a:xfrm>
            <a:off x="1062682" y="2096551"/>
            <a:ext cx="7869300" cy="3801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1100"/>
              <a:buFont typeface="Arial"/>
              <a:buNone/>
            </a:pPr>
            <a:r>
              <a:rPr lang="it-IT" sz="2400">
                <a:solidFill>
                  <a:schemeClr val="dk1"/>
                </a:solidFill>
                <a:latin typeface="Avenir"/>
                <a:ea typeface="Avenir"/>
                <a:cs typeface="Avenir"/>
                <a:sym typeface="Avenir"/>
              </a:rPr>
              <a:t>The </a:t>
            </a:r>
            <a:r>
              <a:rPr b="1" lang="it-IT" sz="2500">
                <a:solidFill>
                  <a:schemeClr val="dk1"/>
                </a:solidFill>
                <a:latin typeface="Avenir"/>
                <a:ea typeface="Avenir"/>
                <a:cs typeface="Avenir"/>
                <a:sym typeface="Avenir"/>
              </a:rPr>
              <a:t>aims </a:t>
            </a:r>
            <a:r>
              <a:rPr lang="it-IT" sz="2400">
                <a:solidFill>
                  <a:schemeClr val="dk1"/>
                </a:solidFill>
                <a:latin typeface="Avenir"/>
                <a:ea typeface="Avenir"/>
                <a:cs typeface="Avenir"/>
                <a:sym typeface="Avenir"/>
              </a:rPr>
              <a:t>of this WP are:</a:t>
            </a:r>
            <a:endParaRPr sz="2400">
              <a:solidFill>
                <a:schemeClr val="dk1"/>
              </a:solidFill>
              <a:latin typeface="Avenir"/>
              <a:ea typeface="Avenir"/>
              <a:cs typeface="Avenir"/>
              <a:sym typeface="Avenir"/>
            </a:endParaRPr>
          </a:p>
          <a:p>
            <a:pPr indent="0" lvl="0" marL="0" marR="0" rtl="0" algn="l">
              <a:spcBef>
                <a:spcPts val="0"/>
              </a:spcBef>
              <a:spcAft>
                <a:spcPts val="0"/>
              </a:spcAft>
              <a:buClr>
                <a:schemeClr val="dk1"/>
              </a:buClr>
              <a:buSzPts val="1100"/>
              <a:buFont typeface="Arial"/>
              <a:buNone/>
            </a:pPr>
            <a:r>
              <a:rPr lang="it-IT" sz="2400">
                <a:solidFill>
                  <a:schemeClr val="dk1"/>
                </a:solidFill>
                <a:latin typeface="Avenir"/>
                <a:ea typeface="Avenir"/>
                <a:cs typeface="Avenir"/>
                <a:sym typeface="Avenir"/>
              </a:rPr>
              <a:t>• to guarantee the efficient management of the project,</a:t>
            </a:r>
            <a:endParaRPr sz="2400">
              <a:solidFill>
                <a:schemeClr val="dk1"/>
              </a:solidFill>
              <a:latin typeface="Avenir"/>
              <a:ea typeface="Avenir"/>
              <a:cs typeface="Avenir"/>
              <a:sym typeface="Avenir"/>
            </a:endParaRPr>
          </a:p>
          <a:p>
            <a:pPr indent="0" lvl="0" marL="0" marR="0" rtl="0" algn="l">
              <a:spcBef>
                <a:spcPts val="0"/>
              </a:spcBef>
              <a:spcAft>
                <a:spcPts val="0"/>
              </a:spcAft>
              <a:buClr>
                <a:schemeClr val="dk1"/>
              </a:buClr>
              <a:buSzPts val="1100"/>
              <a:buFont typeface="Arial"/>
              <a:buNone/>
            </a:pPr>
            <a:r>
              <a:rPr lang="it-IT" sz="2400">
                <a:solidFill>
                  <a:schemeClr val="dk1"/>
                </a:solidFill>
                <a:latin typeface="Avenir"/>
                <a:ea typeface="Avenir"/>
                <a:cs typeface="Avenir"/>
                <a:sym typeface="Avenir"/>
              </a:rPr>
              <a:t>• the overall control of all activities,</a:t>
            </a:r>
            <a:endParaRPr sz="2400">
              <a:solidFill>
                <a:schemeClr val="dk1"/>
              </a:solidFill>
              <a:latin typeface="Avenir"/>
              <a:ea typeface="Avenir"/>
              <a:cs typeface="Avenir"/>
              <a:sym typeface="Avenir"/>
            </a:endParaRPr>
          </a:p>
          <a:p>
            <a:pPr indent="0" lvl="0" marL="0" marR="0" rtl="0" algn="l">
              <a:spcBef>
                <a:spcPts val="0"/>
              </a:spcBef>
              <a:spcAft>
                <a:spcPts val="0"/>
              </a:spcAft>
              <a:buClr>
                <a:schemeClr val="dk1"/>
              </a:buClr>
              <a:buSzPts val="1100"/>
              <a:buFont typeface="Arial"/>
              <a:buNone/>
            </a:pPr>
            <a:r>
              <a:rPr lang="it-IT" sz="2400">
                <a:solidFill>
                  <a:schemeClr val="dk1"/>
                </a:solidFill>
                <a:latin typeface="Avenir"/>
                <a:ea typeface="Avenir"/>
                <a:cs typeface="Avenir"/>
                <a:sym typeface="Avenir"/>
              </a:rPr>
              <a:t>• the organisation of partners Meeting,</a:t>
            </a:r>
            <a:endParaRPr sz="2400">
              <a:solidFill>
                <a:schemeClr val="dk1"/>
              </a:solidFill>
              <a:latin typeface="Avenir"/>
              <a:ea typeface="Avenir"/>
              <a:cs typeface="Avenir"/>
              <a:sym typeface="Avenir"/>
            </a:endParaRPr>
          </a:p>
          <a:p>
            <a:pPr indent="0" lvl="0" marL="0" marR="0" rtl="0" algn="l">
              <a:spcBef>
                <a:spcPts val="0"/>
              </a:spcBef>
              <a:spcAft>
                <a:spcPts val="0"/>
              </a:spcAft>
              <a:buClr>
                <a:schemeClr val="dk1"/>
              </a:buClr>
              <a:buSzPts val="1100"/>
              <a:buFont typeface="Arial"/>
              <a:buNone/>
            </a:pPr>
            <a:r>
              <a:rPr lang="it-IT" sz="2400">
                <a:solidFill>
                  <a:schemeClr val="dk1"/>
                </a:solidFill>
                <a:latin typeface="Avenir"/>
                <a:ea typeface="Avenir"/>
                <a:cs typeface="Avenir"/>
                <a:sym typeface="Avenir"/>
              </a:rPr>
              <a:t>• the regular flow of information,</a:t>
            </a:r>
            <a:endParaRPr sz="2400">
              <a:solidFill>
                <a:schemeClr val="dk1"/>
              </a:solidFill>
              <a:latin typeface="Avenir"/>
              <a:ea typeface="Avenir"/>
              <a:cs typeface="Avenir"/>
              <a:sym typeface="Avenir"/>
            </a:endParaRPr>
          </a:p>
          <a:p>
            <a:pPr indent="0" lvl="0" marL="0" marR="0" rtl="0" algn="l">
              <a:spcBef>
                <a:spcPts val="0"/>
              </a:spcBef>
              <a:spcAft>
                <a:spcPts val="0"/>
              </a:spcAft>
              <a:buClr>
                <a:schemeClr val="dk1"/>
              </a:buClr>
              <a:buSzPts val="1100"/>
              <a:buFont typeface="Arial"/>
              <a:buNone/>
            </a:pPr>
            <a:r>
              <a:rPr lang="it-IT" sz="2400">
                <a:solidFill>
                  <a:schemeClr val="dk1"/>
                </a:solidFill>
                <a:latin typeface="Avenir"/>
                <a:ea typeface="Avenir"/>
                <a:cs typeface="Avenir"/>
                <a:sym typeface="Avenir"/>
              </a:rPr>
              <a:t>• to ensure results are attained on target delivery dates,</a:t>
            </a:r>
            <a:endParaRPr sz="2400">
              <a:solidFill>
                <a:schemeClr val="dk1"/>
              </a:solidFill>
              <a:latin typeface="Avenir"/>
              <a:ea typeface="Avenir"/>
              <a:cs typeface="Avenir"/>
              <a:sym typeface="Avenir"/>
            </a:endParaRPr>
          </a:p>
          <a:p>
            <a:pPr indent="0" lvl="0" marL="0" marR="0" rtl="0" algn="l">
              <a:spcBef>
                <a:spcPts val="0"/>
              </a:spcBef>
              <a:spcAft>
                <a:spcPts val="0"/>
              </a:spcAft>
              <a:buClr>
                <a:schemeClr val="dk1"/>
              </a:buClr>
              <a:buSzPts val="1100"/>
              <a:buFont typeface="Arial"/>
              <a:buNone/>
            </a:pPr>
            <a:r>
              <a:rPr lang="it-IT" sz="2400">
                <a:solidFill>
                  <a:schemeClr val="dk1"/>
                </a:solidFill>
                <a:latin typeface="Avenir"/>
                <a:ea typeface="Avenir"/>
                <a:cs typeface="Avenir"/>
                <a:sym typeface="Avenir"/>
              </a:rPr>
              <a:t>• the administrative and financial support to all the partners,</a:t>
            </a:r>
            <a:endParaRPr sz="2400">
              <a:solidFill>
                <a:schemeClr val="dk1"/>
              </a:solidFill>
              <a:latin typeface="Avenir"/>
              <a:ea typeface="Avenir"/>
              <a:cs typeface="Avenir"/>
              <a:sym typeface="Avenir"/>
            </a:endParaRPr>
          </a:p>
          <a:p>
            <a:pPr indent="0" lvl="0" marL="0" marR="0" rtl="0" algn="l">
              <a:spcBef>
                <a:spcPts val="0"/>
              </a:spcBef>
              <a:spcAft>
                <a:spcPts val="0"/>
              </a:spcAft>
              <a:buClr>
                <a:schemeClr val="dk1"/>
              </a:buClr>
              <a:buSzPts val="1100"/>
              <a:buFont typeface="Arial"/>
              <a:buNone/>
            </a:pPr>
            <a:r>
              <a:rPr lang="it-IT" sz="2400">
                <a:solidFill>
                  <a:schemeClr val="dk1"/>
                </a:solidFill>
                <a:latin typeface="Avenir"/>
                <a:ea typeface="Avenir"/>
                <a:cs typeface="Avenir"/>
                <a:sym typeface="Avenir"/>
              </a:rPr>
              <a:t>• to liaise with EACEA</a:t>
            </a:r>
            <a:endParaRPr sz="2400">
              <a:solidFill>
                <a:schemeClr val="dk1"/>
              </a:solidFill>
              <a:latin typeface="Avenir"/>
              <a:ea typeface="Avenir"/>
              <a:cs typeface="Avenir"/>
              <a:sym typeface="Avenir"/>
            </a:endParaRPr>
          </a:p>
          <a:p>
            <a:pPr indent="0" lvl="0" marL="0" marR="0" rtl="0" algn="l">
              <a:spcBef>
                <a:spcPts val="0"/>
              </a:spcBef>
              <a:spcAft>
                <a:spcPts val="0"/>
              </a:spcAft>
              <a:buNone/>
            </a:pPr>
            <a:r>
              <a:t/>
            </a:r>
            <a:endParaRPr sz="2400">
              <a:solidFill>
                <a:schemeClr val="dk1"/>
              </a:solidFill>
              <a:latin typeface="Avenir"/>
              <a:ea typeface="Avenir"/>
              <a:cs typeface="Avenir"/>
              <a:sym typeface="Avenir"/>
            </a:endParaRPr>
          </a:p>
        </p:txBody>
      </p:sp>
      <p:pic>
        <p:nvPicPr>
          <p:cNvPr id="104" name="Google Shape;104;gd72b5344b8_0_20"/>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105" name="Google Shape;105;gd72b5344b8_0_20"/>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grpSp>
        <p:nvGrpSpPr>
          <p:cNvPr id="106" name="Google Shape;106;gd72b5344b8_0_20"/>
          <p:cNvGrpSpPr/>
          <p:nvPr/>
        </p:nvGrpSpPr>
        <p:grpSpPr>
          <a:xfrm>
            <a:off x="3052286" y="5989300"/>
            <a:ext cx="821118" cy="776534"/>
            <a:chOff x="4384447" y="5141095"/>
            <a:chExt cx="1297800" cy="1169127"/>
          </a:xfrm>
        </p:grpSpPr>
        <p:sp>
          <p:nvSpPr>
            <p:cNvPr id="107" name="Google Shape;107;gd72b5344b8_0_20"/>
            <p:cNvSpPr/>
            <p:nvPr/>
          </p:nvSpPr>
          <p:spPr>
            <a:xfrm>
              <a:off x="4384447" y="5962822"/>
              <a:ext cx="1297800" cy="347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it-IT" sz="900">
                  <a:solidFill>
                    <a:srgbClr val="4B4846"/>
                  </a:solidFill>
                  <a:latin typeface="Avenir"/>
                  <a:ea typeface="Avenir"/>
                  <a:cs typeface="Avenir"/>
                  <a:sym typeface="Avenir"/>
                </a:rPr>
                <a:t>Partner logo</a:t>
              </a:r>
              <a:endParaRPr/>
            </a:p>
          </p:txBody>
        </p:sp>
        <p:sp>
          <p:nvSpPr>
            <p:cNvPr id="108" name="Google Shape;108;gd72b5344b8_0_20"/>
            <p:cNvSpPr/>
            <p:nvPr/>
          </p:nvSpPr>
          <p:spPr>
            <a:xfrm>
              <a:off x="4579864" y="5141095"/>
              <a:ext cx="821700" cy="821700"/>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09" name="Google Shape;109;gd72b5344b8_0_20"/>
          <p:cNvSpPr/>
          <p:nvPr/>
        </p:nvSpPr>
        <p:spPr>
          <a:xfrm>
            <a:off x="6531591" y="6177087"/>
            <a:ext cx="5660400" cy="7131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Fedele Colantuono, 5 May 2021			</a:t>
            </a:r>
            <a:r>
              <a:rPr b="1" lang="it-IT" sz="1600">
                <a:solidFill>
                  <a:srgbClr val="775CA4"/>
                </a:solidFill>
                <a:latin typeface="Avenir"/>
                <a:ea typeface="Avenir"/>
                <a:cs typeface="Avenir"/>
                <a:sym typeface="Avenir"/>
              </a:rPr>
              <a:t>Page 1</a:t>
            </a:r>
            <a:endParaRPr sz="1600">
              <a:solidFill>
                <a:srgbClr val="775CA4"/>
              </a:solidFill>
              <a:latin typeface="Avenir"/>
              <a:ea typeface="Avenir"/>
              <a:cs typeface="Avenir"/>
              <a:sym typeface="Avenir"/>
            </a:endParaRPr>
          </a:p>
          <a:p>
            <a:pPr indent="0" lvl="0" marL="0" marR="0" rtl="0" algn="ctr">
              <a:spcBef>
                <a:spcPts val="1000"/>
              </a:spcBef>
              <a:spcAft>
                <a:spcPts val="0"/>
              </a:spcAft>
              <a:buNone/>
            </a:pPr>
            <a:r>
              <a:t/>
            </a:r>
            <a:endParaRPr i="1" sz="1600">
              <a:solidFill>
                <a:srgbClr val="4B4846"/>
              </a:solidFill>
              <a:latin typeface="Avenir"/>
              <a:ea typeface="Avenir"/>
              <a:cs typeface="Avenir"/>
              <a:sym typeface="Avenir"/>
            </a:endParaRPr>
          </a:p>
        </p:txBody>
      </p:sp>
      <p:sp>
        <p:nvSpPr>
          <p:cNvPr id="110" name="Google Shape;110;gd72b5344b8_0_20"/>
          <p:cNvSpPr/>
          <p:nvPr/>
        </p:nvSpPr>
        <p:spPr>
          <a:xfrm>
            <a:off x="1062682" y="696772"/>
            <a:ext cx="8143200" cy="584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WP6 - Project Management</a:t>
            </a:r>
            <a:endParaRPr sz="3200">
              <a:solidFill>
                <a:schemeClr val="dk1"/>
              </a:solidFill>
              <a:latin typeface="Calibri"/>
              <a:ea typeface="Calibri"/>
              <a:cs typeface="Calibri"/>
              <a:sym typeface="Calibri"/>
            </a:endParaRPr>
          </a:p>
        </p:txBody>
      </p:sp>
      <p:pic>
        <p:nvPicPr>
          <p:cNvPr descr="LOGO HR: L'UNIFG E (E') LA RICERCA ECCELLENTE" id="111" name="Google Shape;111;gd72b5344b8_0_20"/>
          <p:cNvPicPr preferRelativeResize="0"/>
          <p:nvPr/>
        </p:nvPicPr>
        <p:blipFill rotWithShape="1">
          <a:blip r:embed="rId4">
            <a:alphaModFix/>
          </a:blip>
          <a:srcRect b="0" l="0" r="0" t="0"/>
          <a:stretch/>
        </p:blipFill>
        <p:spPr>
          <a:xfrm>
            <a:off x="3766596" y="6151181"/>
            <a:ext cx="1136129" cy="596820"/>
          </a:xfrm>
          <a:prstGeom prst="rect">
            <a:avLst/>
          </a:prstGeom>
          <a:noFill/>
          <a:ln>
            <a:noFill/>
          </a:ln>
        </p:spPr>
      </p:pic>
      <p:pic>
        <p:nvPicPr>
          <p:cNvPr descr="https://safetymedsim.eu/wp-content/uploads/2020/12/safety-logos_unifg.png" id="112" name="Google Shape;112;gd72b5344b8_0_20"/>
          <p:cNvPicPr preferRelativeResize="0"/>
          <p:nvPr/>
        </p:nvPicPr>
        <p:blipFill rotWithShape="1">
          <a:blip r:embed="rId5">
            <a:alphaModFix/>
          </a:blip>
          <a:srcRect b="0" l="0" r="0" t="0"/>
          <a:stretch/>
        </p:blipFill>
        <p:spPr>
          <a:xfrm>
            <a:off x="3052275" y="5890350"/>
            <a:ext cx="989117" cy="974475"/>
          </a:xfrm>
          <a:prstGeom prst="rect">
            <a:avLst/>
          </a:prstGeom>
          <a:noFill/>
          <a:ln>
            <a:noFill/>
          </a:ln>
        </p:spPr>
      </p:pic>
      <p:sp>
        <p:nvSpPr>
          <p:cNvPr id="113" name="Google Shape;113;gd72b5344b8_0_20"/>
          <p:cNvSpPr txBox="1"/>
          <p:nvPr/>
        </p:nvSpPr>
        <p:spPr>
          <a:xfrm>
            <a:off x="1138875" y="1233525"/>
            <a:ext cx="66423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it-IT" sz="2000"/>
              <a:t>(leader: UniFg </a:t>
            </a:r>
            <a:r>
              <a:rPr i="1" lang="it-IT" sz="2000"/>
              <a:t>with</a:t>
            </a:r>
            <a:r>
              <a:rPr i="1" lang="it-IT" sz="2000"/>
              <a:t> the technical support of </a:t>
            </a:r>
            <a:r>
              <a:rPr i="1" lang="it-IT" sz="2000"/>
              <a:t> </a:t>
            </a:r>
            <a:r>
              <a:rPr i="1" lang="it-IT" sz="2000"/>
              <a:t>ValueDo, </a:t>
            </a:r>
            <a:endParaRPr i="1" sz="2000"/>
          </a:p>
          <a:p>
            <a:pPr indent="0" lvl="0" marL="0" rtl="0" algn="l">
              <a:spcBef>
                <a:spcPts val="0"/>
              </a:spcBef>
              <a:spcAft>
                <a:spcPts val="0"/>
              </a:spcAft>
              <a:buNone/>
            </a:pPr>
            <a:r>
              <a:rPr i="1" lang="it-IT" sz="2000"/>
              <a:t>all partners involved) </a:t>
            </a:r>
            <a:endParaRPr i="1"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
          <p:cNvSpPr txBox="1"/>
          <p:nvPr/>
        </p:nvSpPr>
        <p:spPr>
          <a:xfrm>
            <a:off x="791300" y="1410750"/>
            <a:ext cx="10814700" cy="4402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SzPts val="1100"/>
              <a:buNone/>
            </a:pPr>
            <a:r>
              <a:rPr lang="it-IT" sz="2000">
                <a:solidFill>
                  <a:schemeClr val="dk1"/>
                </a:solidFill>
                <a:latin typeface="Avenir"/>
                <a:ea typeface="Avenir"/>
                <a:cs typeface="Avenir"/>
                <a:sym typeface="Avenir"/>
              </a:rPr>
              <a:t>- </a:t>
            </a:r>
            <a:r>
              <a:rPr b="1" lang="it-IT" sz="2000">
                <a:solidFill>
                  <a:schemeClr val="dk1"/>
                </a:solidFill>
                <a:latin typeface="Avenir"/>
                <a:ea typeface="Avenir"/>
                <a:cs typeface="Avenir"/>
                <a:sym typeface="Avenir"/>
              </a:rPr>
              <a:t>T 6.1:</a:t>
            </a:r>
            <a:r>
              <a:rPr lang="it-IT" sz="2000">
                <a:solidFill>
                  <a:schemeClr val="dk1"/>
                </a:solidFill>
                <a:latin typeface="Avenir"/>
                <a:ea typeface="Avenir"/>
                <a:cs typeface="Avenir"/>
                <a:sym typeface="Avenir"/>
              </a:rPr>
              <a:t> Overall Management and preparation of timesheets (UNIFG Leader; Valuedo; all partners)</a:t>
            </a:r>
            <a:endParaRPr sz="2000">
              <a:solidFill>
                <a:schemeClr val="dk1"/>
              </a:solidFill>
              <a:latin typeface="Avenir"/>
              <a:ea typeface="Avenir"/>
              <a:cs typeface="Avenir"/>
              <a:sym typeface="Avenir"/>
            </a:endParaRPr>
          </a:p>
          <a:p>
            <a:pPr indent="0" lvl="0" marL="0" marR="0" rtl="0" algn="l">
              <a:spcBef>
                <a:spcPts val="0"/>
              </a:spcBef>
              <a:spcAft>
                <a:spcPts val="0"/>
              </a:spcAft>
              <a:buSzPts val="1100"/>
              <a:buNone/>
            </a:pPr>
            <a:r>
              <a:rPr lang="it-IT" sz="2000">
                <a:solidFill>
                  <a:schemeClr val="dk1"/>
                </a:solidFill>
                <a:latin typeface="Avenir"/>
                <a:ea typeface="Avenir"/>
                <a:cs typeface="Avenir"/>
                <a:sym typeface="Avenir"/>
              </a:rPr>
              <a:t>    Quarterly report : I (completed); </a:t>
            </a:r>
            <a:endParaRPr sz="2000">
              <a:solidFill>
                <a:schemeClr val="dk1"/>
              </a:solidFill>
              <a:latin typeface="Avenir"/>
              <a:ea typeface="Avenir"/>
              <a:cs typeface="Avenir"/>
              <a:sym typeface="Avenir"/>
            </a:endParaRPr>
          </a:p>
          <a:p>
            <a:pPr indent="0" lvl="0" marL="0" marR="0" rtl="0" algn="l">
              <a:spcBef>
                <a:spcPts val="0"/>
              </a:spcBef>
              <a:spcAft>
                <a:spcPts val="0"/>
              </a:spcAft>
              <a:buSzPts val="1100"/>
              <a:buNone/>
            </a:pPr>
            <a:r>
              <a:rPr lang="it-IT" sz="2000">
                <a:solidFill>
                  <a:schemeClr val="dk1"/>
                </a:solidFill>
                <a:latin typeface="Avenir"/>
                <a:ea typeface="Avenir"/>
                <a:cs typeface="Avenir"/>
                <a:sym typeface="Avenir"/>
              </a:rPr>
              <a:t>                                II (by 10th </a:t>
            </a:r>
            <a:r>
              <a:rPr lang="it-IT" sz="2000">
                <a:solidFill>
                  <a:schemeClr val="dk1"/>
                </a:solidFill>
                <a:latin typeface="Avenir"/>
                <a:ea typeface="Avenir"/>
                <a:cs typeface="Avenir"/>
                <a:sym typeface="Avenir"/>
              </a:rPr>
              <a:t>May</a:t>
            </a:r>
            <a:r>
              <a:rPr lang="it-IT" sz="2000">
                <a:solidFill>
                  <a:schemeClr val="dk1"/>
                </a:solidFill>
                <a:latin typeface="Avenir"/>
                <a:ea typeface="Avenir"/>
                <a:cs typeface="Avenir"/>
                <a:sym typeface="Avenir"/>
              </a:rPr>
              <a:t>)</a:t>
            </a:r>
            <a:endParaRPr sz="2000">
              <a:solidFill>
                <a:schemeClr val="dk1"/>
              </a:solidFill>
              <a:latin typeface="Avenir"/>
              <a:ea typeface="Avenir"/>
              <a:cs typeface="Avenir"/>
              <a:sym typeface="Avenir"/>
            </a:endParaRPr>
          </a:p>
          <a:p>
            <a:pPr indent="0" lvl="0" marL="0" marR="0" rtl="0" algn="l">
              <a:spcBef>
                <a:spcPts val="0"/>
              </a:spcBef>
              <a:spcAft>
                <a:spcPts val="0"/>
              </a:spcAft>
              <a:buSzPts val="1100"/>
              <a:buNone/>
            </a:pPr>
            <a:r>
              <a:t/>
            </a:r>
            <a:endParaRPr sz="2000">
              <a:solidFill>
                <a:schemeClr val="dk1"/>
              </a:solidFill>
              <a:latin typeface="Avenir"/>
              <a:ea typeface="Avenir"/>
              <a:cs typeface="Avenir"/>
              <a:sym typeface="Avenir"/>
            </a:endParaRPr>
          </a:p>
          <a:p>
            <a:pPr indent="0" lvl="0" marL="0" marR="0" rtl="0" algn="l">
              <a:spcBef>
                <a:spcPts val="0"/>
              </a:spcBef>
              <a:spcAft>
                <a:spcPts val="0"/>
              </a:spcAft>
              <a:buSzPts val="1100"/>
              <a:buNone/>
            </a:pPr>
            <a:r>
              <a:rPr lang="it-IT" sz="2000">
                <a:solidFill>
                  <a:schemeClr val="dk1"/>
                </a:solidFill>
                <a:latin typeface="Avenir"/>
                <a:ea typeface="Avenir"/>
                <a:cs typeface="Avenir"/>
                <a:sym typeface="Avenir"/>
              </a:rPr>
              <a:t>- </a:t>
            </a:r>
            <a:r>
              <a:rPr b="1" lang="it-IT" sz="2000">
                <a:solidFill>
                  <a:schemeClr val="dk1"/>
                </a:solidFill>
                <a:latin typeface="Avenir"/>
                <a:ea typeface="Avenir"/>
                <a:cs typeface="Avenir"/>
                <a:sym typeface="Avenir"/>
              </a:rPr>
              <a:t>T 6.2: </a:t>
            </a:r>
            <a:r>
              <a:rPr lang="it-IT" sz="2000">
                <a:solidFill>
                  <a:schemeClr val="dk1"/>
                </a:solidFill>
                <a:latin typeface="Avenir"/>
                <a:ea typeface="Avenir"/>
                <a:cs typeface="Avenir"/>
                <a:sym typeface="Avenir"/>
              </a:rPr>
              <a:t>Preparation of and participation in Project Meetings (ValueDo Leader; all partners)</a:t>
            </a:r>
            <a:endParaRPr sz="2000">
              <a:solidFill>
                <a:schemeClr val="dk1"/>
              </a:solidFill>
              <a:latin typeface="Avenir"/>
              <a:ea typeface="Avenir"/>
              <a:cs typeface="Avenir"/>
              <a:sym typeface="Avenir"/>
            </a:endParaRPr>
          </a:p>
          <a:p>
            <a:pPr indent="0" lvl="0" marL="0" marR="0" rtl="0" algn="l">
              <a:spcBef>
                <a:spcPts val="0"/>
              </a:spcBef>
              <a:spcAft>
                <a:spcPts val="0"/>
              </a:spcAft>
              <a:buSzPts val="1100"/>
              <a:buNone/>
            </a:pPr>
            <a:r>
              <a:rPr lang="it-IT" sz="2000">
                <a:solidFill>
                  <a:schemeClr val="dk1"/>
                </a:solidFill>
                <a:latin typeface="Avenir"/>
                <a:ea typeface="Avenir"/>
                <a:cs typeface="Avenir"/>
                <a:sym typeface="Avenir"/>
              </a:rPr>
              <a:t>     </a:t>
            </a:r>
            <a:endParaRPr sz="2000">
              <a:solidFill>
                <a:schemeClr val="dk1"/>
              </a:solidFill>
              <a:latin typeface="Avenir"/>
              <a:ea typeface="Avenir"/>
              <a:cs typeface="Avenir"/>
              <a:sym typeface="Avenir"/>
            </a:endParaRPr>
          </a:p>
          <a:p>
            <a:pPr indent="-355600" lvl="0" marL="457200" marR="0" rtl="0" algn="l">
              <a:spcBef>
                <a:spcPts val="0"/>
              </a:spcBef>
              <a:spcAft>
                <a:spcPts val="0"/>
              </a:spcAft>
              <a:buClr>
                <a:schemeClr val="dk1"/>
              </a:buClr>
              <a:buSzPts val="2000"/>
              <a:buFont typeface="Avenir"/>
              <a:buChar char="-"/>
            </a:pPr>
            <a:r>
              <a:rPr lang="it-IT" sz="2000">
                <a:solidFill>
                  <a:schemeClr val="dk1"/>
                </a:solidFill>
                <a:latin typeface="Avenir"/>
                <a:ea typeface="Avenir"/>
                <a:cs typeface="Avenir"/>
                <a:sym typeface="Avenir"/>
              </a:rPr>
              <a:t>PM1 - Kick Off Meeting (M1), - 25, 26 Nov. &amp; 14-16 Dec. 2020 </a:t>
            </a:r>
            <a:endParaRPr sz="2000">
              <a:solidFill>
                <a:schemeClr val="dk1"/>
              </a:solidFill>
              <a:latin typeface="Avenir"/>
              <a:ea typeface="Avenir"/>
              <a:cs typeface="Avenir"/>
              <a:sym typeface="Avenir"/>
            </a:endParaRPr>
          </a:p>
          <a:p>
            <a:pPr indent="-355600" lvl="0" marL="457200" marR="0" rtl="0" algn="l">
              <a:spcBef>
                <a:spcPts val="0"/>
              </a:spcBef>
              <a:spcAft>
                <a:spcPts val="0"/>
              </a:spcAft>
              <a:buClr>
                <a:schemeClr val="dk1"/>
              </a:buClr>
              <a:buSzPts val="2000"/>
              <a:buFont typeface="Avenir"/>
              <a:buChar char="-"/>
            </a:pPr>
            <a:r>
              <a:rPr lang="it-IT" sz="2000">
                <a:solidFill>
                  <a:schemeClr val="dk1"/>
                </a:solidFill>
                <a:latin typeface="Avenir"/>
                <a:ea typeface="Avenir"/>
                <a:cs typeface="Avenir"/>
                <a:sym typeface="Avenir"/>
              </a:rPr>
              <a:t>Meeting WP2,  22-01-2021</a:t>
            </a:r>
            <a:endParaRPr sz="2000">
              <a:solidFill>
                <a:schemeClr val="dk1"/>
              </a:solidFill>
              <a:latin typeface="Avenir"/>
              <a:ea typeface="Avenir"/>
              <a:cs typeface="Avenir"/>
              <a:sym typeface="Avenir"/>
            </a:endParaRPr>
          </a:p>
          <a:p>
            <a:pPr indent="-355600" lvl="0" marL="457200" marR="0" rtl="0" algn="l">
              <a:spcBef>
                <a:spcPts val="0"/>
              </a:spcBef>
              <a:spcAft>
                <a:spcPts val="0"/>
              </a:spcAft>
              <a:buClr>
                <a:schemeClr val="dk1"/>
              </a:buClr>
              <a:buSzPts val="2000"/>
              <a:buFont typeface="Avenir"/>
              <a:buChar char="-"/>
            </a:pPr>
            <a:r>
              <a:rPr lang="it-IT" sz="2000">
                <a:solidFill>
                  <a:schemeClr val="dk1"/>
                </a:solidFill>
                <a:latin typeface="Avenir"/>
                <a:ea typeface="Avenir"/>
                <a:cs typeface="Avenir"/>
                <a:sym typeface="Avenir"/>
              </a:rPr>
              <a:t>Meeting WP1,  03-02-2021  </a:t>
            </a:r>
            <a:endParaRPr sz="2000">
              <a:solidFill>
                <a:schemeClr val="dk1"/>
              </a:solidFill>
              <a:latin typeface="Avenir"/>
              <a:ea typeface="Avenir"/>
              <a:cs typeface="Avenir"/>
              <a:sym typeface="Avenir"/>
            </a:endParaRPr>
          </a:p>
          <a:p>
            <a:pPr indent="-355600" lvl="0" marL="457200" rtl="0" algn="l">
              <a:spcBef>
                <a:spcPts val="0"/>
              </a:spcBef>
              <a:spcAft>
                <a:spcPts val="0"/>
              </a:spcAft>
              <a:buClr>
                <a:schemeClr val="dk1"/>
              </a:buClr>
              <a:buSzPts val="2000"/>
              <a:buFont typeface="Avenir"/>
              <a:buChar char="-"/>
            </a:pPr>
            <a:r>
              <a:rPr lang="it-IT" sz="2000">
                <a:solidFill>
                  <a:schemeClr val="dk1"/>
                </a:solidFill>
                <a:latin typeface="Avenir"/>
                <a:ea typeface="Avenir"/>
                <a:cs typeface="Avenir"/>
                <a:sym typeface="Avenir"/>
              </a:rPr>
              <a:t>Meeting WP1,WP2, WP9,  17-03-2021</a:t>
            </a:r>
            <a:endParaRPr sz="2000">
              <a:solidFill>
                <a:schemeClr val="dk1"/>
              </a:solidFill>
              <a:latin typeface="Avenir"/>
              <a:ea typeface="Avenir"/>
              <a:cs typeface="Avenir"/>
              <a:sym typeface="Avenir"/>
            </a:endParaRPr>
          </a:p>
          <a:p>
            <a:pPr indent="-355600" lvl="0" marL="457200" rtl="0" algn="l">
              <a:spcBef>
                <a:spcPts val="0"/>
              </a:spcBef>
              <a:spcAft>
                <a:spcPts val="0"/>
              </a:spcAft>
              <a:buClr>
                <a:schemeClr val="dk1"/>
              </a:buClr>
              <a:buSzPts val="2000"/>
              <a:buFont typeface="Avenir"/>
              <a:buChar char="-"/>
            </a:pPr>
            <a:r>
              <a:rPr lang="it-IT" sz="2000">
                <a:solidFill>
                  <a:schemeClr val="dk1"/>
                </a:solidFill>
                <a:latin typeface="Avenir"/>
                <a:ea typeface="Avenir"/>
                <a:cs typeface="Avenir"/>
                <a:sym typeface="Avenir"/>
              </a:rPr>
              <a:t>PM2 - month 6, 05-05-2021</a:t>
            </a:r>
            <a:endParaRPr sz="2000">
              <a:solidFill>
                <a:schemeClr val="dk1"/>
              </a:solidFill>
              <a:latin typeface="Avenir"/>
              <a:ea typeface="Avenir"/>
              <a:cs typeface="Avenir"/>
              <a:sym typeface="Avenir"/>
            </a:endParaRPr>
          </a:p>
          <a:p>
            <a:pPr indent="-355600" lvl="0" marL="457200" rtl="0" algn="l">
              <a:spcBef>
                <a:spcPts val="0"/>
              </a:spcBef>
              <a:spcAft>
                <a:spcPts val="0"/>
              </a:spcAft>
              <a:buClr>
                <a:schemeClr val="dk1"/>
              </a:buClr>
              <a:buSzPts val="2000"/>
              <a:buFont typeface="Avenir"/>
              <a:buChar char="-"/>
            </a:pPr>
            <a:r>
              <a:rPr lang="it-IT" sz="2000">
                <a:solidFill>
                  <a:schemeClr val="dk1"/>
                </a:solidFill>
                <a:latin typeface="Avenir"/>
                <a:ea typeface="Avenir"/>
                <a:cs typeface="Avenir"/>
                <a:sym typeface="Avenir"/>
              </a:rPr>
              <a:t>other bilateral and partners meetings dedicated to specific subjects</a:t>
            </a:r>
            <a:endParaRPr sz="2000">
              <a:solidFill>
                <a:schemeClr val="dk1"/>
              </a:solidFill>
              <a:latin typeface="Avenir"/>
              <a:ea typeface="Avenir"/>
              <a:cs typeface="Avenir"/>
              <a:sym typeface="Avenir"/>
            </a:endParaRPr>
          </a:p>
          <a:p>
            <a:pPr indent="0" lvl="0" marL="0" marR="0" rtl="0" algn="l">
              <a:spcBef>
                <a:spcPts val="0"/>
              </a:spcBef>
              <a:spcAft>
                <a:spcPts val="0"/>
              </a:spcAft>
              <a:buNone/>
            </a:pPr>
            <a:r>
              <a:t/>
            </a:r>
            <a:endParaRPr sz="2000">
              <a:solidFill>
                <a:schemeClr val="dk1"/>
              </a:solidFill>
              <a:latin typeface="Avenir"/>
              <a:ea typeface="Avenir"/>
              <a:cs typeface="Avenir"/>
              <a:sym typeface="Avenir"/>
            </a:endParaRPr>
          </a:p>
        </p:txBody>
      </p:sp>
      <p:pic>
        <p:nvPicPr>
          <p:cNvPr id="120" name="Google Shape;120;p2"/>
          <p:cNvPicPr preferRelativeResize="0"/>
          <p:nvPr/>
        </p:nvPicPr>
        <p:blipFill rotWithShape="1">
          <a:blip r:embed="rId3">
            <a:alphaModFix/>
          </a:blip>
          <a:srcRect b="0" l="0" r="0" t="0"/>
          <a:stretch/>
        </p:blipFill>
        <p:spPr>
          <a:xfrm>
            <a:off x="393875" y="6073990"/>
            <a:ext cx="1980163" cy="607177"/>
          </a:xfrm>
          <a:prstGeom prst="rect">
            <a:avLst/>
          </a:prstGeom>
          <a:noFill/>
          <a:ln>
            <a:noFill/>
          </a:ln>
        </p:spPr>
      </p:pic>
      <p:cxnSp>
        <p:nvCxnSpPr>
          <p:cNvPr id="121" name="Google Shape;121;p2"/>
          <p:cNvCxnSpPr/>
          <p:nvPr/>
        </p:nvCxnSpPr>
        <p:spPr>
          <a:xfrm flipH="1" rot="10800000">
            <a:off x="355516" y="5854365"/>
            <a:ext cx="11480968" cy="5700"/>
          </a:xfrm>
          <a:prstGeom prst="straightConnector1">
            <a:avLst/>
          </a:prstGeom>
          <a:noFill/>
          <a:ln cap="flat" cmpd="sng" w="12700">
            <a:solidFill>
              <a:srgbClr val="775CA4"/>
            </a:solidFill>
            <a:prstDash val="solid"/>
            <a:miter lim="800000"/>
            <a:headEnd len="sm" w="sm" type="none"/>
            <a:tailEnd len="sm" w="sm" type="none"/>
          </a:ln>
        </p:spPr>
      </p:cxnSp>
      <p:grpSp>
        <p:nvGrpSpPr>
          <p:cNvPr id="122" name="Google Shape;122;p2"/>
          <p:cNvGrpSpPr/>
          <p:nvPr/>
        </p:nvGrpSpPr>
        <p:grpSpPr>
          <a:xfrm>
            <a:off x="3052204" y="5989269"/>
            <a:ext cx="821059" cy="776618"/>
            <a:chOff x="4384447" y="5141095"/>
            <a:chExt cx="1297745" cy="1169264"/>
          </a:xfrm>
        </p:grpSpPr>
        <p:sp>
          <p:nvSpPr>
            <p:cNvPr id="123" name="Google Shape;123;p2"/>
            <p:cNvSpPr/>
            <p:nvPr/>
          </p:nvSpPr>
          <p:spPr>
            <a:xfrm>
              <a:off x="4384447" y="5962822"/>
              <a:ext cx="1297745" cy="3475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it-IT" sz="900">
                  <a:solidFill>
                    <a:srgbClr val="4B4846"/>
                  </a:solidFill>
                  <a:latin typeface="Avenir"/>
                  <a:ea typeface="Avenir"/>
                  <a:cs typeface="Avenir"/>
                  <a:sym typeface="Avenir"/>
                </a:rPr>
                <a:t>Partner logo</a:t>
              </a:r>
              <a:endParaRPr/>
            </a:p>
          </p:txBody>
        </p:sp>
        <p:sp>
          <p:nvSpPr>
            <p:cNvPr id="124" name="Google Shape;124;p2"/>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25" name="Google Shape;125;p2"/>
          <p:cNvSpPr/>
          <p:nvPr/>
        </p:nvSpPr>
        <p:spPr>
          <a:xfrm>
            <a:off x="6531591" y="6177087"/>
            <a:ext cx="5660409" cy="7130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Fedel</a:t>
            </a:r>
            <a:r>
              <a:rPr i="1" lang="it-IT" sz="1600">
                <a:solidFill>
                  <a:srgbClr val="4B4846"/>
                </a:solidFill>
                <a:latin typeface="Avenir"/>
                <a:ea typeface="Avenir"/>
                <a:cs typeface="Avenir"/>
                <a:sym typeface="Avenir"/>
              </a:rPr>
              <a:t>e Colantuono, 5 May 2021			</a:t>
            </a:r>
            <a:r>
              <a:rPr b="1" lang="it-IT" sz="1600">
                <a:solidFill>
                  <a:srgbClr val="775CA4"/>
                </a:solidFill>
                <a:latin typeface="Avenir"/>
                <a:ea typeface="Avenir"/>
                <a:cs typeface="Avenir"/>
                <a:sym typeface="Avenir"/>
              </a:rPr>
              <a:t>Page 2</a:t>
            </a:r>
            <a:endParaRPr sz="1600">
              <a:solidFill>
                <a:srgbClr val="775CA4"/>
              </a:solidFill>
              <a:latin typeface="Avenir"/>
              <a:ea typeface="Avenir"/>
              <a:cs typeface="Avenir"/>
              <a:sym typeface="Avenir"/>
            </a:endParaRPr>
          </a:p>
          <a:p>
            <a:pPr indent="0" lvl="0" marL="0" marR="0" rtl="0" algn="ctr">
              <a:spcBef>
                <a:spcPts val="1000"/>
              </a:spcBef>
              <a:spcAft>
                <a:spcPts val="0"/>
              </a:spcAft>
              <a:buNone/>
            </a:pPr>
            <a:r>
              <a:t/>
            </a:r>
            <a:endParaRPr i="1" sz="1600">
              <a:solidFill>
                <a:srgbClr val="4B4846"/>
              </a:solidFill>
              <a:latin typeface="Avenir"/>
              <a:ea typeface="Avenir"/>
              <a:cs typeface="Avenir"/>
              <a:sym typeface="Avenir"/>
            </a:endParaRPr>
          </a:p>
        </p:txBody>
      </p:sp>
      <p:sp>
        <p:nvSpPr>
          <p:cNvPr id="126" name="Google Shape;126;p2"/>
          <p:cNvSpPr/>
          <p:nvPr/>
        </p:nvSpPr>
        <p:spPr>
          <a:xfrm>
            <a:off x="1062682" y="696772"/>
            <a:ext cx="81431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Tasks implementation</a:t>
            </a:r>
            <a:endParaRPr sz="3200">
              <a:solidFill>
                <a:schemeClr val="dk1"/>
              </a:solidFill>
              <a:latin typeface="Calibri"/>
              <a:ea typeface="Calibri"/>
              <a:cs typeface="Calibri"/>
              <a:sym typeface="Calibri"/>
            </a:endParaRPr>
          </a:p>
        </p:txBody>
      </p:sp>
      <p:pic>
        <p:nvPicPr>
          <p:cNvPr descr="LOGO HR: L'UNIFG E (E') LA RICERCA ECCELLENTE" id="127" name="Google Shape;127;p2"/>
          <p:cNvPicPr preferRelativeResize="0"/>
          <p:nvPr/>
        </p:nvPicPr>
        <p:blipFill rotWithShape="1">
          <a:blip r:embed="rId4">
            <a:alphaModFix/>
          </a:blip>
          <a:srcRect b="0" l="0" r="0" t="0"/>
          <a:stretch/>
        </p:blipFill>
        <p:spPr>
          <a:xfrm>
            <a:off x="3766596" y="6151181"/>
            <a:ext cx="1136129" cy="596820"/>
          </a:xfrm>
          <a:prstGeom prst="rect">
            <a:avLst/>
          </a:prstGeom>
          <a:noFill/>
          <a:ln>
            <a:noFill/>
          </a:ln>
        </p:spPr>
      </p:pic>
      <p:pic>
        <p:nvPicPr>
          <p:cNvPr descr="https://safetymedsim.eu/wp-content/uploads/2020/12/safety-logos_unifg.png" id="128" name="Google Shape;128;p2"/>
          <p:cNvPicPr preferRelativeResize="0"/>
          <p:nvPr/>
        </p:nvPicPr>
        <p:blipFill rotWithShape="1">
          <a:blip r:embed="rId5">
            <a:alphaModFix/>
          </a:blip>
          <a:srcRect b="0" l="0" r="0" t="0"/>
          <a:stretch/>
        </p:blipFill>
        <p:spPr>
          <a:xfrm>
            <a:off x="3052275" y="5890350"/>
            <a:ext cx="989117" cy="9744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gd72b5344b8_0_6"/>
          <p:cNvSpPr txBox="1"/>
          <p:nvPr/>
        </p:nvSpPr>
        <p:spPr>
          <a:xfrm>
            <a:off x="1062682" y="1105951"/>
            <a:ext cx="7869300" cy="4771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SzPts val="1100"/>
              <a:buNone/>
            </a:pPr>
            <a:r>
              <a:rPr b="1" lang="it-IT" sz="1900">
                <a:solidFill>
                  <a:schemeClr val="dk1"/>
                </a:solidFill>
                <a:latin typeface="Avenir"/>
                <a:ea typeface="Avenir"/>
                <a:cs typeface="Avenir"/>
                <a:sym typeface="Avenir"/>
              </a:rPr>
              <a:t>R6.1 Partner Agreement</a:t>
            </a:r>
            <a:endParaRPr b="1" sz="1900">
              <a:solidFill>
                <a:schemeClr val="dk1"/>
              </a:solidFill>
              <a:latin typeface="Avenir"/>
              <a:ea typeface="Avenir"/>
              <a:cs typeface="Avenir"/>
              <a:sym typeface="Avenir"/>
            </a:endParaRPr>
          </a:p>
          <a:p>
            <a:pPr indent="-349250" lvl="0" marL="457200" marR="0" rtl="0" algn="l">
              <a:spcBef>
                <a:spcPts val="0"/>
              </a:spcBef>
              <a:spcAft>
                <a:spcPts val="0"/>
              </a:spcAft>
              <a:buClr>
                <a:schemeClr val="dk1"/>
              </a:buClr>
              <a:buSzPts val="1900"/>
              <a:buFont typeface="Avenir"/>
              <a:buChar char="-"/>
            </a:pPr>
            <a:r>
              <a:rPr b="1" lang="it-IT" sz="1900">
                <a:solidFill>
                  <a:schemeClr val="dk1"/>
                </a:solidFill>
                <a:latin typeface="Avenir"/>
                <a:ea typeface="Avenir"/>
                <a:cs typeface="Avenir"/>
                <a:sym typeface="Avenir"/>
              </a:rPr>
              <a:t>Legal documents, budget transfers</a:t>
            </a:r>
            <a:endParaRPr b="1" sz="1900">
              <a:solidFill>
                <a:schemeClr val="dk1"/>
              </a:solidFill>
              <a:latin typeface="Avenir"/>
              <a:ea typeface="Avenir"/>
              <a:cs typeface="Avenir"/>
              <a:sym typeface="Avenir"/>
            </a:endParaRPr>
          </a:p>
          <a:p>
            <a:pPr indent="0" lvl="0" marL="0" marR="0" rtl="0" algn="l">
              <a:spcBef>
                <a:spcPts val="0"/>
              </a:spcBef>
              <a:spcAft>
                <a:spcPts val="0"/>
              </a:spcAft>
              <a:buSzPts val="1100"/>
              <a:buNone/>
            </a:pPr>
            <a:r>
              <a:t/>
            </a:r>
            <a:endParaRPr b="1" sz="1900">
              <a:solidFill>
                <a:schemeClr val="dk1"/>
              </a:solidFill>
              <a:latin typeface="Avenir"/>
              <a:ea typeface="Avenir"/>
              <a:cs typeface="Avenir"/>
              <a:sym typeface="Avenir"/>
            </a:endParaRPr>
          </a:p>
          <a:p>
            <a:pPr indent="0" lvl="0" marL="0" marR="0" rtl="0" algn="l">
              <a:spcBef>
                <a:spcPts val="0"/>
              </a:spcBef>
              <a:spcAft>
                <a:spcPts val="0"/>
              </a:spcAft>
              <a:buSzPts val="1100"/>
              <a:buNone/>
            </a:pPr>
            <a:r>
              <a:t/>
            </a:r>
            <a:endParaRPr b="1" sz="1900">
              <a:solidFill>
                <a:schemeClr val="dk1"/>
              </a:solidFill>
              <a:latin typeface="Avenir"/>
              <a:ea typeface="Avenir"/>
              <a:cs typeface="Avenir"/>
              <a:sym typeface="Avenir"/>
            </a:endParaRPr>
          </a:p>
          <a:p>
            <a:pPr indent="0" lvl="0" marL="0" marR="0" rtl="0" algn="l">
              <a:spcBef>
                <a:spcPts val="0"/>
              </a:spcBef>
              <a:spcAft>
                <a:spcPts val="0"/>
              </a:spcAft>
              <a:buSzPts val="1100"/>
              <a:buNone/>
            </a:pPr>
            <a:r>
              <a:rPr b="1" lang="it-IT" sz="1900">
                <a:solidFill>
                  <a:schemeClr val="dk1"/>
                </a:solidFill>
                <a:latin typeface="Avenir"/>
                <a:ea typeface="Avenir"/>
                <a:cs typeface="Avenir"/>
                <a:sym typeface="Avenir"/>
              </a:rPr>
              <a:t>R6.2 Management Tools</a:t>
            </a:r>
            <a:endParaRPr b="1" sz="1900">
              <a:solidFill>
                <a:schemeClr val="dk1"/>
              </a:solidFill>
              <a:latin typeface="Avenir"/>
              <a:ea typeface="Avenir"/>
              <a:cs typeface="Avenir"/>
              <a:sym typeface="Avenir"/>
            </a:endParaRPr>
          </a:p>
          <a:p>
            <a:pPr indent="0" lvl="0" marL="0" marR="0" rtl="0" algn="l">
              <a:spcBef>
                <a:spcPts val="0"/>
              </a:spcBef>
              <a:spcAft>
                <a:spcPts val="0"/>
              </a:spcAft>
              <a:buSzPts val="1100"/>
              <a:buNone/>
            </a:pPr>
            <a:r>
              <a:rPr lang="it-IT" sz="1900">
                <a:solidFill>
                  <a:schemeClr val="dk1"/>
                </a:solidFill>
                <a:latin typeface="Avenir"/>
                <a:ea typeface="Avenir"/>
                <a:cs typeface="Avenir"/>
                <a:sym typeface="Avenir"/>
              </a:rPr>
              <a:t>- </a:t>
            </a:r>
            <a:r>
              <a:rPr lang="it-IT" sz="1900">
                <a:solidFill>
                  <a:schemeClr val="dk1"/>
                </a:solidFill>
                <a:latin typeface="Avenir"/>
                <a:ea typeface="Avenir"/>
                <a:cs typeface="Avenir"/>
                <a:sym typeface="Avenir"/>
              </a:rPr>
              <a:t>template for time sheets;</a:t>
            </a:r>
            <a:endParaRPr sz="1900">
              <a:solidFill>
                <a:schemeClr val="dk1"/>
              </a:solidFill>
              <a:latin typeface="Avenir"/>
              <a:ea typeface="Avenir"/>
              <a:cs typeface="Avenir"/>
              <a:sym typeface="Avenir"/>
            </a:endParaRPr>
          </a:p>
          <a:p>
            <a:pPr indent="0" lvl="0" marL="0" marR="0" rtl="0" algn="l">
              <a:spcBef>
                <a:spcPts val="0"/>
              </a:spcBef>
              <a:spcAft>
                <a:spcPts val="0"/>
              </a:spcAft>
              <a:buClr>
                <a:schemeClr val="dk1"/>
              </a:buClr>
              <a:buSzPts val="1100"/>
              <a:buFont typeface="Arial"/>
              <a:buNone/>
            </a:pPr>
            <a:r>
              <a:rPr lang="it-IT" sz="1900">
                <a:solidFill>
                  <a:schemeClr val="dk1"/>
                </a:solidFill>
                <a:latin typeface="Avenir"/>
                <a:ea typeface="Avenir"/>
                <a:cs typeface="Avenir"/>
                <a:sym typeface="Avenir"/>
              </a:rPr>
              <a:t>- financial and administrative guidelines;</a:t>
            </a:r>
            <a:endParaRPr sz="1900">
              <a:solidFill>
                <a:schemeClr val="dk1"/>
              </a:solidFill>
              <a:latin typeface="Avenir"/>
              <a:ea typeface="Avenir"/>
              <a:cs typeface="Avenir"/>
              <a:sym typeface="Avenir"/>
            </a:endParaRPr>
          </a:p>
          <a:p>
            <a:pPr indent="0" lvl="0" marL="0" marR="0" rtl="0" algn="l">
              <a:spcBef>
                <a:spcPts val="0"/>
              </a:spcBef>
              <a:spcAft>
                <a:spcPts val="0"/>
              </a:spcAft>
              <a:buClr>
                <a:schemeClr val="dk1"/>
              </a:buClr>
              <a:buSzPts val="1100"/>
              <a:buFont typeface="Arial"/>
              <a:buNone/>
            </a:pPr>
            <a:r>
              <a:rPr lang="it-IT" sz="1900">
                <a:solidFill>
                  <a:schemeClr val="dk1"/>
                </a:solidFill>
                <a:latin typeface="Avenir"/>
                <a:ea typeface="Avenir"/>
                <a:cs typeface="Avenir"/>
                <a:sym typeface="Avenir"/>
              </a:rPr>
              <a:t>- GANTT and task distribution</a:t>
            </a:r>
            <a:endParaRPr sz="1900">
              <a:solidFill>
                <a:schemeClr val="dk1"/>
              </a:solidFill>
              <a:latin typeface="Avenir"/>
              <a:ea typeface="Avenir"/>
              <a:cs typeface="Avenir"/>
              <a:sym typeface="Avenir"/>
            </a:endParaRPr>
          </a:p>
          <a:p>
            <a:pPr indent="0" lvl="0" marL="0" marR="0" rtl="0" algn="l">
              <a:spcBef>
                <a:spcPts val="0"/>
              </a:spcBef>
              <a:spcAft>
                <a:spcPts val="0"/>
              </a:spcAft>
              <a:buSzPts val="1100"/>
              <a:buNone/>
            </a:pPr>
            <a:r>
              <a:rPr lang="it-IT" sz="1900">
                <a:solidFill>
                  <a:schemeClr val="dk1"/>
                </a:solidFill>
                <a:latin typeface="Avenir"/>
                <a:ea typeface="Avenir"/>
                <a:cs typeface="Avenir"/>
                <a:sym typeface="Avenir"/>
              </a:rPr>
              <a:t>- File with all the deadline</a:t>
            </a:r>
            <a:endParaRPr sz="1900">
              <a:solidFill>
                <a:schemeClr val="dk1"/>
              </a:solidFill>
              <a:latin typeface="Avenir"/>
              <a:ea typeface="Avenir"/>
              <a:cs typeface="Avenir"/>
              <a:sym typeface="Avenir"/>
            </a:endParaRPr>
          </a:p>
          <a:p>
            <a:pPr indent="0" lvl="0" marL="0" marR="0" rtl="0" algn="l">
              <a:spcBef>
                <a:spcPts val="0"/>
              </a:spcBef>
              <a:spcAft>
                <a:spcPts val="0"/>
              </a:spcAft>
              <a:buSzPts val="1100"/>
              <a:buNone/>
            </a:pPr>
            <a:r>
              <a:t/>
            </a:r>
            <a:endParaRPr sz="1900">
              <a:solidFill>
                <a:schemeClr val="dk1"/>
              </a:solidFill>
              <a:latin typeface="Avenir"/>
              <a:ea typeface="Avenir"/>
              <a:cs typeface="Avenir"/>
              <a:sym typeface="Avenir"/>
            </a:endParaRPr>
          </a:p>
          <a:p>
            <a:pPr indent="0" lvl="0" marL="0" marR="0" rtl="0" algn="l">
              <a:spcBef>
                <a:spcPts val="0"/>
              </a:spcBef>
              <a:spcAft>
                <a:spcPts val="0"/>
              </a:spcAft>
              <a:buSzPts val="1100"/>
              <a:buNone/>
            </a:pPr>
            <a:r>
              <a:rPr b="1" lang="it-IT" sz="1900">
                <a:solidFill>
                  <a:schemeClr val="dk1"/>
                </a:solidFill>
                <a:latin typeface="Avenir"/>
                <a:ea typeface="Avenir"/>
                <a:cs typeface="Avenir"/>
                <a:sym typeface="Avenir"/>
              </a:rPr>
              <a:t>R6.3 Project Meetings documents</a:t>
            </a:r>
            <a:endParaRPr b="1" sz="1900">
              <a:solidFill>
                <a:schemeClr val="dk1"/>
              </a:solidFill>
              <a:latin typeface="Avenir"/>
              <a:ea typeface="Avenir"/>
              <a:cs typeface="Avenir"/>
              <a:sym typeface="Avenir"/>
            </a:endParaRPr>
          </a:p>
          <a:p>
            <a:pPr indent="-349250" lvl="0" marL="457200" marR="0" rtl="0" algn="l">
              <a:spcBef>
                <a:spcPts val="0"/>
              </a:spcBef>
              <a:spcAft>
                <a:spcPts val="0"/>
              </a:spcAft>
              <a:buClr>
                <a:schemeClr val="dk1"/>
              </a:buClr>
              <a:buSzPts val="1900"/>
              <a:buFont typeface="Avenir"/>
              <a:buChar char="-"/>
            </a:pPr>
            <a:r>
              <a:rPr b="1" lang="it-IT" sz="1900">
                <a:solidFill>
                  <a:schemeClr val="dk1"/>
                </a:solidFill>
                <a:latin typeface="Avenir"/>
                <a:ea typeface="Avenir"/>
                <a:cs typeface="Avenir"/>
                <a:sym typeface="Avenir"/>
              </a:rPr>
              <a:t>agendas</a:t>
            </a:r>
            <a:endParaRPr b="1" sz="1900">
              <a:solidFill>
                <a:schemeClr val="dk1"/>
              </a:solidFill>
              <a:latin typeface="Avenir"/>
              <a:ea typeface="Avenir"/>
              <a:cs typeface="Avenir"/>
              <a:sym typeface="Avenir"/>
            </a:endParaRPr>
          </a:p>
          <a:p>
            <a:pPr indent="-349250" lvl="0" marL="457200" marR="0" rtl="0" algn="l">
              <a:spcBef>
                <a:spcPts val="0"/>
              </a:spcBef>
              <a:spcAft>
                <a:spcPts val="0"/>
              </a:spcAft>
              <a:buClr>
                <a:schemeClr val="dk1"/>
              </a:buClr>
              <a:buSzPts val="1900"/>
              <a:buFont typeface="Avenir"/>
              <a:buChar char="-"/>
            </a:pPr>
            <a:r>
              <a:rPr b="1" lang="it-IT" sz="1900">
                <a:solidFill>
                  <a:schemeClr val="dk1"/>
                </a:solidFill>
                <a:latin typeface="Avenir"/>
                <a:ea typeface="Avenir"/>
                <a:cs typeface="Avenir"/>
                <a:sym typeface="Avenir"/>
              </a:rPr>
              <a:t>participant lists</a:t>
            </a:r>
            <a:endParaRPr b="1" sz="1900">
              <a:solidFill>
                <a:schemeClr val="dk1"/>
              </a:solidFill>
              <a:latin typeface="Avenir"/>
              <a:ea typeface="Avenir"/>
              <a:cs typeface="Avenir"/>
              <a:sym typeface="Avenir"/>
            </a:endParaRPr>
          </a:p>
          <a:p>
            <a:pPr indent="-349250" lvl="0" marL="457200" marR="0" rtl="0" algn="l">
              <a:spcBef>
                <a:spcPts val="0"/>
              </a:spcBef>
              <a:spcAft>
                <a:spcPts val="0"/>
              </a:spcAft>
              <a:buClr>
                <a:schemeClr val="dk1"/>
              </a:buClr>
              <a:buSzPts val="1900"/>
              <a:buFont typeface="Avenir"/>
              <a:buChar char="-"/>
            </a:pPr>
            <a:r>
              <a:rPr b="1" lang="it-IT" sz="1900">
                <a:solidFill>
                  <a:schemeClr val="dk1"/>
                </a:solidFill>
                <a:latin typeface="Avenir"/>
                <a:ea typeface="Avenir"/>
                <a:cs typeface="Avenir"/>
                <a:sym typeface="Avenir"/>
              </a:rPr>
              <a:t>minutes</a:t>
            </a:r>
            <a:endParaRPr b="1" sz="1900">
              <a:solidFill>
                <a:schemeClr val="dk1"/>
              </a:solidFill>
              <a:latin typeface="Avenir"/>
              <a:ea typeface="Avenir"/>
              <a:cs typeface="Avenir"/>
              <a:sym typeface="Avenir"/>
            </a:endParaRPr>
          </a:p>
          <a:p>
            <a:pPr indent="0" lvl="0" marL="0" marR="0" rtl="0" algn="l">
              <a:spcBef>
                <a:spcPts val="0"/>
              </a:spcBef>
              <a:spcAft>
                <a:spcPts val="0"/>
              </a:spcAft>
              <a:buSzPts val="1100"/>
              <a:buNone/>
            </a:pPr>
            <a:r>
              <a:t/>
            </a:r>
            <a:endParaRPr b="1" sz="1900">
              <a:solidFill>
                <a:schemeClr val="dk1"/>
              </a:solidFill>
              <a:latin typeface="Avenir"/>
              <a:ea typeface="Avenir"/>
              <a:cs typeface="Avenir"/>
              <a:sym typeface="Avenir"/>
            </a:endParaRPr>
          </a:p>
          <a:p>
            <a:pPr indent="0" lvl="0" marL="0" marR="0" rtl="0" algn="l">
              <a:spcBef>
                <a:spcPts val="0"/>
              </a:spcBef>
              <a:spcAft>
                <a:spcPts val="0"/>
              </a:spcAft>
              <a:buSzPts val="1100"/>
              <a:buNone/>
            </a:pPr>
            <a:r>
              <a:rPr b="1" lang="it-IT" sz="1900">
                <a:solidFill>
                  <a:schemeClr val="dk1"/>
                </a:solidFill>
                <a:latin typeface="Avenir"/>
                <a:ea typeface="Avenir"/>
                <a:cs typeface="Avenir"/>
                <a:sym typeface="Avenir"/>
              </a:rPr>
              <a:t>R6.4 Interim report (M18)</a:t>
            </a:r>
            <a:endParaRPr b="1" sz="1900">
              <a:solidFill>
                <a:schemeClr val="dk1"/>
              </a:solidFill>
              <a:latin typeface="Avenir"/>
              <a:ea typeface="Avenir"/>
              <a:cs typeface="Avenir"/>
              <a:sym typeface="Avenir"/>
            </a:endParaRPr>
          </a:p>
        </p:txBody>
      </p:sp>
      <p:pic>
        <p:nvPicPr>
          <p:cNvPr id="135" name="Google Shape;135;gd72b5344b8_0_6"/>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136" name="Google Shape;136;gd72b5344b8_0_6"/>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grpSp>
        <p:nvGrpSpPr>
          <p:cNvPr id="137" name="Google Shape;137;gd72b5344b8_0_6"/>
          <p:cNvGrpSpPr/>
          <p:nvPr/>
        </p:nvGrpSpPr>
        <p:grpSpPr>
          <a:xfrm>
            <a:off x="3052286" y="5989300"/>
            <a:ext cx="821118" cy="776534"/>
            <a:chOff x="4384447" y="5141095"/>
            <a:chExt cx="1297800" cy="1169127"/>
          </a:xfrm>
        </p:grpSpPr>
        <p:sp>
          <p:nvSpPr>
            <p:cNvPr id="138" name="Google Shape;138;gd72b5344b8_0_6"/>
            <p:cNvSpPr/>
            <p:nvPr/>
          </p:nvSpPr>
          <p:spPr>
            <a:xfrm>
              <a:off x="4384447" y="5962822"/>
              <a:ext cx="1297800" cy="347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it-IT" sz="900">
                  <a:solidFill>
                    <a:srgbClr val="4B4846"/>
                  </a:solidFill>
                  <a:latin typeface="Avenir"/>
                  <a:ea typeface="Avenir"/>
                  <a:cs typeface="Avenir"/>
                  <a:sym typeface="Avenir"/>
                </a:rPr>
                <a:t>Partner logo</a:t>
              </a:r>
              <a:endParaRPr/>
            </a:p>
          </p:txBody>
        </p:sp>
        <p:sp>
          <p:nvSpPr>
            <p:cNvPr id="139" name="Google Shape;139;gd72b5344b8_0_6"/>
            <p:cNvSpPr/>
            <p:nvPr/>
          </p:nvSpPr>
          <p:spPr>
            <a:xfrm>
              <a:off x="4579864" y="5141095"/>
              <a:ext cx="821700" cy="821700"/>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40" name="Google Shape;140;gd72b5344b8_0_6"/>
          <p:cNvSpPr/>
          <p:nvPr/>
        </p:nvSpPr>
        <p:spPr>
          <a:xfrm>
            <a:off x="6531591" y="6177087"/>
            <a:ext cx="5660400" cy="7131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Fedele Colantuono, 5 May 2021			</a:t>
            </a:r>
            <a:r>
              <a:rPr b="1" lang="it-IT" sz="1600">
                <a:solidFill>
                  <a:srgbClr val="775CA4"/>
                </a:solidFill>
                <a:latin typeface="Avenir"/>
                <a:ea typeface="Avenir"/>
                <a:cs typeface="Avenir"/>
                <a:sym typeface="Avenir"/>
              </a:rPr>
              <a:t>Page 3</a:t>
            </a:r>
            <a:endParaRPr sz="1600">
              <a:solidFill>
                <a:srgbClr val="775CA4"/>
              </a:solidFill>
              <a:latin typeface="Avenir"/>
              <a:ea typeface="Avenir"/>
              <a:cs typeface="Avenir"/>
              <a:sym typeface="Avenir"/>
            </a:endParaRPr>
          </a:p>
          <a:p>
            <a:pPr indent="0" lvl="0" marL="0" marR="0" rtl="0" algn="ctr">
              <a:spcBef>
                <a:spcPts val="1000"/>
              </a:spcBef>
              <a:spcAft>
                <a:spcPts val="0"/>
              </a:spcAft>
              <a:buNone/>
            </a:pPr>
            <a:r>
              <a:t/>
            </a:r>
            <a:endParaRPr i="1" sz="1600">
              <a:solidFill>
                <a:srgbClr val="4B4846"/>
              </a:solidFill>
              <a:latin typeface="Avenir"/>
              <a:ea typeface="Avenir"/>
              <a:cs typeface="Avenir"/>
              <a:sym typeface="Avenir"/>
            </a:endParaRPr>
          </a:p>
        </p:txBody>
      </p:sp>
      <p:sp>
        <p:nvSpPr>
          <p:cNvPr id="141" name="Google Shape;141;gd72b5344b8_0_6"/>
          <p:cNvSpPr/>
          <p:nvPr/>
        </p:nvSpPr>
        <p:spPr>
          <a:xfrm>
            <a:off x="1062682" y="468172"/>
            <a:ext cx="8143200" cy="584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WP6 results </a:t>
            </a:r>
            <a:endParaRPr sz="3200">
              <a:solidFill>
                <a:schemeClr val="dk1"/>
              </a:solidFill>
              <a:latin typeface="Calibri"/>
              <a:ea typeface="Calibri"/>
              <a:cs typeface="Calibri"/>
              <a:sym typeface="Calibri"/>
            </a:endParaRPr>
          </a:p>
        </p:txBody>
      </p:sp>
      <p:pic>
        <p:nvPicPr>
          <p:cNvPr descr="LOGO HR: L'UNIFG E (E') LA RICERCA ECCELLENTE" id="142" name="Google Shape;142;gd72b5344b8_0_6"/>
          <p:cNvPicPr preferRelativeResize="0"/>
          <p:nvPr/>
        </p:nvPicPr>
        <p:blipFill rotWithShape="1">
          <a:blip r:embed="rId4">
            <a:alphaModFix/>
          </a:blip>
          <a:srcRect b="0" l="0" r="0" t="0"/>
          <a:stretch/>
        </p:blipFill>
        <p:spPr>
          <a:xfrm>
            <a:off x="3766596" y="6151181"/>
            <a:ext cx="1136129" cy="596820"/>
          </a:xfrm>
          <a:prstGeom prst="rect">
            <a:avLst/>
          </a:prstGeom>
          <a:noFill/>
          <a:ln>
            <a:noFill/>
          </a:ln>
        </p:spPr>
      </p:pic>
      <p:pic>
        <p:nvPicPr>
          <p:cNvPr descr="https://safetymedsim.eu/wp-content/uploads/2020/12/safety-logos_unifg.png" id="143" name="Google Shape;143;gd72b5344b8_0_6"/>
          <p:cNvPicPr preferRelativeResize="0"/>
          <p:nvPr/>
        </p:nvPicPr>
        <p:blipFill rotWithShape="1">
          <a:blip r:embed="rId5">
            <a:alphaModFix/>
          </a:blip>
          <a:srcRect b="0" l="0" r="0" t="0"/>
          <a:stretch/>
        </p:blipFill>
        <p:spPr>
          <a:xfrm>
            <a:off x="3052275" y="5890350"/>
            <a:ext cx="989117" cy="9744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gd72b5344b8_0_46"/>
          <p:cNvSpPr txBox="1"/>
          <p:nvPr/>
        </p:nvSpPr>
        <p:spPr>
          <a:xfrm>
            <a:off x="1062673" y="1410750"/>
            <a:ext cx="9864900" cy="2462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SzPts val="1100"/>
              <a:buNone/>
            </a:pPr>
            <a:r>
              <a:rPr lang="it-IT" sz="2200">
                <a:solidFill>
                  <a:schemeClr val="dk1"/>
                </a:solidFill>
                <a:latin typeface="Avenir"/>
                <a:ea typeface="Avenir"/>
                <a:cs typeface="Avenir"/>
                <a:sym typeface="Avenir"/>
              </a:rPr>
              <a:t>Request of change partner and inclusion of an associated partner</a:t>
            </a:r>
            <a:endParaRPr sz="2200">
              <a:solidFill>
                <a:schemeClr val="dk1"/>
              </a:solidFill>
              <a:latin typeface="Avenir"/>
              <a:ea typeface="Avenir"/>
              <a:cs typeface="Avenir"/>
              <a:sym typeface="Avenir"/>
            </a:endParaRPr>
          </a:p>
          <a:p>
            <a:pPr indent="0" lvl="0" marL="0" marR="0" rtl="0" algn="l">
              <a:spcBef>
                <a:spcPts val="0"/>
              </a:spcBef>
              <a:spcAft>
                <a:spcPts val="0"/>
              </a:spcAft>
              <a:buSzPts val="1100"/>
              <a:buNone/>
            </a:pPr>
            <a:r>
              <a:t/>
            </a:r>
            <a:endParaRPr sz="2200">
              <a:solidFill>
                <a:schemeClr val="dk1"/>
              </a:solidFill>
              <a:latin typeface="Avenir"/>
              <a:ea typeface="Avenir"/>
              <a:cs typeface="Avenir"/>
              <a:sym typeface="Avenir"/>
            </a:endParaRPr>
          </a:p>
          <a:p>
            <a:pPr indent="0" lvl="0" marL="0" marR="0" rtl="0" algn="l">
              <a:spcBef>
                <a:spcPts val="0"/>
              </a:spcBef>
              <a:spcAft>
                <a:spcPts val="0"/>
              </a:spcAft>
              <a:buSzPts val="1100"/>
              <a:buNone/>
            </a:pPr>
            <a:r>
              <a:rPr i="1" lang="it-IT" sz="2200">
                <a:solidFill>
                  <a:schemeClr val="dk1"/>
                </a:solidFill>
                <a:latin typeface="Avenir"/>
                <a:ea typeface="Avenir"/>
                <a:cs typeface="Avenir"/>
                <a:sym typeface="Avenir"/>
              </a:rPr>
              <a:t>The partner </a:t>
            </a:r>
            <a:r>
              <a:rPr b="1" i="1" lang="it-IT" sz="2200">
                <a:solidFill>
                  <a:schemeClr val="dk1"/>
                </a:solidFill>
                <a:latin typeface="Avenir"/>
                <a:ea typeface="Avenir"/>
                <a:cs typeface="Avenir"/>
                <a:sym typeface="Avenir"/>
              </a:rPr>
              <a:t>Hospital Clinic de Barcelona</a:t>
            </a:r>
            <a:r>
              <a:rPr i="1" lang="it-IT" sz="2200">
                <a:solidFill>
                  <a:schemeClr val="dk1"/>
                </a:solidFill>
                <a:latin typeface="Avenir"/>
                <a:ea typeface="Avenir"/>
                <a:cs typeface="Avenir"/>
                <a:sym typeface="Avenir"/>
              </a:rPr>
              <a:t> is replaced by </a:t>
            </a:r>
            <a:r>
              <a:rPr b="1" i="1" lang="it-IT" sz="2200">
                <a:solidFill>
                  <a:schemeClr val="dk1"/>
                </a:solidFill>
                <a:latin typeface="Avenir"/>
                <a:ea typeface="Avenir"/>
                <a:cs typeface="Avenir"/>
                <a:sym typeface="Avenir"/>
              </a:rPr>
              <a:t>Fundació Clínic per a la Recerca Biomèdica</a:t>
            </a:r>
            <a:r>
              <a:rPr i="1" lang="it-IT" sz="2200">
                <a:solidFill>
                  <a:schemeClr val="dk1"/>
                </a:solidFill>
                <a:latin typeface="Avenir"/>
                <a:ea typeface="Avenir"/>
                <a:cs typeface="Avenir"/>
                <a:sym typeface="Avenir"/>
              </a:rPr>
              <a:t> but remains as affiliate in the project.</a:t>
            </a:r>
            <a:endParaRPr i="1" sz="2200">
              <a:solidFill>
                <a:schemeClr val="dk1"/>
              </a:solidFill>
              <a:latin typeface="Avenir"/>
              <a:ea typeface="Avenir"/>
              <a:cs typeface="Avenir"/>
              <a:sym typeface="Avenir"/>
            </a:endParaRPr>
          </a:p>
          <a:p>
            <a:pPr indent="0" lvl="0" marL="0" marR="0" rtl="0" algn="l">
              <a:spcBef>
                <a:spcPts val="0"/>
              </a:spcBef>
              <a:spcAft>
                <a:spcPts val="0"/>
              </a:spcAft>
              <a:buSzPts val="1100"/>
              <a:buNone/>
            </a:pPr>
            <a:r>
              <a:t/>
            </a:r>
            <a:endParaRPr i="1" sz="2200">
              <a:solidFill>
                <a:schemeClr val="dk1"/>
              </a:solidFill>
              <a:latin typeface="Avenir"/>
              <a:ea typeface="Avenir"/>
              <a:cs typeface="Avenir"/>
              <a:sym typeface="Avenir"/>
            </a:endParaRPr>
          </a:p>
          <a:p>
            <a:pPr indent="0" lvl="0" marL="0" marR="0" rtl="0" algn="l">
              <a:spcBef>
                <a:spcPts val="0"/>
              </a:spcBef>
              <a:spcAft>
                <a:spcPts val="0"/>
              </a:spcAft>
              <a:buSzPts val="1100"/>
              <a:buNone/>
            </a:pPr>
            <a:r>
              <a:rPr lang="it-IT" sz="2200">
                <a:solidFill>
                  <a:schemeClr val="dk1"/>
                </a:solidFill>
                <a:latin typeface="Avenir"/>
                <a:ea typeface="Avenir"/>
                <a:cs typeface="Avenir"/>
                <a:sym typeface="Avenir"/>
              </a:rPr>
              <a:t>Request was sent officially to the EACEA on 17/02/2021 and approved on 16/03/2021</a:t>
            </a:r>
            <a:endParaRPr sz="2200">
              <a:solidFill>
                <a:schemeClr val="dk1"/>
              </a:solidFill>
              <a:latin typeface="Avenir"/>
              <a:ea typeface="Avenir"/>
              <a:cs typeface="Avenir"/>
              <a:sym typeface="Avenir"/>
            </a:endParaRPr>
          </a:p>
        </p:txBody>
      </p:sp>
      <p:pic>
        <p:nvPicPr>
          <p:cNvPr id="150" name="Google Shape;150;gd72b5344b8_0_46"/>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151" name="Google Shape;151;gd72b5344b8_0_46"/>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grpSp>
        <p:nvGrpSpPr>
          <p:cNvPr id="152" name="Google Shape;152;gd72b5344b8_0_46"/>
          <p:cNvGrpSpPr/>
          <p:nvPr/>
        </p:nvGrpSpPr>
        <p:grpSpPr>
          <a:xfrm>
            <a:off x="3052286" y="5989300"/>
            <a:ext cx="821118" cy="776534"/>
            <a:chOff x="4384447" y="5141095"/>
            <a:chExt cx="1297800" cy="1169127"/>
          </a:xfrm>
        </p:grpSpPr>
        <p:sp>
          <p:nvSpPr>
            <p:cNvPr id="153" name="Google Shape;153;gd72b5344b8_0_46"/>
            <p:cNvSpPr/>
            <p:nvPr/>
          </p:nvSpPr>
          <p:spPr>
            <a:xfrm>
              <a:off x="4384447" y="5962822"/>
              <a:ext cx="1297800" cy="347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it-IT" sz="900">
                  <a:solidFill>
                    <a:srgbClr val="4B4846"/>
                  </a:solidFill>
                  <a:latin typeface="Avenir"/>
                  <a:ea typeface="Avenir"/>
                  <a:cs typeface="Avenir"/>
                  <a:sym typeface="Avenir"/>
                </a:rPr>
                <a:t>Partner logo</a:t>
              </a:r>
              <a:endParaRPr/>
            </a:p>
          </p:txBody>
        </p:sp>
        <p:sp>
          <p:nvSpPr>
            <p:cNvPr id="154" name="Google Shape;154;gd72b5344b8_0_46"/>
            <p:cNvSpPr/>
            <p:nvPr/>
          </p:nvSpPr>
          <p:spPr>
            <a:xfrm>
              <a:off x="4579864" y="5141095"/>
              <a:ext cx="821700" cy="821700"/>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55" name="Google Shape;155;gd72b5344b8_0_46"/>
          <p:cNvSpPr/>
          <p:nvPr/>
        </p:nvSpPr>
        <p:spPr>
          <a:xfrm>
            <a:off x="6531591" y="6177087"/>
            <a:ext cx="5660400" cy="7131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i="1" lang="it-IT" sz="1600">
                <a:solidFill>
                  <a:srgbClr val="4B4846"/>
                </a:solidFill>
                <a:latin typeface="Avenir"/>
                <a:ea typeface="Avenir"/>
                <a:cs typeface="Avenir"/>
                <a:sym typeface="Avenir"/>
              </a:rPr>
              <a:t>Fedele Colantuono, 5 May 2021			</a:t>
            </a:r>
            <a:r>
              <a:rPr b="1" lang="it-IT" sz="1600">
                <a:solidFill>
                  <a:srgbClr val="775CA4"/>
                </a:solidFill>
                <a:latin typeface="Avenir"/>
                <a:ea typeface="Avenir"/>
                <a:cs typeface="Avenir"/>
                <a:sym typeface="Avenir"/>
              </a:rPr>
              <a:t>Page 4</a:t>
            </a:r>
            <a:endParaRPr sz="1600">
              <a:solidFill>
                <a:srgbClr val="775CA4"/>
              </a:solidFill>
              <a:latin typeface="Avenir"/>
              <a:ea typeface="Avenir"/>
              <a:cs typeface="Avenir"/>
              <a:sym typeface="Avenir"/>
            </a:endParaRPr>
          </a:p>
          <a:p>
            <a:pPr indent="0" lvl="0" marL="0" marR="0" rtl="0" algn="ctr">
              <a:spcBef>
                <a:spcPts val="1000"/>
              </a:spcBef>
              <a:spcAft>
                <a:spcPts val="0"/>
              </a:spcAft>
              <a:buNone/>
            </a:pPr>
            <a:r>
              <a:t/>
            </a:r>
            <a:endParaRPr i="1" sz="1600">
              <a:solidFill>
                <a:srgbClr val="4B4846"/>
              </a:solidFill>
              <a:latin typeface="Avenir"/>
              <a:ea typeface="Avenir"/>
              <a:cs typeface="Avenir"/>
              <a:sym typeface="Avenir"/>
            </a:endParaRPr>
          </a:p>
        </p:txBody>
      </p:sp>
      <p:sp>
        <p:nvSpPr>
          <p:cNvPr id="156" name="Google Shape;156;gd72b5344b8_0_46"/>
          <p:cNvSpPr/>
          <p:nvPr/>
        </p:nvSpPr>
        <p:spPr>
          <a:xfrm>
            <a:off x="1062682" y="696772"/>
            <a:ext cx="8143200" cy="5847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it-IT" sz="3200">
                <a:solidFill>
                  <a:srgbClr val="5C5B5B"/>
                </a:solidFill>
                <a:latin typeface="Avenir"/>
                <a:ea typeface="Avenir"/>
                <a:cs typeface="Avenir"/>
                <a:sym typeface="Avenir"/>
              </a:rPr>
              <a:t>1st Project amendment</a:t>
            </a:r>
            <a:endParaRPr sz="3200">
              <a:solidFill>
                <a:schemeClr val="dk1"/>
              </a:solidFill>
              <a:latin typeface="Calibri"/>
              <a:ea typeface="Calibri"/>
              <a:cs typeface="Calibri"/>
              <a:sym typeface="Calibri"/>
            </a:endParaRPr>
          </a:p>
        </p:txBody>
      </p:sp>
      <p:pic>
        <p:nvPicPr>
          <p:cNvPr descr="LOGO HR: L'UNIFG E (E') LA RICERCA ECCELLENTE" id="157" name="Google Shape;157;gd72b5344b8_0_46"/>
          <p:cNvPicPr preferRelativeResize="0"/>
          <p:nvPr/>
        </p:nvPicPr>
        <p:blipFill rotWithShape="1">
          <a:blip r:embed="rId4">
            <a:alphaModFix/>
          </a:blip>
          <a:srcRect b="0" l="0" r="0" t="0"/>
          <a:stretch/>
        </p:blipFill>
        <p:spPr>
          <a:xfrm>
            <a:off x="3766596" y="6151181"/>
            <a:ext cx="1136129" cy="596820"/>
          </a:xfrm>
          <a:prstGeom prst="rect">
            <a:avLst/>
          </a:prstGeom>
          <a:noFill/>
          <a:ln>
            <a:noFill/>
          </a:ln>
        </p:spPr>
      </p:pic>
      <p:pic>
        <p:nvPicPr>
          <p:cNvPr descr="https://safetymedsim.eu/wp-content/uploads/2020/12/safety-logos_unifg.png" id="158" name="Google Shape;158;gd72b5344b8_0_46"/>
          <p:cNvPicPr preferRelativeResize="0"/>
          <p:nvPr/>
        </p:nvPicPr>
        <p:blipFill rotWithShape="1">
          <a:blip r:embed="rId5">
            <a:alphaModFix/>
          </a:blip>
          <a:srcRect b="0" l="0" r="0" t="0"/>
          <a:stretch/>
        </p:blipFill>
        <p:spPr>
          <a:xfrm>
            <a:off x="3052275" y="5890350"/>
            <a:ext cx="989117" cy="9744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3"/>
          <p:cNvSpPr/>
          <p:nvPr/>
        </p:nvSpPr>
        <p:spPr>
          <a:xfrm>
            <a:off x="-160962" y="-79625"/>
            <a:ext cx="12513923" cy="701724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5" name="Google Shape;165;p3"/>
          <p:cNvSpPr txBox="1"/>
          <p:nvPr>
            <p:ph type="title"/>
          </p:nvPr>
        </p:nvSpPr>
        <p:spPr>
          <a:xfrm>
            <a:off x="2097257" y="2766218"/>
            <a:ext cx="799748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3600"/>
              <a:buFont typeface="Avenir"/>
              <a:buNone/>
            </a:pPr>
            <a:r>
              <a:rPr b="1" lang="it-IT" sz="5400">
                <a:solidFill>
                  <a:schemeClr val="lt1"/>
                </a:solidFill>
                <a:latin typeface="Avenir"/>
                <a:ea typeface="Avenir"/>
                <a:cs typeface="Avenir"/>
                <a:sym typeface="Avenir"/>
              </a:rPr>
              <a:t>Thank you!</a:t>
            </a:r>
            <a:endParaRPr b="1" sz="5400">
              <a:solidFill>
                <a:schemeClr val="lt1"/>
              </a:solidFill>
              <a:latin typeface="Avenir"/>
              <a:ea typeface="Avenir"/>
              <a:cs typeface="Avenir"/>
              <a:sym typeface="Avenir"/>
            </a:endParaRPr>
          </a:p>
        </p:txBody>
      </p:sp>
      <p:pic>
        <p:nvPicPr>
          <p:cNvPr id="166" name="Google Shape;166;p3"/>
          <p:cNvPicPr preferRelativeResize="0"/>
          <p:nvPr/>
        </p:nvPicPr>
        <p:blipFill rotWithShape="1">
          <a:blip r:embed="rId3">
            <a:alphaModFix/>
          </a:blip>
          <a:srcRect b="0" l="0" r="0" t="0"/>
          <a:stretch/>
        </p:blipFill>
        <p:spPr>
          <a:xfrm>
            <a:off x="4219037" y="761938"/>
            <a:ext cx="3753924" cy="116250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2020-10-23T16:36:39Z</dcterms:created>
  <dc:creator>Microsoft Office User</dc:creator>
</cp:coreProperties>
</file>