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7" roundtripDataSignature="AMtx7miulPpQsVUq2oDs14V+Rwh6LykG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 name="Google Shape;7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5" name="Google Shape;7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15a3a64fed0_0_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 name="Google Shape;87;g15a3a64fed0_0_9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 name="Google Shape;88;g15a3a64fed0_0_9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 name="Google Shape;9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9" name="Google Shape;9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15a3a64fed0_0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g15a3a64fed0_0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g15a3a64fed0_0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15a3a64fed0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5" name="Google Shape;125;g15a3a64fed0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6" name="Google Shape;126;g15a3a64fed0_0_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15a3a64fed0_0_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7" name="Google Shape;137;g15a3a64fed0_0_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g15a3a64fed0_0_2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15a3a64fed0_0_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g15a3a64fed0_0_4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g15a3a64fed0_0_4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15a3a64fed0_0_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g15a3a64fed0_0_5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g15a3a64fed0_0_5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15a3a64fed0_0_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g15a3a64fed0_0_6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4" name="Google Shape;174;g15a3a64fed0_0_6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5a3a64fed0_0_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g15a3a64fed0_0_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5" name="Google Shape;185;g15a3a64fed0_0_7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7" name="Google Shape;197;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6" name="Google Shape;20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p:cSld name="Diapositiva titolo">
    <p:spTree>
      <p:nvGrpSpPr>
        <p:cNvPr id="14" name="Shape 14"/>
        <p:cNvGrpSpPr/>
        <p:nvPr/>
      </p:nvGrpSpPr>
      <p:grpSpPr>
        <a:xfrm>
          <a:off x="0" y="0"/>
          <a:ext cx="0" cy="0"/>
          <a:chOff x="0" y="0"/>
          <a:chExt cx="0" cy="0"/>
        </a:xfrm>
      </p:grpSpPr>
      <p:sp>
        <p:nvSpPr>
          <p:cNvPr id="15" name="Google Shape;1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grpSp>
        <p:nvGrpSpPr>
          <p:cNvPr id="16" name="Google Shape;16;p7"/>
          <p:cNvGrpSpPr/>
          <p:nvPr/>
        </p:nvGrpSpPr>
        <p:grpSpPr>
          <a:xfrm>
            <a:off x="3683139" y="5955543"/>
            <a:ext cx="835598" cy="607177"/>
            <a:chOff x="4245096" y="5141095"/>
            <a:chExt cx="1576450" cy="1169264"/>
          </a:xfrm>
        </p:grpSpPr>
        <p:sp>
          <p:nvSpPr>
            <p:cNvPr id="17" name="Google Shape;17;p7"/>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18" name="Google Shape;18;p7"/>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9" name="Google Shape;19;p7"/>
          <p:cNvSpPr/>
          <p:nvPr/>
        </p:nvSpPr>
        <p:spPr>
          <a:xfrm>
            <a:off x="1155555" y="5893945"/>
            <a:ext cx="2230196" cy="73862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700"/>
              <a:buFont typeface="Arial"/>
              <a:buNone/>
            </a:pPr>
            <a:r>
              <a:rPr b="0" i="0" lang="it-IT" sz="700" u="none" cap="none" strike="noStrik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700" u="none" cap="none" strike="noStrike">
              <a:solidFill>
                <a:schemeClr val="dk1"/>
              </a:solidFill>
              <a:latin typeface="Calibri"/>
              <a:ea typeface="Calibri"/>
              <a:cs typeface="Calibri"/>
              <a:sym typeface="Calibri"/>
            </a:endParaRPr>
          </a:p>
        </p:txBody>
      </p:sp>
      <p:pic>
        <p:nvPicPr>
          <p:cNvPr id="20" name="Google Shape;20;p7"/>
          <p:cNvPicPr preferRelativeResize="0"/>
          <p:nvPr/>
        </p:nvPicPr>
        <p:blipFill rotWithShape="1">
          <a:blip r:embed="rId2">
            <a:alphaModFix/>
          </a:blip>
          <a:srcRect b="0" l="0" r="0" t="0"/>
          <a:stretch/>
        </p:blipFill>
        <p:spPr>
          <a:xfrm>
            <a:off x="245784" y="5990363"/>
            <a:ext cx="820374" cy="545786"/>
          </a:xfrm>
          <a:prstGeom prst="rect">
            <a:avLst/>
          </a:prstGeom>
          <a:noFill/>
          <a:ln>
            <a:noFill/>
          </a:ln>
        </p:spPr>
      </p:pic>
      <p:pic>
        <p:nvPicPr>
          <p:cNvPr descr="C:\Users\Fedele Colantuono\Downloads\safety-logo01(1).png" id="21" name="Google Shape;21;p7"/>
          <p:cNvPicPr preferRelativeResize="0"/>
          <p:nvPr/>
        </p:nvPicPr>
        <p:blipFill rotWithShape="1">
          <a:blip r:embed="rId3">
            <a:alphaModFix/>
          </a:blip>
          <a:srcRect b="0" l="0" r="0" t="0"/>
          <a:stretch/>
        </p:blipFill>
        <p:spPr>
          <a:xfrm>
            <a:off x="429150" y="0"/>
            <a:ext cx="6070759" cy="1513895"/>
          </a:xfrm>
          <a:prstGeom prst="rect">
            <a:avLst/>
          </a:prstGeom>
          <a:noFill/>
          <a:ln>
            <a:noFill/>
          </a:ln>
        </p:spPr>
      </p:pic>
      <p:sp>
        <p:nvSpPr>
          <p:cNvPr id="22" name="Google Shape;22;p7"/>
          <p:cNvSpPr/>
          <p:nvPr/>
        </p:nvSpPr>
        <p:spPr>
          <a:xfrm>
            <a:off x="0" y="1422971"/>
            <a:ext cx="12192000"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 name="Google Shape;23;p7"/>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pic>
        <p:nvPicPr>
          <p:cNvPr id="24" name="Google Shape;24;p7"/>
          <p:cNvPicPr preferRelativeResize="0"/>
          <p:nvPr/>
        </p:nvPicPr>
        <p:blipFill rotWithShape="1">
          <a:blip r:embed="rId5">
            <a:alphaModFix/>
          </a:blip>
          <a:srcRect b="0" l="0" r="0" t="0"/>
          <a:stretch/>
        </p:blipFill>
        <p:spPr>
          <a:xfrm>
            <a:off x="11121550" y="4080390"/>
            <a:ext cx="304079" cy="137635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5" name="Shape 25"/>
        <p:cNvGrpSpPr/>
        <p:nvPr/>
      </p:nvGrpSpPr>
      <p:grpSpPr>
        <a:xfrm>
          <a:off x="0" y="0"/>
          <a:ext cx="0" cy="0"/>
          <a:chOff x="0" y="0"/>
          <a:chExt cx="0" cy="0"/>
        </a:xfrm>
      </p:grpSpPr>
      <p:sp>
        <p:nvSpPr>
          <p:cNvPr id="26" name="Google Shape;26;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8"/>
          <p:cNvSpPr txBox="1"/>
          <p:nvPr>
            <p:ph idx="1" type="body"/>
          </p:nvPr>
        </p:nvSpPr>
        <p:spPr>
          <a:xfrm>
            <a:off x="838200" y="1825625"/>
            <a:ext cx="10515600" cy="40426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8"/>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 name="Google Shape;29;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30" name="Google Shape;30;p8"/>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31" name="Google Shape;31;p8"/>
          <p:cNvGrpSpPr/>
          <p:nvPr/>
        </p:nvGrpSpPr>
        <p:grpSpPr>
          <a:xfrm>
            <a:off x="2679962" y="6099836"/>
            <a:ext cx="835598" cy="607177"/>
            <a:chOff x="4245096" y="5141095"/>
            <a:chExt cx="1576450" cy="1169264"/>
          </a:xfrm>
        </p:grpSpPr>
        <p:sp>
          <p:nvSpPr>
            <p:cNvPr id="32" name="Google Shape;32;p8"/>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33" name="Google Shape;33;p8"/>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34" name="Google Shape;34;p8"/>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35" name="Shape 35"/>
        <p:cNvGrpSpPr/>
        <p:nvPr/>
      </p:nvGrpSpPr>
      <p:grpSpPr>
        <a:xfrm>
          <a:off x="0" y="0"/>
          <a:ext cx="0" cy="0"/>
          <a:chOff x="0" y="0"/>
          <a:chExt cx="0" cy="0"/>
        </a:xfrm>
      </p:grpSpPr>
      <p:sp>
        <p:nvSpPr>
          <p:cNvPr id="36" name="Google Shape;36;p9"/>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7" name="Google Shape;3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38" name="Google Shape;38;p9"/>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39" name="Google Shape;39;p9"/>
          <p:cNvGrpSpPr/>
          <p:nvPr/>
        </p:nvGrpSpPr>
        <p:grpSpPr>
          <a:xfrm>
            <a:off x="2679962" y="6099836"/>
            <a:ext cx="835598" cy="607177"/>
            <a:chOff x="4245096" y="5141095"/>
            <a:chExt cx="1576450" cy="1169264"/>
          </a:xfrm>
        </p:grpSpPr>
        <p:sp>
          <p:nvSpPr>
            <p:cNvPr id="40" name="Google Shape;40;p9"/>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41" name="Google Shape;41;p9"/>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42" name="Shape 42"/>
        <p:cNvGrpSpPr/>
        <p:nvPr/>
      </p:nvGrpSpPr>
      <p:grpSpPr>
        <a:xfrm>
          <a:off x="0" y="0"/>
          <a:ext cx="0" cy="0"/>
          <a:chOff x="0" y="0"/>
          <a:chExt cx="0" cy="0"/>
        </a:xfrm>
      </p:grpSpPr>
      <p:sp>
        <p:nvSpPr>
          <p:cNvPr id="43" name="Google Shape;43;p10"/>
          <p:cNvSpPr txBox="1"/>
          <p:nvPr>
            <p:ph type="title"/>
          </p:nvPr>
        </p:nvSpPr>
        <p:spPr>
          <a:xfrm>
            <a:off x="831850" y="1310241"/>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0"/>
          <p:cNvSpPr txBox="1"/>
          <p:nvPr>
            <p:ph idx="1" type="body"/>
          </p:nvPr>
        </p:nvSpPr>
        <p:spPr>
          <a:xfrm>
            <a:off x="831850" y="4189966"/>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5" name="Google Shape;45;p10"/>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6" name="Google Shape;4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47" name="Google Shape;47;p10"/>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48" name="Google Shape;48;p10"/>
          <p:cNvGrpSpPr/>
          <p:nvPr/>
        </p:nvGrpSpPr>
        <p:grpSpPr>
          <a:xfrm>
            <a:off x="2679962" y="6099836"/>
            <a:ext cx="835598" cy="607177"/>
            <a:chOff x="4245096" y="5141095"/>
            <a:chExt cx="1576450" cy="1169264"/>
          </a:xfrm>
        </p:grpSpPr>
        <p:sp>
          <p:nvSpPr>
            <p:cNvPr id="49" name="Google Shape;49;p10"/>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50" name="Google Shape;50;p10"/>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51" name="Google Shape;51;p10"/>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52" name="Shape 52"/>
        <p:cNvGrpSpPr/>
        <p:nvPr/>
      </p:nvGrpSpPr>
      <p:grpSpPr>
        <a:xfrm>
          <a:off x="0" y="0"/>
          <a:ext cx="0" cy="0"/>
          <a:chOff x="0" y="0"/>
          <a:chExt cx="0" cy="0"/>
        </a:xfrm>
      </p:grpSpPr>
      <p:sp>
        <p:nvSpPr>
          <p:cNvPr id="53" name="Google Shape;5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1"/>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5" name="Google Shape;55;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56" name="Google Shape;56;p11"/>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57" name="Google Shape;57;p11"/>
          <p:cNvGrpSpPr/>
          <p:nvPr/>
        </p:nvGrpSpPr>
        <p:grpSpPr>
          <a:xfrm>
            <a:off x="2679962" y="6099836"/>
            <a:ext cx="835598" cy="607177"/>
            <a:chOff x="4245096" y="5141095"/>
            <a:chExt cx="1576450" cy="1169264"/>
          </a:xfrm>
        </p:grpSpPr>
        <p:sp>
          <p:nvSpPr>
            <p:cNvPr id="58" name="Google Shape;58;p11"/>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59" name="Google Shape;59;p11"/>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60" name="Google Shape;60;p11"/>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2"/>
          <p:cNvSpPr/>
          <p:nvPr>
            <p:ph idx="2" type="pic"/>
          </p:nvPr>
        </p:nvSpPr>
        <p:spPr>
          <a:xfrm>
            <a:off x="5183188" y="987425"/>
            <a:ext cx="6172200" cy="4873625"/>
          </a:xfrm>
          <a:prstGeom prst="rect">
            <a:avLst/>
          </a:prstGeom>
          <a:noFill/>
          <a:ln>
            <a:noFill/>
          </a:ln>
        </p:spPr>
      </p:sp>
      <p:sp>
        <p:nvSpPr>
          <p:cNvPr id="64" name="Google Shape;64;p1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6" name="Google Shape;6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67" name="Google Shape;67;p12"/>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68" name="Google Shape;68;p12"/>
          <p:cNvGrpSpPr/>
          <p:nvPr/>
        </p:nvGrpSpPr>
        <p:grpSpPr>
          <a:xfrm>
            <a:off x="2679962" y="6099836"/>
            <a:ext cx="835598" cy="607177"/>
            <a:chOff x="4245096" y="5141095"/>
            <a:chExt cx="1576450" cy="1169264"/>
          </a:xfrm>
        </p:grpSpPr>
        <p:sp>
          <p:nvSpPr>
            <p:cNvPr id="69" name="Google Shape;69;p12"/>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70" name="Google Shape;70;p12"/>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71" name="Google Shape;71;p12"/>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
          <p:cNvSpPr/>
          <p:nvPr/>
        </p:nvSpPr>
        <p:spPr>
          <a:xfrm>
            <a:off x="0" y="1422971"/>
            <a:ext cx="12192000" cy="40122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78" name="Google Shape;78;p1"/>
          <p:cNvPicPr preferRelativeResize="0"/>
          <p:nvPr/>
        </p:nvPicPr>
        <p:blipFill rotWithShape="1">
          <a:blip r:embed="rId3">
            <a:alphaModFix/>
          </a:blip>
          <a:srcRect b="0" l="0" r="0" t="0"/>
          <a:stretch/>
        </p:blipFill>
        <p:spPr>
          <a:xfrm>
            <a:off x="4484435" y="1766082"/>
            <a:ext cx="7595835" cy="3325836"/>
          </a:xfrm>
          <a:prstGeom prst="rect">
            <a:avLst/>
          </a:prstGeom>
          <a:noFill/>
          <a:ln>
            <a:noFill/>
          </a:ln>
        </p:spPr>
      </p:pic>
      <p:sp>
        <p:nvSpPr>
          <p:cNvPr id="79" name="Google Shape;79;p1"/>
          <p:cNvSpPr/>
          <p:nvPr/>
        </p:nvSpPr>
        <p:spPr>
          <a:xfrm>
            <a:off x="499363" y="2598742"/>
            <a:ext cx="6000600" cy="240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i="0" lang="it-IT" sz="3200" u="none" cap="none" strike="noStrike">
                <a:solidFill>
                  <a:schemeClr val="lt1"/>
                </a:solidFill>
                <a:latin typeface="Avenir"/>
                <a:ea typeface="Avenir"/>
                <a:cs typeface="Avenir"/>
                <a:sym typeface="Avenir"/>
              </a:rPr>
              <a:t>PRESENTATION TITLE</a:t>
            </a:r>
            <a:br>
              <a:rPr b="1" i="0" lang="it-IT" sz="3600" u="none" cap="none" strike="noStrike">
                <a:solidFill>
                  <a:schemeClr val="lt1"/>
                </a:solidFill>
                <a:latin typeface="Avenir"/>
                <a:ea typeface="Avenir"/>
                <a:cs typeface="Avenir"/>
                <a:sym typeface="Avenir"/>
              </a:rPr>
            </a:br>
            <a:r>
              <a:rPr b="0" i="0" lang="it-IT" sz="3200" u="none" cap="none" strike="noStrike">
                <a:solidFill>
                  <a:schemeClr val="lt1"/>
                </a:solidFill>
                <a:latin typeface="Avenir"/>
                <a:ea typeface="Avenir"/>
                <a:cs typeface="Avenir"/>
                <a:sym typeface="Avenir"/>
              </a:rPr>
              <a:t>and subtitle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a:t>
            </a: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Speaker name, Partner</a:t>
            </a:r>
            <a:endParaRPr b="0" i="1" sz="18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lt1"/>
              </a:solidFill>
              <a:latin typeface="Avenir"/>
              <a:ea typeface="Avenir"/>
              <a:cs typeface="Avenir"/>
              <a:sym typeface="Avenir"/>
            </a:endParaRPr>
          </a:p>
        </p:txBody>
      </p:sp>
      <p:sp>
        <p:nvSpPr>
          <p:cNvPr id="80" name="Google Shape;80;p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it-IT"/>
              <a:t>‹#›</a:t>
            </a:fld>
            <a:endParaRPr/>
          </a:p>
        </p:txBody>
      </p:sp>
      <p:sp>
        <p:nvSpPr>
          <p:cNvPr id="81" name="Google Shape;81;p1"/>
          <p:cNvSpPr/>
          <p:nvPr/>
        </p:nvSpPr>
        <p:spPr>
          <a:xfrm>
            <a:off x="0" y="1575371"/>
            <a:ext cx="12192000" cy="40122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82" name="Google Shape;82;p1"/>
          <p:cNvPicPr preferRelativeResize="0"/>
          <p:nvPr/>
        </p:nvPicPr>
        <p:blipFill rotWithShape="1">
          <a:blip r:embed="rId3">
            <a:alphaModFix/>
          </a:blip>
          <a:srcRect b="0" l="0" r="0" t="0"/>
          <a:stretch/>
        </p:blipFill>
        <p:spPr>
          <a:xfrm>
            <a:off x="4560635" y="1918482"/>
            <a:ext cx="7595838" cy="3325835"/>
          </a:xfrm>
          <a:prstGeom prst="rect">
            <a:avLst/>
          </a:prstGeom>
          <a:noFill/>
          <a:ln>
            <a:noFill/>
          </a:ln>
        </p:spPr>
      </p:pic>
      <p:sp>
        <p:nvSpPr>
          <p:cNvPr id="83" name="Google Shape;83;p1"/>
          <p:cNvSpPr/>
          <p:nvPr/>
        </p:nvSpPr>
        <p:spPr>
          <a:xfrm>
            <a:off x="152388" y="2055192"/>
            <a:ext cx="6000600" cy="24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lang="it-IT" sz="2800">
                <a:solidFill>
                  <a:schemeClr val="lt1"/>
                </a:solidFill>
                <a:latin typeface="Avenir"/>
                <a:ea typeface="Avenir"/>
                <a:cs typeface="Avenir"/>
                <a:sym typeface="Avenir"/>
              </a:rPr>
              <a:t>SAFETY</a:t>
            </a:r>
            <a:r>
              <a:rPr b="1" lang="it-IT" sz="3200">
                <a:solidFill>
                  <a:schemeClr val="lt1"/>
                </a:solidFill>
                <a:latin typeface="Avenir"/>
                <a:ea typeface="Avenir"/>
                <a:cs typeface="Avenir"/>
                <a:sym typeface="Avenir"/>
              </a:rPr>
              <a:t> </a:t>
            </a:r>
            <a:r>
              <a:rPr b="1" lang="it-IT" sz="2800">
                <a:solidFill>
                  <a:schemeClr val="lt1"/>
                </a:solidFill>
                <a:latin typeface="Avenir"/>
                <a:ea typeface="Avenir"/>
                <a:cs typeface="Avenir"/>
                <a:sym typeface="Avenir"/>
              </a:rPr>
              <a:t>Project updates and considerations on midterm report</a:t>
            </a:r>
            <a:endParaRPr b="1" sz="2400" u="none" cap="none" strike="noStrike">
              <a:solidFill>
                <a:srgbClr val="000000"/>
              </a:solidFill>
            </a:endParaRPr>
          </a:p>
          <a:p>
            <a:pPr indent="0" lvl="0" marL="0" marR="0" rtl="0" algn="l">
              <a:lnSpc>
                <a:spcPct val="100000"/>
              </a:lnSpc>
              <a:spcBef>
                <a:spcPts val="0"/>
              </a:spcBef>
              <a:spcAft>
                <a:spcPts val="0"/>
              </a:spcAft>
              <a:buClr>
                <a:srgbClr val="000000"/>
              </a:buClr>
              <a:buSzPts val="1800"/>
              <a:buFont typeface="Arial"/>
              <a:buNone/>
            </a:pP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a:t>
            </a:r>
            <a:br>
              <a:rPr b="0" i="1" lang="it-IT" sz="1800" u="none" cap="none" strike="noStrike">
                <a:solidFill>
                  <a:schemeClr val="lt1"/>
                </a:solidFill>
                <a:latin typeface="Avenir"/>
                <a:ea typeface="Avenir"/>
                <a:cs typeface="Avenir"/>
                <a:sym typeface="Avenir"/>
              </a:rPr>
            </a:br>
            <a:r>
              <a:rPr i="1" lang="it-IT" sz="1800">
                <a:solidFill>
                  <a:schemeClr val="lt1"/>
                </a:solidFill>
                <a:latin typeface="Avenir"/>
                <a:ea typeface="Avenir"/>
                <a:cs typeface="Avenir"/>
                <a:sym typeface="Avenir"/>
              </a:rPr>
              <a:t>Fedele Colantuono</a:t>
            </a:r>
            <a:r>
              <a:rPr b="0" i="1" lang="it-IT" sz="1800" u="none" cap="none" strike="noStrike">
                <a:solidFill>
                  <a:schemeClr val="lt1"/>
                </a:solidFill>
                <a:latin typeface="Avenir"/>
                <a:ea typeface="Avenir"/>
                <a:cs typeface="Avenir"/>
                <a:sym typeface="Avenir"/>
              </a:rPr>
              <a:t>, </a:t>
            </a:r>
            <a:r>
              <a:rPr i="1" lang="it-IT" sz="1800">
                <a:solidFill>
                  <a:schemeClr val="lt1"/>
                </a:solidFill>
                <a:latin typeface="Avenir"/>
                <a:ea typeface="Avenir"/>
                <a:cs typeface="Avenir"/>
                <a:sym typeface="Avenir"/>
              </a:rPr>
              <a:t>UniFg</a:t>
            </a:r>
            <a:endParaRPr b="0" i="1" sz="18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lt1"/>
              </a:solidFill>
              <a:latin typeface="Avenir"/>
              <a:ea typeface="Avenir"/>
              <a:cs typeface="Avenir"/>
              <a:sym typeface="Avenir"/>
            </a:endParaRPr>
          </a:p>
        </p:txBody>
      </p:sp>
      <p:pic>
        <p:nvPicPr>
          <p:cNvPr id="84" name="Google Shape;84;p1"/>
          <p:cNvPicPr preferRelativeResize="0"/>
          <p:nvPr/>
        </p:nvPicPr>
        <p:blipFill>
          <a:blip r:embed="rId4">
            <a:alphaModFix/>
          </a:blip>
          <a:stretch>
            <a:fillRect/>
          </a:stretch>
        </p:blipFill>
        <p:spPr>
          <a:xfrm>
            <a:off x="3640500" y="5817040"/>
            <a:ext cx="968250" cy="9498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15a3a64fed0_0_94"/>
          <p:cNvSpPr/>
          <p:nvPr/>
        </p:nvSpPr>
        <p:spPr>
          <a:xfrm>
            <a:off x="1062682" y="696772"/>
            <a:ext cx="8143200" cy="58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t/>
            </a:r>
            <a:endParaRPr b="1" sz="3200">
              <a:solidFill>
                <a:srgbClr val="5C5B5B"/>
              </a:solidFill>
              <a:latin typeface="Avenir"/>
              <a:ea typeface="Avenir"/>
              <a:cs typeface="Avenir"/>
              <a:sym typeface="Avenir"/>
            </a:endParaRPr>
          </a:p>
        </p:txBody>
      </p:sp>
      <p:sp>
        <p:nvSpPr>
          <p:cNvPr id="91" name="Google Shape;91;g15a3a64fed0_0_94"/>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92" name="Google Shape;92;g15a3a64fed0_0_9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93" name="Google Shape;93;g15a3a64fed0_0_94"/>
          <p:cNvPicPr preferRelativeResize="0"/>
          <p:nvPr/>
        </p:nvPicPr>
        <p:blipFill>
          <a:blip r:embed="rId3">
            <a:alphaModFix/>
          </a:blip>
          <a:stretch>
            <a:fillRect/>
          </a:stretch>
        </p:blipFill>
        <p:spPr>
          <a:xfrm>
            <a:off x="2724825" y="6017750"/>
            <a:ext cx="856575" cy="840261"/>
          </a:xfrm>
          <a:prstGeom prst="rect">
            <a:avLst/>
          </a:prstGeom>
          <a:noFill/>
          <a:ln>
            <a:noFill/>
          </a:ln>
        </p:spPr>
      </p:pic>
      <p:pic>
        <p:nvPicPr>
          <p:cNvPr id="94" name="Google Shape;94;g15a3a64fed0_0_94"/>
          <p:cNvPicPr preferRelativeResize="0"/>
          <p:nvPr/>
        </p:nvPicPr>
        <p:blipFill rotWithShape="1">
          <a:blip r:embed="rId4">
            <a:alphaModFix/>
          </a:blip>
          <a:srcRect b="8800" l="25942" r="25155" t="22607"/>
          <a:stretch/>
        </p:blipFill>
        <p:spPr>
          <a:xfrm>
            <a:off x="2112500" y="224400"/>
            <a:ext cx="7480526" cy="5901676"/>
          </a:xfrm>
          <a:prstGeom prst="rect">
            <a:avLst/>
          </a:prstGeom>
          <a:noFill/>
          <a:ln>
            <a:noFill/>
          </a:ln>
        </p:spPr>
      </p:pic>
      <p:sp>
        <p:nvSpPr>
          <p:cNvPr id="95" name="Google Shape;95;g15a3a64fed0_0_94"/>
          <p:cNvSpPr txBox="1"/>
          <p:nvPr/>
        </p:nvSpPr>
        <p:spPr>
          <a:xfrm>
            <a:off x="127225" y="913725"/>
            <a:ext cx="3000000" cy="1144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it-IT" sz="2900">
                <a:solidFill>
                  <a:srgbClr val="5C5B5B"/>
                </a:solidFill>
                <a:latin typeface="Avenir"/>
                <a:ea typeface="Avenir"/>
                <a:cs typeface="Avenir"/>
                <a:sym typeface="Avenir"/>
              </a:rPr>
              <a:t>Our logical framework</a:t>
            </a:r>
            <a:r>
              <a:rPr b="1" lang="it-IT" sz="2900">
                <a:solidFill>
                  <a:srgbClr val="5C5B5B"/>
                </a:solidFill>
                <a:latin typeface="Avenir"/>
                <a:ea typeface="Avenir"/>
                <a:cs typeface="Avenir"/>
                <a:sym typeface="Avenir"/>
              </a:rPr>
              <a:t>… </a:t>
            </a:r>
            <a:endParaRPr sz="1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txBox="1"/>
          <p:nvPr/>
        </p:nvSpPr>
        <p:spPr>
          <a:xfrm>
            <a:off x="991224" y="1941425"/>
            <a:ext cx="94590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Avenir"/>
              <a:ea typeface="Avenir"/>
              <a:cs typeface="Avenir"/>
              <a:sym typeface="Avenir"/>
            </a:endParaRPr>
          </a:p>
        </p:txBody>
      </p:sp>
      <p:sp>
        <p:nvSpPr>
          <p:cNvPr id="102" name="Google Shape;102;p2"/>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t/>
            </a:r>
            <a:endParaRPr b="1" sz="3200">
              <a:solidFill>
                <a:srgbClr val="5C5B5B"/>
              </a:solidFill>
              <a:latin typeface="Avenir"/>
              <a:ea typeface="Avenir"/>
              <a:cs typeface="Avenir"/>
              <a:sym typeface="Avenir"/>
            </a:endParaRPr>
          </a:p>
        </p:txBody>
      </p:sp>
      <p:sp>
        <p:nvSpPr>
          <p:cNvPr id="103" name="Google Shape;103;p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a:t>
            </a:r>
            <a:r>
              <a:rPr i="1" lang="it-IT">
                <a:solidFill>
                  <a:srgbClr val="4B4846"/>
                </a:solidFill>
                <a:latin typeface="Avenir"/>
                <a:ea typeface="Avenir"/>
                <a:cs typeface="Avenir"/>
                <a:sym typeface="Avenir"/>
              </a:rPr>
              <a:t> 27/09/2022, Coimbra</a:t>
            </a:r>
            <a:endParaRPr/>
          </a:p>
        </p:txBody>
      </p:sp>
      <p:sp>
        <p:nvSpPr>
          <p:cNvPr id="104" name="Google Shape;104;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05" name="Google Shape;105;p2"/>
          <p:cNvPicPr preferRelativeResize="0"/>
          <p:nvPr/>
        </p:nvPicPr>
        <p:blipFill>
          <a:blip r:embed="rId3">
            <a:alphaModFix/>
          </a:blip>
          <a:stretch>
            <a:fillRect/>
          </a:stretch>
        </p:blipFill>
        <p:spPr>
          <a:xfrm>
            <a:off x="2724825" y="6017750"/>
            <a:ext cx="856575" cy="840261"/>
          </a:xfrm>
          <a:prstGeom prst="rect">
            <a:avLst/>
          </a:prstGeom>
          <a:noFill/>
          <a:ln>
            <a:noFill/>
          </a:ln>
        </p:spPr>
      </p:pic>
      <p:pic>
        <p:nvPicPr>
          <p:cNvPr id="106" name="Google Shape;106;p2"/>
          <p:cNvPicPr preferRelativeResize="0"/>
          <p:nvPr/>
        </p:nvPicPr>
        <p:blipFill rotWithShape="1">
          <a:blip r:embed="rId4">
            <a:alphaModFix/>
          </a:blip>
          <a:srcRect b="8229" l="36729" r="36713" t="31918"/>
          <a:stretch/>
        </p:blipFill>
        <p:spPr>
          <a:xfrm>
            <a:off x="3134350" y="81200"/>
            <a:ext cx="5311848" cy="6733706"/>
          </a:xfrm>
          <a:prstGeom prst="rect">
            <a:avLst/>
          </a:prstGeom>
          <a:noFill/>
          <a:ln>
            <a:noFill/>
          </a:ln>
        </p:spPr>
      </p:pic>
      <p:sp>
        <p:nvSpPr>
          <p:cNvPr id="107" name="Google Shape;107;p2"/>
          <p:cNvSpPr/>
          <p:nvPr/>
        </p:nvSpPr>
        <p:spPr>
          <a:xfrm>
            <a:off x="6408975" y="40825"/>
            <a:ext cx="132600" cy="3879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txBox="1"/>
          <p:nvPr/>
        </p:nvSpPr>
        <p:spPr>
          <a:xfrm>
            <a:off x="51025" y="989925"/>
            <a:ext cx="3000000" cy="631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it-IT" sz="2900">
                <a:solidFill>
                  <a:srgbClr val="5C5B5B"/>
                </a:solidFill>
                <a:latin typeface="Avenir"/>
                <a:ea typeface="Avenir"/>
                <a:cs typeface="Avenir"/>
                <a:sym typeface="Avenir"/>
              </a:rPr>
              <a:t>Where we are…</a:t>
            </a:r>
            <a:r>
              <a:rPr b="1" lang="it-IT" sz="2900">
                <a:solidFill>
                  <a:srgbClr val="5C5B5B"/>
                </a:solidFill>
                <a:latin typeface="Avenir"/>
                <a:ea typeface="Avenir"/>
                <a:cs typeface="Avenir"/>
                <a:sym typeface="Avenir"/>
              </a:rPr>
              <a:t> </a:t>
            </a:r>
            <a:endParaRPr sz="11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g15a3a64fed0_0_4"/>
          <p:cNvSpPr txBox="1"/>
          <p:nvPr/>
        </p:nvSpPr>
        <p:spPr>
          <a:xfrm>
            <a:off x="991224" y="1484225"/>
            <a:ext cx="9459000" cy="40689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t/>
            </a:r>
            <a:endParaRPr b="1" sz="1100">
              <a:solidFill>
                <a:schemeClr val="dk1"/>
              </a:solidFill>
            </a:endParaRPr>
          </a:p>
          <a:p>
            <a:pPr indent="-298450" lvl="0" marL="457200" rtl="0" algn="l">
              <a:lnSpc>
                <a:spcPct val="115000"/>
              </a:lnSpc>
              <a:spcBef>
                <a:spcPts val="0"/>
              </a:spcBef>
              <a:spcAft>
                <a:spcPts val="0"/>
              </a:spcAft>
              <a:buClr>
                <a:schemeClr val="dk1"/>
              </a:buClr>
              <a:buSzPts val="1100"/>
              <a:buChar char="-"/>
            </a:pPr>
            <a:r>
              <a:rPr lang="it-IT" sz="1800">
                <a:solidFill>
                  <a:schemeClr val="dk1"/>
                </a:solidFill>
                <a:latin typeface="Avenir"/>
                <a:ea typeface="Avenir"/>
                <a:cs typeface="Avenir"/>
                <a:sym typeface="Avenir"/>
              </a:rPr>
              <a:t>The interim report does not show sufficient progress in the </a:t>
            </a:r>
            <a:r>
              <a:rPr b="1" lang="it-IT" sz="1800">
                <a:solidFill>
                  <a:schemeClr val="dk1"/>
                </a:solidFill>
                <a:latin typeface="Avenir"/>
                <a:ea typeface="Avenir"/>
                <a:cs typeface="Avenir"/>
                <a:sym typeface="Avenir"/>
              </a:rPr>
              <a:t>aims and objectives </a:t>
            </a:r>
            <a:r>
              <a:rPr lang="it-IT" sz="1800">
                <a:solidFill>
                  <a:schemeClr val="dk1"/>
                </a:solidFill>
                <a:latin typeface="Avenir"/>
                <a:ea typeface="Avenir"/>
                <a:cs typeface="Avenir"/>
                <a:sym typeface="Avenir"/>
              </a:rPr>
              <a:t>of the </a:t>
            </a:r>
            <a:r>
              <a:rPr b="1" lang="it-IT" sz="1800">
                <a:solidFill>
                  <a:schemeClr val="dk1"/>
                </a:solidFill>
                <a:latin typeface="Avenir"/>
                <a:ea typeface="Avenir"/>
                <a:cs typeface="Avenir"/>
                <a:sym typeface="Avenir"/>
              </a:rPr>
              <a:t>knowledge alliance</a:t>
            </a:r>
            <a:r>
              <a:rPr lang="it-IT" sz="1800">
                <a:solidFill>
                  <a:schemeClr val="dk1"/>
                </a:solidFill>
                <a:latin typeface="Avenir"/>
                <a:ea typeface="Avenir"/>
                <a:cs typeface="Avenir"/>
                <a:sym typeface="Avenir"/>
              </a:rPr>
              <a:t>. However, the project activities that have been implemented are in accordance with the initial aims as stated in the application.</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to show sufficient progress in the aims and objectives of the knowledge alliance, concrete activities and/or results that demonstrate the European added value of the project.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The concrete activities itself must be implemented in the second phase of this Knowledge Alliance.</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add supporting documents to the products and outcomes for WP 1, 6,7,8,9 in the report, although available online. </a:t>
            </a:r>
            <a:endParaRPr sz="1800">
              <a:solidFill>
                <a:schemeClr val="dk1"/>
              </a:solidFill>
              <a:latin typeface="Avenir"/>
              <a:ea typeface="Avenir"/>
              <a:cs typeface="Avenir"/>
              <a:sym typeface="Avenir"/>
            </a:endParaRPr>
          </a:p>
        </p:txBody>
      </p:sp>
      <p:sp>
        <p:nvSpPr>
          <p:cNvPr id="115" name="Google Shape;115;g15a3a64fed0_0_4"/>
          <p:cNvSpPr/>
          <p:nvPr/>
        </p:nvSpPr>
        <p:spPr>
          <a:xfrm>
            <a:off x="376875" y="849175"/>
            <a:ext cx="10502100" cy="58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Relevance of the project - EU Policy </a:t>
            </a:r>
            <a:r>
              <a:rPr b="1" lang="it-IT" sz="3200">
                <a:solidFill>
                  <a:srgbClr val="5C5B5B"/>
                </a:solidFill>
                <a:latin typeface="Avenir"/>
                <a:ea typeface="Avenir"/>
                <a:cs typeface="Avenir"/>
                <a:sym typeface="Avenir"/>
              </a:rPr>
              <a:t>R</a:t>
            </a:r>
            <a:r>
              <a:rPr b="1" lang="it-IT" sz="3200">
                <a:solidFill>
                  <a:srgbClr val="5C5B5B"/>
                </a:solidFill>
                <a:latin typeface="Avenir"/>
                <a:ea typeface="Avenir"/>
                <a:cs typeface="Avenir"/>
                <a:sym typeface="Avenir"/>
              </a:rPr>
              <a:t>elevance. Score: 5</a:t>
            </a:r>
            <a:endParaRPr b="1" sz="3200">
              <a:solidFill>
                <a:srgbClr val="5C5B5B"/>
              </a:solidFill>
              <a:latin typeface="Avenir"/>
              <a:ea typeface="Avenir"/>
              <a:cs typeface="Avenir"/>
              <a:sym typeface="Avenir"/>
            </a:endParaRPr>
          </a:p>
        </p:txBody>
      </p:sp>
      <p:sp>
        <p:nvSpPr>
          <p:cNvPr id="116" name="Google Shape;116;g15a3a64fed0_0_4"/>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17" name="Google Shape;117;g15a3a64fed0_0_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18" name="Google Shape;118;g15a3a64fed0_0_4"/>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19" name="Google Shape;119;g15a3a64fed0_0_4"/>
          <p:cNvSpPr/>
          <p:nvPr/>
        </p:nvSpPr>
        <p:spPr>
          <a:xfrm>
            <a:off x="1062675" y="267585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g15a3a64fed0_0_4"/>
          <p:cNvSpPr/>
          <p:nvPr/>
        </p:nvSpPr>
        <p:spPr>
          <a:xfrm>
            <a:off x="1062675" y="4813325"/>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g15a3a64fed0_0_4"/>
          <p:cNvSpPr/>
          <p:nvPr/>
        </p:nvSpPr>
        <p:spPr>
          <a:xfrm>
            <a:off x="1062675" y="388960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g15a3a64fed0_0_4"/>
          <p:cNvSpPr/>
          <p:nvPr/>
        </p:nvSpPr>
        <p:spPr>
          <a:xfrm>
            <a:off x="327923" y="96300"/>
            <a:ext cx="10122300" cy="58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FF0000"/>
                </a:solidFill>
                <a:latin typeface="Avenir"/>
                <a:ea typeface="Avenir"/>
                <a:cs typeface="Avenir"/>
                <a:sym typeface="Avenir"/>
              </a:rPr>
              <a:t>C</a:t>
            </a:r>
            <a:r>
              <a:rPr b="1" lang="it-IT" sz="3200">
                <a:solidFill>
                  <a:srgbClr val="FF0000"/>
                </a:solidFill>
                <a:latin typeface="Avenir"/>
                <a:ea typeface="Avenir"/>
                <a:cs typeface="Avenir"/>
                <a:sym typeface="Avenir"/>
              </a:rPr>
              <a:t>onsiderations on midterm report</a:t>
            </a:r>
            <a:endParaRPr b="1" sz="3200">
              <a:solidFill>
                <a:srgbClr val="FF0000"/>
              </a:solidFill>
              <a:latin typeface="Avenir"/>
              <a:ea typeface="Avenir"/>
              <a:cs typeface="Avenir"/>
              <a:sym typeface="Aveni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g15a3a64fed0_0_16"/>
          <p:cNvSpPr txBox="1"/>
          <p:nvPr/>
        </p:nvSpPr>
        <p:spPr>
          <a:xfrm>
            <a:off x="991224" y="1712825"/>
            <a:ext cx="9459000" cy="31131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None/>
            </a:pPr>
            <a:r>
              <a:t/>
            </a:r>
            <a:endParaRPr b="1" sz="1100">
              <a:solidFill>
                <a:schemeClr val="dk1"/>
              </a:solidFill>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42900" lvl="0" marL="457200" rtl="0" algn="l">
              <a:lnSpc>
                <a:spcPct val="115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Facebook, Twitter and Instagram are working, this is not the case for Youtube (link does not work).</a:t>
            </a:r>
            <a:endParaRPr sz="1800">
              <a:solidFill>
                <a:schemeClr val="dk1"/>
              </a:solidFill>
              <a:latin typeface="Avenir"/>
              <a:ea typeface="Avenir"/>
              <a:cs typeface="Avenir"/>
              <a:sym typeface="Avenir"/>
            </a:endParaRPr>
          </a:p>
          <a:p>
            <a:pPr indent="-342900" lvl="0" marL="457200" rtl="0" algn="l">
              <a:lnSpc>
                <a:spcPct val="115000"/>
              </a:lnSpc>
              <a:spcBef>
                <a:spcPts val="0"/>
              </a:spcBef>
              <a:spcAft>
                <a:spcPts val="0"/>
              </a:spcAft>
              <a:buClr>
                <a:schemeClr val="dk1"/>
              </a:buClr>
              <a:buSzPts val="1800"/>
              <a:buFont typeface="Avenir"/>
              <a:buChar char="-"/>
            </a:pPr>
            <a:r>
              <a:rPr b="1" lang="it-IT" sz="1800">
                <a:solidFill>
                  <a:schemeClr val="dk1"/>
                </a:solidFill>
                <a:latin typeface="Avenir"/>
                <a:ea typeface="Avenir"/>
                <a:cs typeface="Avenir"/>
                <a:sym typeface="Avenir"/>
              </a:rPr>
              <a:t>ACTION:  verify Youtube link and populate it with videos</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rPr b="1" lang="it-IT" sz="1800">
                <a:solidFill>
                  <a:schemeClr val="dk1"/>
                </a:solidFill>
                <a:latin typeface="Avenir"/>
                <a:ea typeface="Avenir"/>
                <a:cs typeface="Avenir"/>
                <a:sym typeface="Avenir"/>
              </a:rPr>
              <a:t> </a:t>
            </a:r>
            <a:r>
              <a:rPr lang="it-IT" sz="1800">
                <a:solidFill>
                  <a:schemeClr val="dk1"/>
                </a:solidFill>
                <a:latin typeface="Avenir"/>
                <a:ea typeface="Avenir"/>
                <a:cs typeface="Avenir"/>
                <a:sym typeface="Avenir"/>
              </a:rPr>
              <a:t>The EU added value can only be evaluated and assessed after the second project phase.</a:t>
            </a:r>
            <a:endParaRPr b="1" sz="1800">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Avenir"/>
              <a:ea typeface="Avenir"/>
              <a:cs typeface="Avenir"/>
              <a:sym typeface="Avenir"/>
            </a:endParaRPr>
          </a:p>
        </p:txBody>
      </p:sp>
      <p:sp>
        <p:nvSpPr>
          <p:cNvPr id="129" name="Google Shape;129;g15a3a64fed0_0_16"/>
          <p:cNvSpPr/>
          <p:nvPr/>
        </p:nvSpPr>
        <p:spPr>
          <a:xfrm>
            <a:off x="991224" y="747800"/>
            <a:ext cx="9673500" cy="58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Relevance of the project -  EU Policy Relevance:</a:t>
            </a:r>
            <a:endParaRPr b="1" sz="3200">
              <a:solidFill>
                <a:srgbClr val="5C5B5B"/>
              </a:solidFill>
              <a:latin typeface="Avenir"/>
              <a:ea typeface="Avenir"/>
              <a:cs typeface="Avenir"/>
              <a:sym typeface="Avenir"/>
            </a:endParaRPr>
          </a:p>
        </p:txBody>
      </p:sp>
      <p:sp>
        <p:nvSpPr>
          <p:cNvPr id="130" name="Google Shape;130;g15a3a64fed0_0_16"/>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31" name="Google Shape;131;g15a3a64fed0_0_1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32" name="Google Shape;132;g15a3a64fed0_0_16"/>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33" name="Google Shape;133;g15a3a64fed0_0_16"/>
          <p:cNvSpPr/>
          <p:nvPr/>
        </p:nvSpPr>
        <p:spPr>
          <a:xfrm>
            <a:off x="1062675" y="290445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g15a3a64fed0_0_16"/>
          <p:cNvSpPr/>
          <p:nvPr/>
        </p:nvSpPr>
        <p:spPr>
          <a:xfrm>
            <a:off x="1062675" y="383245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15a3a64fed0_0_28"/>
          <p:cNvSpPr txBox="1"/>
          <p:nvPr/>
        </p:nvSpPr>
        <p:spPr>
          <a:xfrm>
            <a:off x="500050" y="1563825"/>
            <a:ext cx="9970500" cy="53433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None/>
            </a:pPr>
            <a:r>
              <a:t/>
            </a:r>
            <a:endParaRPr b="1" sz="1100">
              <a:solidFill>
                <a:schemeClr val="dk1"/>
              </a:solidFill>
            </a:endParaRPr>
          </a:p>
          <a:p>
            <a:pPr indent="-342900" lvl="0" marL="914400" rtl="0" algn="l">
              <a:lnSpc>
                <a:spcPct val="115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2.1. Quality and coherence between Work Packages (WP) and delivered activities/products</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to proof that the planned deliverables comply with high quality and innovative standards.</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42900" lvl="0" marL="914400" marR="0" rtl="0" algn="l">
              <a:lnSpc>
                <a:spcPct val="115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Quality assurance</a:t>
            </a:r>
            <a:endParaRPr sz="1800">
              <a:solidFill>
                <a:schemeClr val="dk1"/>
              </a:solidFill>
              <a:latin typeface="Avenir"/>
              <a:ea typeface="Avenir"/>
              <a:cs typeface="Avenir"/>
              <a:sym typeface="Avenir"/>
            </a:endParaRPr>
          </a:p>
          <a:p>
            <a:pPr indent="0" lvl="0" marL="914400" marR="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all learning materials must be freely accessible for non-commercial purposes as Open Educational Resources on the project website (in the learning section) and YouTube channel. </a:t>
            </a:r>
            <a:endParaRPr sz="1800">
              <a:solidFill>
                <a:schemeClr val="dk1"/>
              </a:solidFill>
              <a:latin typeface="Avenir"/>
              <a:ea typeface="Avenir"/>
              <a:cs typeface="Avenir"/>
              <a:sym typeface="Avenir"/>
            </a:endParaRPr>
          </a:p>
          <a:p>
            <a:pPr indent="0" lvl="0" marL="914400" marR="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42900" lvl="0" marL="914400" rtl="0" algn="l">
              <a:lnSpc>
                <a:spcPct val="115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possibility to develop MOOCs for enlarging the audience</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rPr b="1" lang="it-IT" sz="1800">
                <a:solidFill>
                  <a:schemeClr val="dk1"/>
                </a:solidFill>
                <a:latin typeface="Avenir"/>
                <a:ea typeface="Avenir"/>
                <a:cs typeface="Avenir"/>
                <a:sym typeface="Avenir"/>
              </a:rPr>
              <a:t>ACTION:</a:t>
            </a:r>
            <a:r>
              <a:rPr lang="it-IT" sz="1800">
                <a:solidFill>
                  <a:schemeClr val="dk1"/>
                </a:solidFill>
                <a:latin typeface="Avenir"/>
                <a:ea typeface="Avenir"/>
                <a:cs typeface="Avenir"/>
                <a:sym typeface="Avenir"/>
              </a:rPr>
              <a:t> to develop a specific plan for the MOOCs </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rPr b="1" lang="it-IT" sz="1800">
                <a:solidFill>
                  <a:schemeClr val="dk1"/>
                </a:solidFill>
                <a:latin typeface="Avenir"/>
                <a:ea typeface="Avenir"/>
                <a:cs typeface="Avenir"/>
                <a:sym typeface="Avenir"/>
              </a:rPr>
              <a:t> </a:t>
            </a:r>
            <a:endParaRPr sz="1800">
              <a:solidFill>
                <a:schemeClr val="dk1"/>
              </a:solidFill>
              <a:latin typeface="Avenir"/>
              <a:ea typeface="Avenir"/>
              <a:cs typeface="Avenir"/>
              <a:sym typeface="Avenir"/>
            </a:endParaRPr>
          </a:p>
        </p:txBody>
      </p:sp>
      <p:sp>
        <p:nvSpPr>
          <p:cNvPr id="141" name="Google Shape;141;g15a3a64fed0_0_28"/>
          <p:cNvSpPr/>
          <p:nvPr/>
        </p:nvSpPr>
        <p:spPr>
          <a:xfrm>
            <a:off x="377600" y="696775"/>
            <a:ext cx="11358600" cy="10893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 2. Quality of the project design and i</a:t>
            </a:r>
            <a:r>
              <a:rPr b="1" lang="it-IT" sz="3200">
                <a:solidFill>
                  <a:srgbClr val="5C5B5B"/>
                </a:solidFill>
                <a:latin typeface="Avenir"/>
                <a:ea typeface="Avenir"/>
                <a:cs typeface="Avenir"/>
                <a:sym typeface="Avenir"/>
              </a:rPr>
              <a:t>mplementation Score: 7</a:t>
            </a:r>
            <a:endParaRPr b="1" sz="3200">
              <a:solidFill>
                <a:srgbClr val="5C5B5B"/>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b="1" sz="3200">
              <a:solidFill>
                <a:srgbClr val="5C5B5B"/>
              </a:solidFill>
              <a:latin typeface="Avenir"/>
              <a:ea typeface="Avenir"/>
              <a:cs typeface="Avenir"/>
              <a:sym typeface="Avenir"/>
            </a:endParaRPr>
          </a:p>
        </p:txBody>
      </p:sp>
      <p:sp>
        <p:nvSpPr>
          <p:cNvPr id="142" name="Google Shape;142;g15a3a64fed0_0_28"/>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43" name="Google Shape;143;g15a3a64fed0_0_2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44" name="Google Shape;144;g15a3a64fed0_0_28"/>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45" name="Google Shape;145;g15a3a64fed0_0_28"/>
          <p:cNvSpPr/>
          <p:nvPr/>
        </p:nvSpPr>
        <p:spPr>
          <a:xfrm>
            <a:off x="1062675" y="2433625"/>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g15a3a64fed0_0_28"/>
          <p:cNvSpPr/>
          <p:nvPr/>
        </p:nvSpPr>
        <p:spPr>
          <a:xfrm>
            <a:off x="1062675" y="370385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g15a3a64fed0_0_28"/>
          <p:cNvSpPr/>
          <p:nvPr/>
        </p:nvSpPr>
        <p:spPr>
          <a:xfrm>
            <a:off x="1010975" y="5254375"/>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15a3a64fed0_0_40"/>
          <p:cNvSpPr txBox="1"/>
          <p:nvPr/>
        </p:nvSpPr>
        <p:spPr>
          <a:xfrm>
            <a:off x="153050" y="1248825"/>
            <a:ext cx="10991100" cy="43875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None/>
            </a:pPr>
            <a:r>
              <a:t/>
            </a:r>
            <a:endParaRPr b="1" sz="1100">
              <a:solidFill>
                <a:schemeClr val="dk1"/>
              </a:solidFill>
            </a:endParaRPr>
          </a:p>
          <a:p>
            <a:pPr indent="0" lvl="0" marL="4572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42900" lvl="0" marL="914400" rtl="0" algn="l">
              <a:lnSpc>
                <a:spcPct val="115000"/>
              </a:lnSpc>
              <a:spcBef>
                <a:spcPts val="0"/>
              </a:spcBef>
              <a:spcAft>
                <a:spcPts val="0"/>
              </a:spcAft>
              <a:buClr>
                <a:schemeClr val="dk1"/>
              </a:buClr>
              <a:buSzPts val="1800"/>
              <a:buFont typeface="Avenir"/>
              <a:buChar char="-"/>
            </a:pPr>
            <a:r>
              <a:rPr b="1" lang="it-IT" sz="1800">
                <a:solidFill>
                  <a:schemeClr val="dk1"/>
                </a:solidFill>
                <a:latin typeface="Avenir"/>
                <a:ea typeface="Avenir"/>
                <a:cs typeface="Avenir"/>
                <a:sym typeface="Avenir"/>
              </a:rPr>
              <a:t>More attention should be paid to the sustainability of the project. </a:t>
            </a:r>
            <a:endParaRPr b="1"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b="1"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rPr b="1" lang="it-IT" sz="1800">
                <a:solidFill>
                  <a:schemeClr val="dk1"/>
                </a:solidFill>
                <a:latin typeface="Avenir"/>
                <a:ea typeface="Avenir"/>
                <a:cs typeface="Avenir"/>
                <a:sym typeface="Avenir"/>
              </a:rPr>
              <a:t>ACTION: develop a specific strategy that will ensure that additional funds will be secured with the existing partners or other potential end-users, e.g. enlarging the action in developing countries.</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42900" lvl="0" marL="457200" rtl="0" algn="l">
              <a:lnSpc>
                <a:spcPct val="115000"/>
              </a:lnSpc>
              <a:spcBef>
                <a:spcPts val="0"/>
              </a:spcBef>
              <a:spcAft>
                <a:spcPts val="0"/>
              </a:spcAft>
              <a:buClr>
                <a:schemeClr val="dk1"/>
              </a:buClr>
              <a:buSzPts val="1800"/>
              <a:buFont typeface="Avenir"/>
              <a:buChar char="-"/>
            </a:pPr>
            <a:r>
              <a:rPr b="1" lang="it-IT" sz="1800">
                <a:solidFill>
                  <a:schemeClr val="dk1"/>
                </a:solidFill>
                <a:latin typeface="Avenir"/>
                <a:ea typeface="Avenir"/>
                <a:cs typeface="Avenir"/>
                <a:sym typeface="Avenir"/>
              </a:rPr>
              <a:t>Financial management seems ok,  working days and financial resources are distributed in accordance to the work carried out by each partner and for each work package.       </a:t>
            </a:r>
            <a:endParaRPr b="1"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b="1" sz="18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b="1" lang="it-IT" sz="1800">
                <a:solidFill>
                  <a:schemeClr val="dk1"/>
                </a:solidFill>
                <a:latin typeface="Avenir"/>
                <a:ea typeface="Avenir"/>
                <a:cs typeface="Avenir"/>
                <a:sym typeface="Avenir"/>
              </a:rPr>
              <a:t>The only point of attention is the fact that all the working days for WP 3 and WP 4 should be used according work plan.</a:t>
            </a:r>
            <a:endParaRPr b="1" sz="1800">
              <a:solidFill>
                <a:schemeClr val="dk1"/>
              </a:solidFill>
              <a:latin typeface="Avenir"/>
              <a:ea typeface="Avenir"/>
              <a:cs typeface="Avenir"/>
              <a:sym typeface="Avenir"/>
            </a:endParaRPr>
          </a:p>
          <a:p>
            <a:pPr indent="0" lvl="0" marL="1371600" rtl="0" algn="l">
              <a:lnSpc>
                <a:spcPct val="115000"/>
              </a:lnSpc>
              <a:spcBef>
                <a:spcPts val="0"/>
              </a:spcBef>
              <a:spcAft>
                <a:spcPts val="0"/>
              </a:spcAft>
              <a:buNone/>
            </a:pPr>
            <a:r>
              <a:t/>
            </a:r>
            <a:endParaRPr b="1" sz="1800">
              <a:solidFill>
                <a:schemeClr val="dk1"/>
              </a:solidFill>
              <a:latin typeface="Avenir"/>
              <a:ea typeface="Avenir"/>
              <a:cs typeface="Avenir"/>
              <a:sym typeface="Avenir"/>
            </a:endParaRPr>
          </a:p>
        </p:txBody>
      </p:sp>
      <p:sp>
        <p:nvSpPr>
          <p:cNvPr id="154" name="Google Shape;154;g15a3a64fed0_0_40"/>
          <p:cNvSpPr/>
          <p:nvPr/>
        </p:nvSpPr>
        <p:spPr>
          <a:xfrm>
            <a:off x="1062673" y="696775"/>
            <a:ext cx="10081500" cy="58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2. Quality of the project design and implementation</a:t>
            </a:r>
            <a:endParaRPr b="1" sz="3200">
              <a:solidFill>
                <a:srgbClr val="5C5B5B"/>
              </a:solidFill>
              <a:latin typeface="Avenir"/>
              <a:ea typeface="Avenir"/>
              <a:cs typeface="Avenir"/>
              <a:sym typeface="Avenir"/>
            </a:endParaRPr>
          </a:p>
        </p:txBody>
      </p:sp>
      <p:sp>
        <p:nvSpPr>
          <p:cNvPr id="155" name="Google Shape;155;g15a3a64fed0_0_40"/>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56" name="Google Shape;156;g15a3a64fed0_0_4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57" name="Google Shape;157;g15a3a64fed0_0_40"/>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58" name="Google Shape;158;g15a3a64fed0_0_40"/>
          <p:cNvSpPr/>
          <p:nvPr/>
        </p:nvSpPr>
        <p:spPr>
          <a:xfrm>
            <a:off x="562600" y="244045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g15a3a64fed0_0_40"/>
          <p:cNvSpPr/>
          <p:nvPr/>
        </p:nvSpPr>
        <p:spPr>
          <a:xfrm>
            <a:off x="334000" y="4644125"/>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15a3a64fed0_0_51"/>
          <p:cNvSpPr txBox="1"/>
          <p:nvPr/>
        </p:nvSpPr>
        <p:spPr>
          <a:xfrm>
            <a:off x="500050" y="1563825"/>
            <a:ext cx="10776900" cy="42105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None/>
            </a:pPr>
            <a:r>
              <a:t/>
            </a:r>
            <a:endParaRPr b="1" sz="1100">
              <a:solidFill>
                <a:schemeClr val="dk1"/>
              </a:solidFill>
            </a:endParaRPr>
          </a:p>
          <a:p>
            <a:pPr indent="-368300" lvl="0" marL="91440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 partnerships seems to work in an effective way. The involvement and commitment of partners is clear.</a:t>
            </a:r>
            <a:endParaRPr sz="1800">
              <a:solidFill>
                <a:schemeClr val="dk1"/>
              </a:solidFill>
              <a:latin typeface="Avenir"/>
              <a:ea typeface="Avenir"/>
              <a:cs typeface="Avenir"/>
              <a:sym typeface="Avenir"/>
            </a:endParaRPr>
          </a:p>
          <a:p>
            <a:pPr indent="-368300" lvl="0" marL="91440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There was a good number of participants in the online survey on training needs which shows the high interest of stakeholders in the project's activities and results. Important help was received from the Associated Partners, with whom there was an important collaboration in data collection. Also, the university-business connection was strengthened by during the first phases of project development, thanks to the involvement of external companies and associations specialized in the field of emergency and simulation as associated partners.</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b="1"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rPr b="1" lang="it-IT" sz="1800">
                <a:solidFill>
                  <a:schemeClr val="dk1"/>
                </a:solidFill>
                <a:latin typeface="Avenir"/>
                <a:ea typeface="Avenir"/>
                <a:cs typeface="Avenir"/>
                <a:sym typeface="Avenir"/>
              </a:rPr>
              <a:t>ACTION: all partners have to keep the network alive, continuing to involve external experts, companies and stakeholders, organizing events, initiative  to increase project visibility, improve quality of the results and  ensure exploitation. </a:t>
            </a:r>
            <a:endParaRPr sz="1800">
              <a:solidFill>
                <a:schemeClr val="dk1"/>
              </a:solidFill>
              <a:latin typeface="Avenir"/>
              <a:ea typeface="Avenir"/>
              <a:cs typeface="Avenir"/>
              <a:sym typeface="Avenir"/>
            </a:endParaRPr>
          </a:p>
        </p:txBody>
      </p:sp>
      <p:sp>
        <p:nvSpPr>
          <p:cNvPr id="166" name="Google Shape;166;g15a3a64fed0_0_51"/>
          <p:cNvSpPr/>
          <p:nvPr/>
        </p:nvSpPr>
        <p:spPr>
          <a:xfrm>
            <a:off x="377600" y="468175"/>
            <a:ext cx="11358600" cy="10893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 3</a:t>
            </a:r>
            <a:r>
              <a:rPr b="1" lang="it-IT" sz="3200">
                <a:solidFill>
                  <a:srgbClr val="5C5B5B"/>
                </a:solidFill>
                <a:latin typeface="Avenir"/>
                <a:ea typeface="Avenir"/>
                <a:cs typeface="Avenir"/>
                <a:sym typeface="Avenir"/>
              </a:rPr>
              <a:t>. Quality of the project team and the cooperation arrangements Score: 8</a:t>
            </a:r>
            <a:endParaRPr b="1" sz="3200">
              <a:solidFill>
                <a:srgbClr val="5C5B5B"/>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dk1"/>
              </a:solidFill>
              <a:latin typeface="Avenir"/>
              <a:ea typeface="Avenir"/>
              <a:cs typeface="Avenir"/>
              <a:sym typeface="Avenir"/>
            </a:endParaRPr>
          </a:p>
        </p:txBody>
      </p:sp>
      <p:sp>
        <p:nvSpPr>
          <p:cNvPr id="167" name="Google Shape;167;g15a3a64fed0_0_51"/>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68" name="Google Shape;168;g15a3a64fed0_0_5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69" name="Google Shape;169;g15a3a64fed0_0_51"/>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70" name="Google Shape;170;g15a3a64fed0_0_51"/>
          <p:cNvSpPr/>
          <p:nvPr/>
        </p:nvSpPr>
        <p:spPr>
          <a:xfrm>
            <a:off x="1010975" y="4784925"/>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15a3a64fed0_0_67"/>
          <p:cNvSpPr txBox="1"/>
          <p:nvPr/>
        </p:nvSpPr>
        <p:spPr>
          <a:xfrm>
            <a:off x="0" y="1563825"/>
            <a:ext cx="11695500" cy="4157400"/>
          </a:xfrm>
          <a:prstGeom prst="rect">
            <a:avLst/>
          </a:prstGeom>
          <a:noFill/>
          <a:ln>
            <a:noFill/>
          </a:ln>
        </p:spPr>
        <p:txBody>
          <a:bodyPr anchorCtr="0" anchor="t" bIns="45700" lIns="91425" spcFirstLastPara="1" rIns="91425" wrap="square" tIns="45700">
            <a:spAutoFit/>
          </a:bodyPr>
          <a:lstStyle/>
          <a:p>
            <a:pPr indent="-368300" lvl="0" marL="91440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 dissemination plan lacks a clear description on how the target groups have effectively been reached and involved. </a:t>
            </a:r>
            <a:endParaRPr sz="1800">
              <a:solidFill>
                <a:schemeClr val="dk1"/>
              </a:solidFill>
              <a:latin typeface="Avenir"/>
              <a:ea typeface="Avenir"/>
              <a:cs typeface="Avenir"/>
              <a:sym typeface="Avenir"/>
            </a:endParaRPr>
          </a:p>
          <a:p>
            <a:pPr indent="-368300" lvl="0" marL="91440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Different tools and channels are mentioned but do not show evidence about the results that have been made. </a:t>
            </a:r>
            <a:endParaRPr sz="1800">
              <a:solidFill>
                <a:schemeClr val="dk1"/>
              </a:solidFill>
              <a:latin typeface="Avenir"/>
              <a:ea typeface="Avenir"/>
              <a:cs typeface="Avenir"/>
              <a:sym typeface="Avenir"/>
            </a:endParaRPr>
          </a:p>
          <a:p>
            <a:pPr indent="-368300" lvl="0" marL="91440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 website does not contain all results and the Body of Knowledge is still under construction. This is also the case for the Youtube movies. Overall, the project's website is attractive, user friendly and of good quality.</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68300" lvl="0" marL="914400" rtl="0" algn="l">
              <a:lnSpc>
                <a:spcPct val="115000"/>
              </a:lnSpc>
              <a:spcBef>
                <a:spcPts val="0"/>
              </a:spcBef>
              <a:spcAft>
                <a:spcPts val="0"/>
              </a:spcAft>
              <a:buClr>
                <a:schemeClr val="dk1"/>
              </a:buClr>
              <a:buSzPts val="2200"/>
              <a:buFont typeface="Avenir"/>
              <a:buChar char="-"/>
            </a:pPr>
            <a:r>
              <a:rPr b="1" lang="it-IT" sz="1800">
                <a:solidFill>
                  <a:schemeClr val="dk1"/>
                </a:solidFill>
                <a:latin typeface="Avenir"/>
                <a:ea typeface="Avenir"/>
                <a:cs typeface="Avenir"/>
                <a:sym typeface="Avenir"/>
              </a:rPr>
              <a:t>ACTION: solve the dissemination lacks and </a:t>
            </a:r>
            <a:r>
              <a:rPr lang="it-IT" sz="1800">
                <a:solidFill>
                  <a:schemeClr val="dk1"/>
                </a:solidFill>
                <a:latin typeface="Avenir"/>
                <a:ea typeface="Avenir"/>
                <a:cs typeface="Avenir"/>
                <a:sym typeface="Avenir"/>
              </a:rPr>
              <a:t>in the next </a:t>
            </a:r>
            <a:r>
              <a:rPr lang="it-IT" sz="1800">
                <a:solidFill>
                  <a:schemeClr val="dk1"/>
                </a:solidFill>
                <a:latin typeface="Avenir"/>
                <a:ea typeface="Avenir"/>
                <a:cs typeface="Avenir"/>
                <a:sym typeface="Avenir"/>
              </a:rPr>
              <a:t>report clearly show that the results and outputs have been exploited by the partners (and beyond the consortium).</a:t>
            </a:r>
            <a:endParaRPr sz="1100">
              <a:solidFill>
                <a:schemeClr val="dk1"/>
              </a:solidFill>
            </a:endParaRPr>
          </a:p>
          <a:p>
            <a:pPr indent="0" lvl="0" marL="914400" rtl="0" algn="l">
              <a:lnSpc>
                <a:spcPct val="115000"/>
              </a:lnSpc>
              <a:spcBef>
                <a:spcPts val="0"/>
              </a:spcBef>
              <a:spcAft>
                <a:spcPts val="0"/>
              </a:spcAft>
              <a:buNone/>
            </a:pPr>
            <a:r>
              <a:t/>
            </a:r>
            <a:endParaRPr b="1"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p:txBody>
      </p:sp>
      <p:sp>
        <p:nvSpPr>
          <p:cNvPr id="177" name="Google Shape;177;g15a3a64fed0_0_67"/>
          <p:cNvSpPr/>
          <p:nvPr/>
        </p:nvSpPr>
        <p:spPr>
          <a:xfrm>
            <a:off x="377600" y="468175"/>
            <a:ext cx="11358600" cy="10893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 </a:t>
            </a:r>
            <a:r>
              <a:rPr b="1" lang="it-IT" sz="3200">
                <a:solidFill>
                  <a:srgbClr val="5C5B5B"/>
                </a:solidFill>
                <a:latin typeface="Avenir"/>
                <a:ea typeface="Avenir"/>
                <a:cs typeface="Avenir"/>
                <a:sym typeface="Avenir"/>
              </a:rPr>
              <a:t>4. Impact and dissemination. Score: 6</a:t>
            </a:r>
            <a:endParaRPr b="1" sz="3200">
              <a:solidFill>
                <a:srgbClr val="5C5B5B"/>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dk1"/>
              </a:solidFill>
              <a:latin typeface="Avenir"/>
              <a:ea typeface="Avenir"/>
              <a:cs typeface="Avenir"/>
              <a:sym typeface="Avenir"/>
            </a:endParaRPr>
          </a:p>
        </p:txBody>
      </p:sp>
      <p:sp>
        <p:nvSpPr>
          <p:cNvPr id="178" name="Google Shape;178;g15a3a64fed0_0_67"/>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79" name="Google Shape;179;g15a3a64fed0_0_6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80" name="Google Shape;180;g15a3a64fed0_0_67"/>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81" name="Google Shape;181;g15a3a64fed0_0_67"/>
          <p:cNvSpPr/>
          <p:nvPr/>
        </p:nvSpPr>
        <p:spPr>
          <a:xfrm>
            <a:off x="490525" y="446855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15a3a64fed0_0_77"/>
          <p:cNvSpPr txBox="1"/>
          <p:nvPr/>
        </p:nvSpPr>
        <p:spPr>
          <a:xfrm>
            <a:off x="0" y="1563825"/>
            <a:ext cx="11695500" cy="3821100"/>
          </a:xfrm>
          <a:prstGeom prst="rect">
            <a:avLst/>
          </a:prstGeom>
          <a:noFill/>
          <a:ln>
            <a:noFill/>
          </a:ln>
        </p:spPr>
        <p:txBody>
          <a:bodyPr anchorCtr="0" anchor="t" bIns="45700" lIns="91425" spcFirstLastPara="1" rIns="91425" wrap="square" tIns="45700">
            <a:spAutoFit/>
          </a:bodyPr>
          <a:lstStyle/>
          <a:p>
            <a:pPr indent="-368300" lvl="0" marL="91440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At this stage, no real significant impact can be identified for the main target groups. </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The possible impact should be clearly visible after the development and use of the outputs of WP3 and WP4. The project could possibly provide inputs for policy developments e.g. at local, regional, national or European levels.</a:t>
            </a:r>
            <a:r>
              <a:rPr lang="it-IT" sz="1100">
                <a:solidFill>
                  <a:schemeClr val="dk1"/>
                </a:solidFill>
              </a:rPr>
              <a:t> </a:t>
            </a:r>
            <a:endParaRPr sz="1100">
              <a:solidFill>
                <a:schemeClr val="dk1"/>
              </a:solidFill>
            </a:endParaRPr>
          </a:p>
          <a:p>
            <a:pPr indent="0" lvl="0" marL="914400" rtl="0" algn="l">
              <a:lnSpc>
                <a:spcPct val="115000"/>
              </a:lnSpc>
              <a:spcBef>
                <a:spcPts val="0"/>
              </a:spcBef>
              <a:spcAft>
                <a:spcPts val="0"/>
              </a:spcAft>
              <a:buNone/>
            </a:pPr>
            <a:r>
              <a:t/>
            </a:r>
            <a:endParaRPr sz="1100">
              <a:solidFill>
                <a:schemeClr val="dk1"/>
              </a:solidFill>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342900" lvl="0" marL="914400" rtl="0" algn="l">
              <a:lnSpc>
                <a:spcPct val="115000"/>
              </a:lnSpc>
              <a:spcBef>
                <a:spcPts val="0"/>
              </a:spcBef>
              <a:spcAft>
                <a:spcPts val="0"/>
              </a:spcAft>
              <a:buClr>
                <a:schemeClr val="dk1"/>
              </a:buClr>
              <a:buSzPts val="1800"/>
              <a:buFont typeface="Avenir"/>
              <a:buChar char="-"/>
            </a:pPr>
            <a:r>
              <a:rPr lang="it-IT" sz="1800">
                <a:solidFill>
                  <a:schemeClr val="dk1"/>
                </a:solidFill>
                <a:latin typeface="Avenir"/>
                <a:ea typeface="Avenir"/>
                <a:cs typeface="Avenir"/>
                <a:sym typeface="Avenir"/>
              </a:rPr>
              <a:t>Publishable results on the Erasmus+ project results platform</a:t>
            </a:r>
            <a:endParaRPr sz="1800">
              <a:solidFill>
                <a:schemeClr val="dk1"/>
              </a:solidFill>
              <a:latin typeface="Avenir"/>
              <a:ea typeface="Avenir"/>
              <a:cs typeface="Avenir"/>
              <a:sym typeface="Avenir"/>
            </a:endParaRPr>
          </a:p>
          <a:p>
            <a:pPr indent="457200" lvl="0" marL="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457200" lvl="0" marL="457200" rtl="0" algn="l">
              <a:lnSpc>
                <a:spcPct val="115000"/>
              </a:lnSpc>
              <a:spcBef>
                <a:spcPts val="0"/>
              </a:spcBef>
              <a:spcAft>
                <a:spcPts val="0"/>
              </a:spcAft>
              <a:buClr>
                <a:schemeClr val="dk1"/>
              </a:buClr>
              <a:buSzPts val="1100"/>
              <a:buFont typeface="Arial"/>
              <a:buNone/>
            </a:pPr>
            <a:r>
              <a:rPr b="1" lang="it-IT" sz="1800">
                <a:solidFill>
                  <a:schemeClr val="dk1"/>
                </a:solidFill>
                <a:latin typeface="Avenir"/>
                <a:ea typeface="Avenir"/>
                <a:cs typeface="Avenir"/>
                <a:sym typeface="Avenir"/>
              </a:rPr>
              <a:t>ACTION: </a:t>
            </a:r>
            <a:r>
              <a:rPr lang="it-IT" sz="1800">
                <a:solidFill>
                  <a:schemeClr val="dk1"/>
                </a:solidFill>
                <a:latin typeface="Avenir"/>
                <a:ea typeface="Avenir"/>
                <a:cs typeface="Avenir"/>
                <a:sym typeface="Avenir"/>
              </a:rPr>
              <a:t>After the implementation of WP3 and WP4 the results could be published on the platform.</a:t>
            </a:r>
            <a:endParaRPr sz="1100">
              <a:solidFill>
                <a:schemeClr val="dk1"/>
              </a:solidFill>
            </a:endParaRPr>
          </a:p>
          <a:p>
            <a:pPr indent="0" lvl="0" marL="914400" rtl="0" algn="l">
              <a:lnSpc>
                <a:spcPct val="115000"/>
              </a:lnSpc>
              <a:spcBef>
                <a:spcPts val="0"/>
              </a:spcBef>
              <a:spcAft>
                <a:spcPts val="0"/>
              </a:spcAft>
              <a:buNone/>
            </a:pPr>
            <a:r>
              <a:t/>
            </a:r>
            <a:endParaRPr b="1" sz="18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t/>
            </a:r>
            <a:endParaRPr sz="1800">
              <a:solidFill>
                <a:schemeClr val="dk1"/>
              </a:solidFill>
              <a:latin typeface="Avenir"/>
              <a:ea typeface="Avenir"/>
              <a:cs typeface="Avenir"/>
              <a:sym typeface="Avenir"/>
            </a:endParaRPr>
          </a:p>
        </p:txBody>
      </p:sp>
      <p:sp>
        <p:nvSpPr>
          <p:cNvPr id="188" name="Google Shape;188;g15a3a64fed0_0_77"/>
          <p:cNvSpPr/>
          <p:nvPr/>
        </p:nvSpPr>
        <p:spPr>
          <a:xfrm>
            <a:off x="377600" y="468175"/>
            <a:ext cx="11358600" cy="6645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it-IT" sz="3200">
                <a:solidFill>
                  <a:srgbClr val="5C5B5B"/>
                </a:solidFill>
                <a:latin typeface="Avenir"/>
                <a:ea typeface="Avenir"/>
                <a:cs typeface="Avenir"/>
                <a:sym typeface="Avenir"/>
              </a:rPr>
              <a:t> 4. Impact </a:t>
            </a:r>
            <a:endParaRPr sz="1800">
              <a:solidFill>
                <a:schemeClr val="dk1"/>
              </a:solidFill>
              <a:latin typeface="Avenir"/>
              <a:ea typeface="Avenir"/>
              <a:cs typeface="Avenir"/>
              <a:sym typeface="Avenir"/>
            </a:endParaRPr>
          </a:p>
        </p:txBody>
      </p:sp>
      <p:sp>
        <p:nvSpPr>
          <p:cNvPr id="189" name="Google Shape;189;g15a3a64fed0_0_77"/>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190" name="Google Shape;190;g15a3a64fed0_0_7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91" name="Google Shape;191;g15a3a64fed0_0_77"/>
          <p:cNvPicPr preferRelativeResize="0"/>
          <p:nvPr/>
        </p:nvPicPr>
        <p:blipFill>
          <a:blip r:embed="rId3">
            <a:alphaModFix/>
          </a:blip>
          <a:stretch>
            <a:fillRect/>
          </a:stretch>
        </p:blipFill>
        <p:spPr>
          <a:xfrm>
            <a:off x="2724825" y="6017750"/>
            <a:ext cx="856575" cy="840261"/>
          </a:xfrm>
          <a:prstGeom prst="rect">
            <a:avLst/>
          </a:prstGeom>
          <a:noFill/>
          <a:ln>
            <a:noFill/>
          </a:ln>
        </p:spPr>
      </p:pic>
      <p:sp>
        <p:nvSpPr>
          <p:cNvPr id="192" name="Google Shape;192;g15a3a64fed0_0_77"/>
          <p:cNvSpPr/>
          <p:nvPr/>
        </p:nvSpPr>
        <p:spPr>
          <a:xfrm>
            <a:off x="582375" y="229480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g15a3a64fed0_0_77"/>
          <p:cNvSpPr/>
          <p:nvPr/>
        </p:nvSpPr>
        <p:spPr>
          <a:xfrm>
            <a:off x="489850" y="4376000"/>
            <a:ext cx="336900" cy="285900"/>
          </a:xfrm>
          <a:prstGeom prst="rightArrow">
            <a:avLst>
              <a:gd fmla="val 50000" name="adj1"/>
              <a:gd fmla="val 50000" name="adj2"/>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3"/>
          <p:cNvSpPr txBox="1"/>
          <p:nvPr/>
        </p:nvSpPr>
        <p:spPr>
          <a:xfrm>
            <a:off x="868774" y="1661800"/>
            <a:ext cx="8918100" cy="33339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lang="it-IT" sz="1800">
                <a:solidFill>
                  <a:schemeClr val="dk1"/>
                </a:solidFill>
                <a:latin typeface="Avenir"/>
                <a:ea typeface="Avenir"/>
                <a:cs typeface="Avenir"/>
                <a:sym typeface="Avenir"/>
              </a:rPr>
              <a:t>Main strengths</a:t>
            </a:r>
            <a:endParaRPr b="1" sz="1800">
              <a:solidFill>
                <a:schemeClr val="dk1"/>
              </a:solidFill>
              <a:latin typeface="Avenir"/>
              <a:ea typeface="Avenir"/>
              <a:cs typeface="Avenir"/>
              <a:sym typeface="Avenir"/>
            </a:endParaRPr>
          </a:p>
          <a:p>
            <a:pPr indent="-368300" lvl="0" marL="914400" marR="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 possible outreach and impact could be great.</a:t>
            </a:r>
            <a:endParaRPr sz="1800">
              <a:solidFill>
                <a:schemeClr val="dk1"/>
              </a:solidFill>
              <a:latin typeface="Avenir"/>
              <a:ea typeface="Avenir"/>
              <a:cs typeface="Avenir"/>
              <a:sym typeface="Avenir"/>
            </a:endParaRPr>
          </a:p>
          <a:p>
            <a:pPr indent="-368300" lvl="0" marL="914400" marR="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Management is well organized.</a:t>
            </a:r>
            <a:endParaRPr sz="1800">
              <a:solidFill>
                <a:schemeClr val="dk1"/>
              </a:solidFill>
              <a:latin typeface="Avenir"/>
              <a:ea typeface="Avenir"/>
              <a:cs typeface="Avenir"/>
              <a:sym typeface="Avenir"/>
            </a:endParaRPr>
          </a:p>
          <a:p>
            <a:pPr indent="-368300" lvl="0" marL="914400" marR="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Financial management is properly described.</a:t>
            </a:r>
            <a:endParaRPr sz="1800">
              <a:solidFill>
                <a:schemeClr val="dk1"/>
              </a:solidFill>
              <a:latin typeface="Avenir"/>
              <a:ea typeface="Avenir"/>
              <a:cs typeface="Avenir"/>
              <a:sym typeface="Avenir"/>
            </a:endParaRPr>
          </a:p>
          <a:p>
            <a:pPr indent="0" lvl="0" marL="0" marR="0" rtl="0" algn="l">
              <a:lnSpc>
                <a:spcPct val="115000"/>
              </a:lnSpc>
              <a:spcBef>
                <a:spcPts val="0"/>
              </a:spcBef>
              <a:spcAft>
                <a:spcPts val="0"/>
              </a:spcAft>
              <a:buNone/>
            </a:pPr>
            <a:r>
              <a:t/>
            </a:r>
            <a:endParaRPr sz="1800">
              <a:solidFill>
                <a:schemeClr val="dk1"/>
              </a:solidFill>
              <a:latin typeface="Avenir"/>
              <a:ea typeface="Avenir"/>
              <a:cs typeface="Avenir"/>
              <a:sym typeface="Avenir"/>
            </a:endParaRPr>
          </a:p>
          <a:p>
            <a:pPr indent="0" lvl="0" marL="0" marR="0" rtl="0" algn="l">
              <a:lnSpc>
                <a:spcPct val="115000"/>
              </a:lnSpc>
              <a:spcBef>
                <a:spcPts val="0"/>
              </a:spcBef>
              <a:spcAft>
                <a:spcPts val="0"/>
              </a:spcAft>
              <a:buNone/>
            </a:pPr>
            <a:r>
              <a:rPr b="1" lang="it-IT" sz="1800">
                <a:solidFill>
                  <a:schemeClr val="dk1"/>
                </a:solidFill>
                <a:latin typeface="Avenir"/>
                <a:ea typeface="Avenir"/>
                <a:cs typeface="Avenir"/>
                <a:sym typeface="Avenir"/>
              </a:rPr>
              <a:t>Main weaknesses</a:t>
            </a:r>
            <a:endParaRPr b="1" sz="1800">
              <a:solidFill>
                <a:schemeClr val="dk1"/>
              </a:solidFill>
              <a:latin typeface="Avenir"/>
              <a:ea typeface="Avenir"/>
              <a:cs typeface="Avenir"/>
              <a:sym typeface="Avenir"/>
            </a:endParaRPr>
          </a:p>
          <a:p>
            <a:pPr indent="-368300" lvl="0" marL="914400" marR="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 development and implementation of WP 3 and WP4 is lagging behind.</a:t>
            </a:r>
            <a:endParaRPr sz="1800">
              <a:solidFill>
                <a:schemeClr val="dk1"/>
              </a:solidFill>
              <a:latin typeface="Avenir"/>
              <a:ea typeface="Avenir"/>
              <a:cs typeface="Avenir"/>
              <a:sym typeface="Avenir"/>
            </a:endParaRPr>
          </a:p>
          <a:p>
            <a:pPr indent="-368300" lvl="0" marL="914400" marR="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The sustainability of the project lacks focus and a clear action plan.</a:t>
            </a:r>
            <a:endParaRPr sz="1800">
              <a:solidFill>
                <a:schemeClr val="dk1"/>
              </a:solidFill>
              <a:latin typeface="Avenir"/>
              <a:ea typeface="Avenir"/>
              <a:cs typeface="Avenir"/>
              <a:sym typeface="Avenir"/>
            </a:endParaRPr>
          </a:p>
          <a:p>
            <a:pPr indent="-368300" lvl="0" marL="914400" marR="0" rtl="0" algn="l">
              <a:lnSpc>
                <a:spcPct val="115000"/>
              </a:lnSpc>
              <a:spcBef>
                <a:spcPts val="0"/>
              </a:spcBef>
              <a:spcAft>
                <a:spcPts val="0"/>
              </a:spcAft>
              <a:buClr>
                <a:schemeClr val="dk1"/>
              </a:buClr>
              <a:buSzPts val="2200"/>
              <a:buFont typeface="Avenir"/>
              <a:buChar char="-"/>
            </a:pPr>
            <a:r>
              <a:rPr lang="it-IT" sz="1800">
                <a:solidFill>
                  <a:schemeClr val="dk1"/>
                </a:solidFill>
                <a:latin typeface="Avenir"/>
                <a:ea typeface="Avenir"/>
                <a:cs typeface="Avenir"/>
                <a:sym typeface="Avenir"/>
              </a:rPr>
              <a:t>Not all the outputs are open access.</a:t>
            </a:r>
            <a:endParaRPr sz="1800">
              <a:solidFill>
                <a:schemeClr val="dk1"/>
              </a:solidFill>
              <a:latin typeface="Avenir"/>
              <a:ea typeface="Avenir"/>
              <a:cs typeface="Avenir"/>
              <a:sym typeface="Avenir"/>
            </a:endParaRPr>
          </a:p>
        </p:txBody>
      </p:sp>
      <p:sp>
        <p:nvSpPr>
          <p:cNvPr id="200" name="Google Shape;200;p3"/>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lang="it-IT" sz="3200">
                <a:solidFill>
                  <a:srgbClr val="5C5B5B"/>
                </a:solidFill>
                <a:latin typeface="Avenir"/>
                <a:ea typeface="Avenir"/>
                <a:cs typeface="Avenir"/>
                <a:sym typeface="Avenir"/>
              </a:rPr>
              <a:t>Overall comments</a:t>
            </a:r>
            <a:endParaRPr b="0" i="0" sz="3200" u="none" cap="none" strike="noStrike">
              <a:solidFill>
                <a:schemeClr val="dk1"/>
              </a:solidFill>
              <a:latin typeface="Calibri"/>
              <a:ea typeface="Calibri"/>
              <a:cs typeface="Calibri"/>
              <a:sym typeface="Calibri"/>
            </a:endParaRPr>
          </a:p>
        </p:txBody>
      </p:sp>
      <p:sp>
        <p:nvSpPr>
          <p:cNvPr id="201" name="Google Shape;201;p3"/>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27/09/2022, Coimbra</a:t>
            </a:r>
            <a:endParaRPr/>
          </a:p>
        </p:txBody>
      </p:sp>
      <p:sp>
        <p:nvSpPr>
          <p:cNvPr id="202" name="Google Shape;20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203" name="Google Shape;203;p3"/>
          <p:cNvPicPr preferRelativeResize="0"/>
          <p:nvPr/>
        </p:nvPicPr>
        <p:blipFill>
          <a:blip r:embed="rId3">
            <a:alphaModFix/>
          </a:blip>
          <a:stretch>
            <a:fillRect/>
          </a:stretch>
        </p:blipFill>
        <p:spPr>
          <a:xfrm>
            <a:off x="2724825" y="6017750"/>
            <a:ext cx="856575" cy="84026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5"/>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Speaker name, 07/11/2021, Place</a:t>
            </a:r>
            <a:endParaRPr/>
          </a:p>
        </p:txBody>
      </p:sp>
      <p:sp>
        <p:nvSpPr>
          <p:cNvPr id="209" name="Google Shape;20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sp>
        <p:nvSpPr>
          <p:cNvPr id="210" name="Google Shape;210;p5"/>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1" name="Google Shape;211;p5"/>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venir"/>
              <a:buNone/>
            </a:pPr>
            <a:r>
              <a:rPr b="1" i="0" lang="it-IT" sz="5400" u="none" cap="none" strike="noStrike">
                <a:solidFill>
                  <a:schemeClr val="lt1"/>
                </a:solidFill>
                <a:latin typeface="Avenir"/>
                <a:ea typeface="Avenir"/>
                <a:cs typeface="Avenir"/>
                <a:sym typeface="Avenir"/>
              </a:rPr>
              <a:t>Thank you!</a:t>
            </a:r>
            <a:endParaRPr b="1" i="0" sz="5400" u="none" cap="none" strike="noStrike">
              <a:solidFill>
                <a:schemeClr val="lt1"/>
              </a:solidFill>
              <a:latin typeface="Avenir"/>
              <a:ea typeface="Avenir"/>
              <a:cs typeface="Avenir"/>
              <a:sym typeface="Avenir"/>
            </a:endParaRPr>
          </a:p>
        </p:txBody>
      </p:sp>
      <p:pic>
        <p:nvPicPr>
          <p:cNvPr id="212" name="Google Shape;212;p5"/>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