
<file path=[Content_Types].xml><?xml version="1.0" encoding="utf-8"?>
<Types xmlns="http://schemas.openxmlformats.org/package/2006/content-types">
  <Default Extension="emf" ContentType="image/x-em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Lst>
  <p:notesMasterIdLst>
    <p:notesMasterId r:id="rId20"/>
  </p:notesMasterIdLst>
  <p:sldIdLst>
    <p:sldId id="256" r:id="rId2"/>
    <p:sldId id="261" r:id="rId3"/>
    <p:sldId id="262" r:id="rId4"/>
    <p:sldId id="266" r:id="rId5"/>
    <p:sldId id="267" r:id="rId6"/>
    <p:sldId id="274" r:id="rId7"/>
    <p:sldId id="271" r:id="rId8"/>
    <p:sldId id="277" r:id="rId9"/>
    <p:sldId id="278" r:id="rId10"/>
    <p:sldId id="279" r:id="rId11"/>
    <p:sldId id="275" r:id="rId12"/>
    <p:sldId id="268" r:id="rId13"/>
    <p:sldId id="269" r:id="rId14"/>
    <p:sldId id="272" r:id="rId15"/>
    <p:sldId id="273" r:id="rId16"/>
    <p:sldId id="265" r:id="rId17"/>
    <p:sldId id="270" r:id="rId18"/>
    <p:sldId id="260" r:id="rId1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1" roundtripDataSignature="AMtx7mhQJUP7bjaZC5v8+Y+lrsejAnhl3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864"/>
    <p:restoredTop sz="94640"/>
  </p:normalViewPr>
  <p:slideViewPr>
    <p:cSldViewPr snapToGrid="0">
      <p:cViewPr varScale="1">
        <p:scale>
          <a:sx n="69" d="100"/>
          <a:sy n="69" d="100"/>
        </p:scale>
        <p:origin x="200" y="6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4" name="Google Shape;7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5" name="Google Shape;75;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2</a:t>
            </a:fld>
            <a:endParaRPr/>
          </a:p>
        </p:txBody>
      </p:sp>
    </p:spTree>
    <p:extLst>
      <p:ext uri="{BB962C8B-B14F-4D97-AF65-F5344CB8AC3E}">
        <p14:creationId xmlns:p14="http://schemas.microsoft.com/office/powerpoint/2010/main" val="1284446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3</a:t>
            </a:fld>
            <a:endParaRPr/>
          </a:p>
        </p:txBody>
      </p:sp>
    </p:spTree>
    <p:extLst>
      <p:ext uri="{BB962C8B-B14F-4D97-AF65-F5344CB8AC3E}">
        <p14:creationId xmlns:p14="http://schemas.microsoft.com/office/powerpoint/2010/main" val="24341368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4</a:t>
            </a:fld>
            <a:endParaRPr/>
          </a:p>
        </p:txBody>
      </p:sp>
    </p:spTree>
    <p:extLst>
      <p:ext uri="{BB962C8B-B14F-4D97-AF65-F5344CB8AC3E}">
        <p14:creationId xmlns:p14="http://schemas.microsoft.com/office/powerpoint/2010/main" val="20845647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5</a:t>
            </a:fld>
            <a:endParaRPr/>
          </a:p>
        </p:txBody>
      </p:sp>
    </p:spTree>
    <p:extLst>
      <p:ext uri="{BB962C8B-B14F-4D97-AF65-F5344CB8AC3E}">
        <p14:creationId xmlns:p14="http://schemas.microsoft.com/office/powerpoint/2010/main" val="1106355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6</a:t>
            </a:fld>
            <a:endParaRPr/>
          </a:p>
        </p:txBody>
      </p:sp>
    </p:spTree>
    <p:extLst>
      <p:ext uri="{BB962C8B-B14F-4D97-AF65-F5344CB8AC3E}">
        <p14:creationId xmlns:p14="http://schemas.microsoft.com/office/powerpoint/2010/main" val="1067939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7</a:t>
            </a:fld>
            <a:endParaRPr/>
          </a:p>
        </p:txBody>
      </p:sp>
    </p:spTree>
    <p:extLst>
      <p:ext uri="{BB962C8B-B14F-4D97-AF65-F5344CB8AC3E}">
        <p14:creationId xmlns:p14="http://schemas.microsoft.com/office/powerpoint/2010/main" val="8058397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8</a:t>
            </a:fld>
            <a:endParaRPr/>
          </a:p>
        </p:txBody>
      </p:sp>
    </p:spTree>
    <p:extLst>
      <p:ext uri="{BB962C8B-B14F-4D97-AF65-F5344CB8AC3E}">
        <p14:creationId xmlns:p14="http://schemas.microsoft.com/office/powerpoint/2010/main" val="39082204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9</a:t>
            </a:fld>
            <a:endParaRPr/>
          </a:p>
        </p:txBody>
      </p:sp>
    </p:spTree>
    <p:extLst>
      <p:ext uri="{BB962C8B-B14F-4D97-AF65-F5344CB8AC3E}">
        <p14:creationId xmlns:p14="http://schemas.microsoft.com/office/powerpoint/2010/main" val="36934541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10</a:t>
            </a:fld>
            <a:endParaRPr/>
          </a:p>
        </p:txBody>
      </p:sp>
    </p:spTree>
    <p:extLst>
      <p:ext uri="{BB962C8B-B14F-4D97-AF65-F5344CB8AC3E}">
        <p14:creationId xmlns:p14="http://schemas.microsoft.com/office/powerpoint/2010/main" val="27332950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11</a:t>
            </a:fld>
            <a:endParaRPr/>
          </a:p>
        </p:txBody>
      </p:sp>
    </p:spTree>
    <p:extLst>
      <p:ext uri="{BB962C8B-B14F-4D97-AF65-F5344CB8AC3E}">
        <p14:creationId xmlns:p14="http://schemas.microsoft.com/office/powerpoint/2010/main" val="42243689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12</a:t>
            </a:fld>
            <a:endParaRPr/>
          </a:p>
        </p:txBody>
      </p:sp>
    </p:spTree>
    <p:extLst>
      <p:ext uri="{BB962C8B-B14F-4D97-AF65-F5344CB8AC3E}">
        <p14:creationId xmlns:p14="http://schemas.microsoft.com/office/powerpoint/2010/main" val="12847401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13</a:t>
            </a:fld>
            <a:endParaRPr/>
          </a:p>
        </p:txBody>
      </p:sp>
    </p:spTree>
    <p:extLst>
      <p:ext uri="{BB962C8B-B14F-4D97-AF65-F5344CB8AC3E}">
        <p14:creationId xmlns:p14="http://schemas.microsoft.com/office/powerpoint/2010/main" val="9622270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14</a:t>
            </a:fld>
            <a:endParaRPr/>
          </a:p>
        </p:txBody>
      </p:sp>
    </p:spTree>
    <p:extLst>
      <p:ext uri="{BB962C8B-B14F-4D97-AF65-F5344CB8AC3E}">
        <p14:creationId xmlns:p14="http://schemas.microsoft.com/office/powerpoint/2010/main" val="37490185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15</a:t>
            </a:fld>
            <a:endParaRPr/>
          </a:p>
        </p:txBody>
      </p:sp>
    </p:spTree>
    <p:extLst>
      <p:ext uri="{BB962C8B-B14F-4D97-AF65-F5344CB8AC3E}">
        <p14:creationId xmlns:p14="http://schemas.microsoft.com/office/powerpoint/2010/main" val="39644546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16</a:t>
            </a:fld>
            <a:endParaRPr/>
          </a:p>
        </p:txBody>
      </p:sp>
    </p:spTree>
    <p:extLst>
      <p:ext uri="{BB962C8B-B14F-4D97-AF65-F5344CB8AC3E}">
        <p14:creationId xmlns:p14="http://schemas.microsoft.com/office/powerpoint/2010/main" val="11427580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17</a:t>
            </a:fld>
            <a:endParaRPr/>
          </a:p>
        </p:txBody>
      </p:sp>
    </p:spTree>
    <p:extLst>
      <p:ext uri="{BB962C8B-B14F-4D97-AF65-F5344CB8AC3E}">
        <p14:creationId xmlns:p14="http://schemas.microsoft.com/office/powerpoint/2010/main" val="16682825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4" name="Google Shape;114;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a titolo">
  <p:cSld name="Diapositiva titolo">
    <p:spTree>
      <p:nvGrpSpPr>
        <p:cNvPr id="1" name="Shape 14"/>
        <p:cNvGrpSpPr/>
        <p:nvPr/>
      </p:nvGrpSpPr>
      <p:grpSpPr>
        <a:xfrm>
          <a:off x="0" y="0"/>
          <a:ext cx="0" cy="0"/>
          <a:chOff x="0" y="0"/>
          <a:chExt cx="0" cy="0"/>
        </a:xfrm>
      </p:grpSpPr>
      <p:sp>
        <p:nvSpPr>
          <p:cNvPr id="15" name="Google Shape;15;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grpSp>
        <p:nvGrpSpPr>
          <p:cNvPr id="16" name="Google Shape;16;p7"/>
          <p:cNvGrpSpPr/>
          <p:nvPr/>
        </p:nvGrpSpPr>
        <p:grpSpPr>
          <a:xfrm>
            <a:off x="3683139" y="5955543"/>
            <a:ext cx="835598" cy="607177"/>
            <a:chOff x="4245096" y="5141095"/>
            <a:chExt cx="1576450" cy="1169264"/>
          </a:xfrm>
        </p:grpSpPr>
        <p:sp>
          <p:nvSpPr>
            <p:cNvPr id="17" name="Google Shape;17;p7"/>
            <p:cNvSpPr/>
            <p:nvPr/>
          </p:nvSpPr>
          <p:spPr>
            <a:xfrm>
              <a:off x="4245096" y="5962822"/>
              <a:ext cx="1576450" cy="3475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it-IT" sz="900" b="0" i="0" u="none" strike="noStrike" cap="none">
                  <a:solidFill>
                    <a:srgbClr val="4B4846"/>
                  </a:solidFill>
                  <a:latin typeface="Avenir"/>
                  <a:ea typeface="Avenir"/>
                  <a:cs typeface="Avenir"/>
                  <a:sym typeface="Avenir"/>
                </a:rPr>
                <a:t>Insert your logo</a:t>
              </a:r>
              <a:endParaRPr sz="1400" b="0" i="0" u="none" strike="noStrike" cap="none">
                <a:solidFill>
                  <a:srgbClr val="000000"/>
                </a:solidFill>
                <a:latin typeface="Arial"/>
                <a:ea typeface="Arial"/>
                <a:cs typeface="Arial"/>
                <a:sym typeface="Arial"/>
              </a:endParaRPr>
            </a:p>
          </p:txBody>
        </p:sp>
        <p:sp>
          <p:nvSpPr>
            <p:cNvPr id="18" name="Google Shape;18;p7"/>
            <p:cNvSpPr/>
            <p:nvPr/>
          </p:nvSpPr>
          <p:spPr>
            <a:xfrm>
              <a:off x="4579864" y="5141095"/>
              <a:ext cx="821727" cy="821727"/>
            </a:xfrm>
            <a:prstGeom prst="ellipse">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sp>
        <p:nvSpPr>
          <p:cNvPr id="19" name="Google Shape;19;p7"/>
          <p:cNvSpPr/>
          <p:nvPr/>
        </p:nvSpPr>
        <p:spPr>
          <a:xfrm>
            <a:off x="1155555" y="5893945"/>
            <a:ext cx="2230196" cy="738623"/>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700"/>
              <a:buFont typeface="Arial"/>
              <a:buNone/>
            </a:pPr>
            <a:r>
              <a:rPr lang="it-IT" sz="700" b="0" i="0" u="none" strike="noStrike" cap="none">
                <a:solidFill>
                  <a:schemeClr val="dk1"/>
                </a:solidFill>
                <a:latin typeface="Calibri"/>
                <a:ea typeface="Calibri"/>
                <a:cs typeface="Calibri"/>
                <a:sym typeface="Calibri"/>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sz="700" b="0" i="0" u="none" strike="noStrike" cap="none">
              <a:solidFill>
                <a:schemeClr val="dk1"/>
              </a:solidFill>
              <a:latin typeface="Calibri"/>
              <a:ea typeface="Calibri"/>
              <a:cs typeface="Calibri"/>
              <a:sym typeface="Calibri"/>
            </a:endParaRPr>
          </a:p>
        </p:txBody>
      </p:sp>
      <p:pic>
        <p:nvPicPr>
          <p:cNvPr id="20" name="Google Shape;20;p7"/>
          <p:cNvPicPr preferRelativeResize="0"/>
          <p:nvPr/>
        </p:nvPicPr>
        <p:blipFill rotWithShape="1">
          <a:blip r:embed="rId2">
            <a:alphaModFix/>
          </a:blip>
          <a:srcRect/>
          <a:stretch/>
        </p:blipFill>
        <p:spPr>
          <a:xfrm>
            <a:off x="245784" y="5990363"/>
            <a:ext cx="820374" cy="545786"/>
          </a:xfrm>
          <a:prstGeom prst="rect">
            <a:avLst/>
          </a:prstGeom>
          <a:noFill/>
          <a:ln>
            <a:noFill/>
          </a:ln>
        </p:spPr>
      </p:pic>
      <p:pic>
        <p:nvPicPr>
          <p:cNvPr id="21" name="Google Shape;21;p7" descr="C:\Users\Fedele Colantuono\Downloads\safety-logo01(1).png"/>
          <p:cNvPicPr preferRelativeResize="0"/>
          <p:nvPr/>
        </p:nvPicPr>
        <p:blipFill rotWithShape="1">
          <a:blip r:embed="rId3">
            <a:alphaModFix/>
          </a:blip>
          <a:srcRect/>
          <a:stretch/>
        </p:blipFill>
        <p:spPr>
          <a:xfrm>
            <a:off x="429150" y="0"/>
            <a:ext cx="6070759" cy="1513895"/>
          </a:xfrm>
          <a:prstGeom prst="rect">
            <a:avLst/>
          </a:prstGeom>
          <a:noFill/>
          <a:ln>
            <a:noFill/>
          </a:ln>
        </p:spPr>
      </p:pic>
      <p:sp>
        <p:nvSpPr>
          <p:cNvPr id="22" name="Google Shape;22;p7"/>
          <p:cNvSpPr/>
          <p:nvPr/>
        </p:nvSpPr>
        <p:spPr>
          <a:xfrm>
            <a:off x="0" y="1422971"/>
            <a:ext cx="12192000" cy="4012058"/>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3" name="Google Shape;23;p7"/>
          <p:cNvPicPr preferRelativeResize="0"/>
          <p:nvPr/>
        </p:nvPicPr>
        <p:blipFill rotWithShape="1">
          <a:blip r:embed="rId4">
            <a:alphaModFix/>
          </a:blip>
          <a:srcRect/>
          <a:stretch/>
        </p:blipFill>
        <p:spPr>
          <a:xfrm>
            <a:off x="4582756" y="1509578"/>
            <a:ext cx="6842873" cy="3882014"/>
          </a:xfrm>
          <a:prstGeom prst="rect">
            <a:avLst/>
          </a:prstGeom>
          <a:noFill/>
          <a:ln>
            <a:noFill/>
          </a:ln>
        </p:spPr>
      </p:pic>
      <p:pic>
        <p:nvPicPr>
          <p:cNvPr id="24" name="Google Shape;24;p7"/>
          <p:cNvPicPr preferRelativeResize="0"/>
          <p:nvPr/>
        </p:nvPicPr>
        <p:blipFill rotWithShape="1">
          <a:blip r:embed="rId5">
            <a:alphaModFix/>
          </a:blip>
          <a:srcRect/>
          <a:stretch/>
        </p:blipFill>
        <p:spPr>
          <a:xfrm>
            <a:off x="11121550" y="4080390"/>
            <a:ext cx="304079" cy="1376358"/>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olo e contenuto" type="obj">
  <p:cSld name="OBJECT">
    <p:spTree>
      <p:nvGrpSpPr>
        <p:cNvPr id="1" name="Shape 25"/>
        <p:cNvGrpSpPr/>
        <p:nvPr/>
      </p:nvGrpSpPr>
      <p:grpSpPr>
        <a:xfrm>
          <a:off x="0" y="0"/>
          <a:ext cx="0" cy="0"/>
          <a:chOff x="0" y="0"/>
          <a:chExt cx="0" cy="0"/>
        </a:xfrm>
      </p:grpSpPr>
      <p:sp>
        <p:nvSpPr>
          <p:cNvPr id="26" name="Google Shape;26;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8"/>
          <p:cNvSpPr txBox="1">
            <a:spLocks noGrp="1"/>
          </p:cNvSpPr>
          <p:nvPr>
            <p:ph type="body" idx="1"/>
          </p:nvPr>
        </p:nvSpPr>
        <p:spPr>
          <a:xfrm>
            <a:off x="838200" y="1825625"/>
            <a:ext cx="10515600" cy="40426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8"/>
          <p:cNvSpPr txBox="1">
            <a:spLocks noGrp="1"/>
          </p:cNvSpPr>
          <p:nvPr>
            <p:ph type="ftr" idx="11"/>
          </p:nvPr>
        </p:nvSpPr>
        <p:spPr>
          <a:xfrm>
            <a:off x="3745807" y="6356350"/>
            <a:ext cx="4700386" cy="365125"/>
          </a:xfrm>
          <a:prstGeom prst="rect">
            <a:avLst/>
          </a:prstGeom>
          <a:noFill/>
          <a:ln>
            <a:noFill/>
          </a:ln>
        </p:spPr>
        <p:txBody>
          <a:bodyPr spcFirstLastPara="1" wrap="square" lIns="91425" tIns="45700" rIns="91425" bIns="45700" anchor="t" anchorCtr="0">
            <a:noAutofit/>
          </a:bodyPr>
          <a:lstStyle>
            <a:lvl1pPr marR="0" lvl="0" algn="ctr"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29" name="Google Shape;29;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1pPr>
            <a:lvl2pPr marL="0" marR="0" lvl="1"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2pPr>
            <a:lvl3pPr marL="0" marR="0" lvl="2"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3pPr>
            <a:lvl4pPr marL="0" marR="0" lvl="3"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4pPr>
            <a:lvl5pPr marL="0" marR="0" lvl="4"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5pPr>
            <a:lvl6pPr marL="0" marR="0" lvl="5"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6pPr>
            <a:lvl7pPr marL="0" marR="0" lvl="6"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7pPr>
            <a:lvl8pPr marL="0" marR="0" lvl="7"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8pPr>
            <a:lvl9pPr marL="0" marR="0" lvl="8"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9pPr>
          </a:lstStyle>
          <a:p>
            <a:pPr marL="0" lvl="0" indent="0" algn="r" rtl="0">
              <a:spcBef>
                <a:spcPts val="0"/>
              </a:spcBef>
              <a:spcAft>
                <a:spcPts val="0"/>
              </a:spcAft>
              <a:buNone/>
            </a:pPr>
            <a:r>
              <a:rPr lang="it-IT"/>
              <a:t>Page </a:t>
            </a:r>
            <a:fld id="{00000000-1234-1234-1234-123412341234}" type="slidenum">
              <a:rPr lang="it-IT"/>
              <a:t>‹#›</a:t>
            </a:fld>
            <a:endParaRPr/>
          </a:p>
        </p:txBody>
      </p:sp>
      <p:pic>
        <p:nvPicPr>
          <p:cNvPr id="30" name="Google Shape;30;p8"/>
          <p:cNvPicPr preferRelativeResize="0"/>
          <p:nvPr/>
        </p:nvPicPr>
        <p:blipFill rotWithShape="1">
          <a:blip r:embed="rId2">
            <a:alphaModFix/>
          </a:blip>
          <a:srcRect/>
          <a:stretch/>
        </p:blipFill>
        <p:spPr>
          <a:xfrm>
            <a:off x="473783" y="6105939"/>
            <a:ext cx="1980163" cy="607177"/>
          </a:xfrm>
          <a:prstGeom prst="rect">
            <a:avLst/>
          </a:prstGeom>
          <a:noFill/>
          <a:ln>
            <a:noFill/>
          </a:ln>
        </p:spPr>
      </p:pic>
      <p:grpSp>
        <p:nvGrpSpPr>
          <p:cNvPr id="31" name="Google Shape;31;p8"/>
          <p:cNvGrpSpPr/>
          <p:nvPr/>
        </p:nvGrpSpPr>
        <p:grpSpPr>
          <a:xfrm>
            <a:off x="2679962" y="6099836"/>
            <a:ext cx="835598" cy="607177"/>
            <a:chOff x="4245096" y="5141095"/>
            <a:chExt cx="1576450" cy="1169264"/>
          </a:xfrm>
        </p:grpSpPr>
        <p:sp>
          <p:nvSpPr>
            <p:cNvPr id="32" name="Google Shape;32;p8"/>
            <p:cNvSpPr/>
            <p:nvPr/>
          </p:nvSpPr>
          <p:spPr>
            <a:xfrm>
              <a:off x="4245096" y="5962822"/>
              <a:ext cx="1576450" cy="3475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it-IT" sz="900" b="0" i="0" u="none" strike="noStrike" cap="none">
                  <a:solidFill>
                    <a:srgbClr val="4B4846"/>
                  </a:solidFill>
                  <a:latin typeface="Avenir"/>
                  <a:ea typeface="Avenir"/>
                  <a:cs typeface="Avenir"/>
                  <a:sym typeface="Avenir"/>
                </a:rPr>
                <a:t>Insert your logo</a:t>
              </a:r>
              <a:endParaRPr sz="1400" b="0" i="0" u="none" strike="noStrike" cap="none">
                <a:solidFill>
                  <a:srgbClr val="000000"/>
                </a:solidFill>
                <a:latin typeface="Arial"/>
                <a:ea typeface="Arial"/>
                <a:cs typeface="Arial"/>
                <a:sym typeface="Arial"/>
              </a:endParaRPr>
            </a:p>
          </p:txBody>
        </p:sp>
        <p:sp>
          <p:nvSpPr>
            <p:cNvPr id="33" name="Google Shape;33;p8"/>
            <p:cNvSpPr/>
            <p:nvPr/>
          </p:nvSpPr>
          <p:spPr>
            <a:xfrm>
              <a:off x="4579864" y="5141095"/>
              <a:ext cx="821727" cy="821727"/>
            </a:xfrm>
            <a:prstGeom prst="ellipse">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cxnSp>
        <p:nvCxnSpPr>
          <p:cNvPr id="34" name="Google Shape;34;p8"/>
          <p:cNvCxnSpPr/>
          <p:nvPr/>
        </p:nvCxnSpPr>
        <p:spPr>
          <a:xfrm>
            <a:off x="341995" y="5920860"/>
            <a:ext cx="11508010" cy="0"/>
          </a:xfrm>
          <a:prstGeom prst="straightConnector1">
            <a:avLst/>
          </a:prstGeom>
          <a:noFill/>
          <a:ln w="19050" cap="flat" cmpd="sng">
            <a:solidFill>
              <a:srgbClr val="775CA4">
                <a:alpha val="60000"/>
              </a:srgbClr>
            </a:solidFill>
            <a:prstDash val="solid"/>
            <a:miter lim="800000"/>
            <a:headEnd type="none" w="sm" len="sm"/>
            <a:tailEnd type="none" w="sm" len="sm"/>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Vuota" type="blank">
  <p:cSld name="BLANK">
    <p:spTree>
      <p:nvGrpSpPr>
        <p:cNvPr id="1" name="Shape 35"/>
        <p:cNvGrpSpPr/>
        <p:nvPr/>
      </p:nvGrpSpPr>
      <p:grpSpPr>
        <a:xfrm>
          <a:off x="0" y="0"/>
          <a:ext cx="0" cy="0"/>
          <a:chOff x="0" y="0"/>
          <a:chExt cx="0" cy="0"/>
        </a:xfrm>
      </p:grpSpPr>
      <p:sp>
        <p:nvSpPr>
          <p:cNvPr id="36" name="Google Shape;36;p9"/>
          <p:cNvSpPr txBox="1">
            <a:spLocks noGrp="1"/>
          </p:cNvSpPr>
          <p:nvPr>
            <p:ph type="ftr" idx="11"/>
          </p:nvPr>
        </p:nvSpPr>
        <p:spPr>
          <a:xfrm>
            <a:off x="3745807" y="6356350"/>
            <a:ext cx="4700386" cy="365125"/>
          </a:xfrm>
          <a:prstGeom prst="rect">
            <a:avLst/>
          </a:prstGeom>
          <a:noFill/>
          <a:ln>
            <a:noFill/>
          </a:ln>
        </p:spPr>
        <p:txBody>
          <a:bodyPr spcFirstLastPara="1" wrap="square" lIns="91425" tIns="45700" rIns="91425" bIns="45700" anchor="t" anchorCtr="0">
            <a:noAutofit/>
          </a:bodyPr>
          <a:lstStyle>
            <a:lvl1pPr marR="0" lvl="0" algn="ctr"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37" name="Google Shape;37;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1pPr>
            <a:lvl2pPr marL="0" marR="0" lvl="1"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2pPr>
            <a:lvl3pPr marL="0" marR="0" lvl="2"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3pPr>
            <a:lvl4pPr marL="0" marR="0" lvl="3"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4pPr>
            <a:lvl5pPr marL="0" marR="0" lvl="4"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5pPr>
            <a:lvl6pPr marL="0" marR="0" lvl="5"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6pPr>
            <a:lvl7pPr marL="0" marR="0" lvl="6"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7pPr>
            <a:lvl8pPr marL="0" marR="0" lvl="7"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8pPr>
            <a:lvl9pPr marL="0" marR="0" lvl="8"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9pPr>
          </a:lstStyle>
          <a:p>
            <a:pPr marL="0" lvl="0" indent="0" algn="r" rtl="0">
              <a:spcBef>
                <a:spcPts val="0"/>
              </a:spcBef>
              <a:spcAft>
                <a:spcPts val="0"/>
              </a:spcAft>
              <a:buNone/>
            </a:pPr>
            <a:r>
              <a:rPr lang="it-IT"/>
              <a:t>Page </a:t>
            </a:r>
            <a:fld id="{00000000-1234-1234-1234-123412341234}" type="slidenum">
              <a:rPr lang="it-IT"/>
              <a:t>‹#›</a:t>
            </a:fld>
            <a:endParaRPr/>
          </a:p>
        </p:txBody>
      </p:sp>
      <p:pic>
        <p:nvPicPr>
          <p:cNvPr id="38" name="Google Shape;38;p9"/>
          <p:cNvPicPr preferRelativeResize="0"/>
          <p:nvPr/>
        </p:nvPicPr>
        <p:blipFill rotWithShape="1">
          <a:blip r:embed="rId2">
            <a:alphaModFix/>
          </a:blip>
          <a:srcRect/>
          <a:stretch/>
        </p:blipFill>
        <p:spPr>
          <a:xfrm>
            <a:off x="473783" y="6105939"/>
            <a:ext cx="1980163" cy="607177"/>
          </a:xfrm>
          <a:prstGeom prst="rect">
            <a:avLst/>
          </a:prstGeom>
          <a:noFill/>
          <a:ln>
            <a:noFill/>
          </a:ln>
        </p:spPr>
      </p:pic>
      <p:grpSp>
        <p:nvGrpSpPr>
          <p:cNvPr id="39" name="Google Shape;39;p9"/>
          <p:cNvGrpSpPr/>
          <p:nvPr/>
        </p:nvGrpSpPr>
        <p:grpSpPr>
          <a:xfrm>
            <a:off x="2679962" y="6099836"/>
            <a:ext cx="835598" cy="607177"/>
            <a:chOff x="4245096" y="5141095"/>
            <a:chExt cx="1576450" cy="1169264"/>
          </a:xfrm>
        </p:grpSpPr>
        <p:sp>
          <p:nvSpPr>
            <p:cNvPr id="40" name="Google Shape;40;p9"/>
            <p:cNvSpPr/>
            <p:nvPr/>
          </p:nvSpPr>
          <p:spPr>
            <a:xfrm>
              <a:off x="4245096" y="5962822"/>
              <a:ext cx="1576450" cy="3475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it-IT" sz="900" b="0" i="0" u="none" strike="noStrike" cap="none">
                  <a:solidFill>
                    <a:srgbClr val="4B4846"/>
                  </a:solidFill>
                  <a:latin typeface="Avenir"/>
                  <a:ea typeface="Avenir"/>
                  <a:cs typeface="Avenir"/>
                  <a:sym typeface="Avenir"/>
                </a:rPr>
                <a:t>Insert your logo</a:t>
              </a:r>
              <a:endParaRPr sz="1400" b="0" i="0" u="none" strike="noStrike" cap="none">
                <a:solidFill>
                  <a:srgbClr val="000000"/>
                </a:solidFill>
                <a:latin typeface="Arial"/>
                <a:ea typeface="Arial"/>
                <a:cs typeface="Arial"/>
                <a:sym typeface="Arial"/>
              </a:endParaRPr>
            </a:p>
          </p:txBody>
        </p:sp>
        <p:sp>
          <p:nvSpPr>
            <p:cNvPr id="41" name="Google Shape;41;p9"/>
            <p:cNvSpPr/>
            <p:nvPr/>
          </p:nvSpPr>
          <p:spPr>
            <a:xfrm>
              <a:off x="4579864" y="5141095"/>
              <a:ext cx="821727" cy="821727"/>
            </a:xfrm>
            <a:prstGeom prst="ellipse">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Intestazione sezione" type="secHead">
  <p:cSld name="SECTION_HEADER">
    <p:spTree>
      <p:nvGrpSpPr>
        <p:cNvPr id="1" name="Shape 42"/>
        <p:cNvGrpSpPr/>
        <p:nvPr/>
      </p:nvGrpSpPr>
      <p:grpSpPr>
        <a:xfrm>
          <a:off x="0" y="0"/>
          <a:ext cx="0" cy="0"/>
          <a:chOff x="0" y="0"/>
          <a:chExt cx="0" cy="0"/>
        </a:xfrm>
      </p:grpSpPr>
      <p:sp>
        <p:nvSpPr>
          <p:cNvPr id="43" name="Google Shape;43;p10"/>
          <p:cNvSpPr txBox="1">
            <a:spLocks noGrp="1"/>
          </p:cNvSpPr>
          <p:nvPr>
            <p:ph type="title"/>
          </p:nvPr>
        </p:nvSpPr>
        <p:spPr>
          <a:xfrm>
            <a:off x="831850" y="1310241"/>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0"/>
          <p:cNvSpPr txBox="1">
            <a:spLocks noGrp="1"/>
          </p:cNvSpPr>
          <p:nvPr>
            <p:ph type="body" idx="1"/>
          </p:nvPr>
        </p:nvSpPr>
        <p:spPr>
          <a:xfrm>
            <a:off x="831850" y="4189966"/>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5" name="Google Shape;45;p10"/>
          <p:cNvSpPr txBox="1">
            <a:spLocks noGrp="1"/>
          </p:cNvSpPr>
          <p:nvPr>
            <p:ph type="ftr" idx="11"/>
          </p:nvPr>
        </p:nvSpPr>
        <p:spPr>
          <a:xfrm>
            <a:off x="3745807" y="6356350"/>
            <a:ext cx="4700386" cy="365125"/>
          </a:xfrm>
          <a:prstGeom prst="rect">
            <a:avLst/>
          </a:prstGeom>
          <a:noFill/>
          <a:ln>
            <a:noFill/>
          </a:ln>
        </p:spPr>
        <p:txBody>
          <a:bodyPr spcFirstLastPara="1" wrap="square" lIns="91425" tIns="45700" rIns="91425" bIns="45700" anchor="t" anchorCtr="0">
            <a:noAutofit/>
          </a:bodyPr>
          <a:lstStyle>
            <a:lvl1pPr marR="0" lvl="0" algn="ctr"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6" name="Google Shape;4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1pPr>
            <a:lvl2pPr marL="0" marR="0" lvl="1"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2pPr>
            <a:lvl3pPr marL="0" marR="0" lvl="2"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3pPr>
            <a:lvl4pPr marL="0" marR="0" lvl="3"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4pPr>
            <a:lvl5pPr marL="0" marR="0" lvl="4"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5pPr>
            <a:lvl6pPr marL="0" marR="0" lvl="5"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6pPr>
            <a:lvl7pPr marL="0" marR="0" lvl="6"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7pPr>
            <a:lvl8pPr marL="0" marR="0" lvl="7"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8pPr>
            <a:lvl9pPr marL="0" marR="0" lvl="8"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9pPr>
          </a:lstStyle>
          <a:p>
            <a:pPr marL="0" lvl="0" indent="0" algn="r" rtl="0">
              <a:spcBef>
                <a:spcPts val="0"/>
              </a:spcBef>
              <a:spcAft>
                <a:spcPts val="0"/>
              </a:spcAft>
              <a:buNone/>
            </a:pPr>
            <a:r>
              <a:rPr lang="it-IT"/>
              <a:t>Page </a:t>
            </a:r>
            <a:fld id="{00000000-1234-1234-1234-123412341234}" type="slidenum">
              <a:rPr lang="it-IT"/>
              <a:t>‹#›</a:t>
            </a:fld>
            <a:endParaRPr/>
          </a:p>
        </p:txBody>
      </p:sp>
      <p:pic>
        <p:nvPicPr>
          <p:cNvPr id="47" name="Google Shape;47;p10"/>
          <p:cNvPicPr preferRelativeResize="0"/>
          <p:nvPr/>
        </p:nvPicPr>
        <p:blipFill rotWithShape="1">
          <a:blip r:embed="rId2">
            <a:alphaModFix/>
          </a:blip>
          <a:srcRect/>
          <a:stretch/>
        </p:blipFill>
        <p:spPr>
          <a:xfrm>
            <a:off x="473783" y="6105939"/>
            <a:ext cx="1980163" cy="607177"/>
          </a:xfrm>
          <a:prstGeom prst="rect">
            <a:avLst/>
          </a:prstGeom>
          <a:noFill/>
          <a:ln>
            <a:noFill/>
          </a:ln>
        </p:spPr>
      </p:pic>
      <p:grpSp>
        <p:nvGrpSpPr>
          <p:cNvPr id="48" name="Google Shape;48;p10"/>
          <p:cNvGrpSpPr/>
          <p:nvPr/>
        </p:nvGrpSpPr>
        <p:grpSpPr>
          <a:xfrm>
            <a:off x="2679962" y="6099836"/>
            <a:ext cx="835598" cy="607177"/>
            <a:chOff x="4245096" y="5141095"/>
            <a:chExt cx="1576450" cy="1169264"/>
          </a:xfrm>
        </p:grpSpPr>
        <p:sp>
          <p:nvSpPr>
            <p:cNvPr id="49" name="Google Shape;49;p10"/>
            <p:cNvSpPr/>
            <p:nvPr/>
          </p:nvSpPr>
          <p:spPr>
            <a:xfrm>
              <a:off x="4245096" y="5962822"/>
              <a:ext cx="1576450" cy="3475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it-IT" sz="900" b="0" i="0" u="none" strike="noStrike" cap="none">
                  <a:solidFill>
                    <a:srgbClr val="4B4846"/>
                  </a:solidFill>
                  <a:latin typeface="Avenir"/>
                  <a:ea typeface="Avenir"/>
                  <a:cs typeface="Avenir"/>
                  <a:sym typeface="Avenir"/>
                </a:rPr>
                <a:t>Insert your logo</a:t>
              </a:r>
              <a:endParaRPr sz="1400" b="0" i="0" u="none" strike="noStrike" cap="none">
                <a:solidFill>
                  <a:srgbClr val="000000"/>
                </a:solidFill>
                <a:latin typeface="Arial"/>
                <a:ea typeface="Arial"/>
                <a:cs typeface="Arial"/>
                <a:sym typeface="Arial"/>
              </a:endParaRPr>
            </a:p>
          </p:txBody>
        </p:sp>
        <p:sp>
          <p:nvSpPr>
            <p:cNvPr id="50" name="Google Shape;50;p10"/>
            <p:cNvSpPr/>
            <p:nvPr/>
          </p:nvSpPr>
          <p:spPr>
            <a:xfrm>
              <a:off x="4579864" y="5141095"/>
              <a:ext cx="821727" cy="821727"/>
            </a:xfrm>
            <a:prstGeom prst="ellipse">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cxnSp>
        <p:nvCxnSpPr>
          <p:cNvPr id="51" name="Google Shape;51;p10"/>
          <p:cNvCxnSpPr/>
          <p:nvPr/>
        </p:nvCxnSpPr>
        <p:spPr>
          <a:xfrm>
            <a:off x="341995" y="5920860"/>
            <a:ext cx="11508010" cy="0"/>
          </a:xfrm>
          <a:prstGeom prst="straightConnector1">
            <a:avLst/>
          </a:prstGeom>
          <a:noFill/>
          <a:ln w="19050" cap="flat" cmpd="sng">
            <a:solidFill>
              <a:srgbClr val="775CA4">
                <a:alpha val="60000"/>
              </a:srgbClr>
            </a:solidFill>
            <a:prstDash val="solid"/>
            <a:miter lim="800000"/>
            <a:headEnd type="none" w="sm" len="sm"/>
            <a:tailEnd type="none" w="sm" len="sm"/>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olo titolo" type="titleOnly">
  <p:cSld name="TITLE_ONLY">
    <p:spTree>
      <p:nvGrpSpPr>
        <p:cNvPr id="1" name="Shape 52"/>
        <p:cNvGrpSpPr/>
        <p:nvPr/>
      </p:nvGrpSpPr>
      <p:grpSpPr>
        <a:xfrm>
          <a:off x="0" y="0"/>
          <a:ext cx="0" cy="0"/>
          <a:chOff x="0" y="0"/>
          <a:chExt cx="0" cy="0"/>
        </a:xfrm>
      </p:grpSpPr>
      <p:sp>
        <p:nvSpPr>
          <p:cNvPr id="53" name="Google Shape;53;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1"/>
          <p:cNvSpPr txBox="1">
            <a:spLocks noGrp="1"/>
          </p:cNvSpPr>
          <p:nvPr>
            <p:ph type="ftr" idx="11"/>
          </p:nvPr>
        </p:nvSpPr>
        <p:spPr>
          <a:xfrm>
            <a:off x="3745807" y="6356350"/>
            <a:ext cx="4700386" cy="365125"/>
          </a:xfrm>
          <a:prstGeom prst="rect">
            <a:avLst/>
          </a:prstGeom>
          <a:noFill/>
          <a:ln>
            <a:noFill/>
          </a:ln>
        </p:spPr>
        <p:txBody>
          <a:bodyPr spcFirstLastPara="1" wrap="square" lIns="91425" tIns="45700" rIns="91425" bIns="45700" anchor="t" anchorCtr="0">
            <a:noAutofit/>
          </a:bodyPr>
          <a:lstStyle>
            <a:lvl1pPr marR="0" lvl="0" algn="ctr"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5" name="Google Shape;55;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1pPr>
            <a:lvl2pPr marL="0" marR="0" lvl="1"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2pPr>
            <a:lvl3pPr marL="0" marR="0" lvl="2"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3pPr>
            <a:lvl4pPr marL="0" marR="0" lvl="3"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4pPr>
            <a:lvl5pPr marL="0" marR="0" lvl="4"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5pPr>
            <a:lvl6pPr marL="0" marR="0" lvl="5"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6pPr>
            <a:lvl7pPr marL="0" marR="0" lvl="6"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7pPr>
            <a:lvl8pPr marL="0" marR="0" lvl="7"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8pPr>
            <a:lvl9pPr marL="0" marR="0" lvl="8"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9pPr>
          </a:lstStyle>
          <a:p>
            <a:pPr marL="0" lvl="0" indent="0" algn="r" rtl="0">
              <a:spcBef>
                <a:spcPts val="0"/>
              </a:spcBef>
              <a:spcAft>
                <a:spcPts val="0"/>
              </a:spcAft>
              <a:buNone/>
            </a:pPr>
            <a:r>
              <a:rPr lang="it-IT"/>
              <a:t>Page </a:t>
            </a:r>
            <a:fld id="{00000000-1234-1234-1234-123412341234}" type="slidenum">
              <a:rPr lang="it-IT"/>
              <a:t>‹#›</a:t>
            </a:fld>
            <a:endParaRPr/>
          </a:p>
        </p:txBody>
      </p:sp>
      <p:pic>
        <p:nvPicPr>
          <p:cNvPr id="56" name="Google Shape;56;p11"/>
          <p:cNvPicPr preferRelativeResize="0"/>
          <p:nvPr/>
        </p:nvPicPr>
        <p:blipFill rotWithShape="1">
          <a:blip r:embed="rId2">
            <a:alphaModFix/>
          </a:blip>
          <a:srcRect/>
          <a:stretch/>
        </p:blipFill>
        <p:spPr>
          <a:xfrm>
            <a:off x="473783" y="6105939"/>
            <a:ext cx="1980163" cy="607177"/>
          </a:xfrm>
          <a:prstGeom prst="rect">
            <a:avLst/>
          </a:prstGeom>
          <a:noFill/>
          <a:ln>
            <a:noFill/>
          </a:ln>
        </p:spPr>
      </p:pic>
      <p:grpSp>
        <p:nvGrpSpPr>
          <p:cNvPr id="57" name="Google Shape;57;p11"/>
          <p:cNvGrpSpPr/>
          <p:nvPr/>
        </p:nvGrpSpPr>
        <p:grpSpPr>
          <a:xfrm>
            <a:off x="2679962" y="6099836"/>
            <a:ext cx="835598" cy="607177"/>
            <a:chOff x="4245096" y="5141095"/>
            <a:chExt cx="1576450" cy="1169264"/>
          </a:xfrm>
        </p:grpSpPr>
        <p:sp>
          <p:nvSpPr>
            <p:cNvPr id="58" name="Google Shape;58;p11"/>
            <p:cNvSpPr/>
            <p:nvPr/>
          </p:nvSpPr>
          <p:spPr>
            <a:xfrm>
              <a:off x="4245096" y="5962822"/>
              <a:ext cx="1576450" cy="3475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it-IT" sz="900" b="0" i="0" u="none" strike="noStrike" cap="none">
                  <a:solidFill>
                    <a:srgbClr val="4B4846"/>
                  </a:solidFill>
                  <a:latin typeface="Avenir"/>
                  <a:ea typeface="Avenir"/>
                  <a:cs typeface="Avenir"/>
                  <a:sym typeface="Avenir"/>
                </a:rPr>
                <a:t>Insert your logo</a:t>
              </a:r>
              <a:endParaRPr sz="1400" b="0" i="0" u="none" strike="noStrike" cap="none">
                <a:solidFill>
                  <a:srgbClr val="000000"/>
                </a:solidFill>
                <a:latin typeface="Arial"/>
                <a:ea typeface="Arial"/>
                <a:cs typeface="Arial"/>
                <a:sym typeface="Arial"/>
              </a:endParaRPr>
            </a:p>
          </p:txBody>
        </p:sp>
        <p:sp>
          <p:nvSpPr>
            <p:cNvPr id="59" name="Google Shape;59;p11"/>
            <p:cNvSpPr/>
            <p:nvPr/>
          </p:nvSpPr>
          <p:spPr>
            <a:xfrm>
              <a:off x="4579864" y="5141095"/>
              <a:ext cx="821727" cy="821727"/>
            </a:xfrm>
            <a:prstGeom prst="ellipse">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cxnSp>
        <p:nvCxnSpPr>
          <p:cNvPr id="60" name="Google Shape;60;p11"/>
          <p:cNvCxnSpPr/>
          <p:nvPr/>
        </p:nvCxnSpPr>
        <p:spPr>
          <a:xfrm>
            <a:off x="341995" y="5920860"/>
            <a:ext cx="11508010" cy="0"/>
          </a:xfrm>
          <a:prstGeom prst="straightConnector1">
            <a:avLst/>
          </a:prstGeom>
          <a:noFill/>
          <a:ln w="19050" cap="flat" cmpd="sng">
            <a:solidFill>
              <a:srgbClr val="775CA4">
                <a:alpha val="60000"/>
              </a:srgbClr>
            </a:solidFill>
            <a:prstDash val="solid"/>
            <a:miter lim="800000"/>
            <a:headEnd type="none" w="sm" len="sm"/>
            <a:tailEnd type="none" w="sm" len="sm"/>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mmagine con didascalia" type="picTx">
  <p:cSld name="PICTURE_WITH_CAPTION_TEXT">
    <p:spTree>
      <p:nvGrpSpPr>
        <p:cNvPr id="1" name="Shape 61"/>
        <p:cNvGrpSpPr/>
        <p:nvPr/>
      </p:nvGrpSpPr>
      <p:grpSpPr>
        <a:xfrm>
          <a:off x="0" y="0"/>
          <a:ext cx="0" cy="0"/>
          <a:chOff x="0" y="0"/>
          <a:chExt cx="0" cy="0"/>
        </a:xfrm>
      </p:grpSpPr>
      <p:sp>
        <p:nvSpPr>
          <p:cNvPr id="62" name="Google Shape;62;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2"/>
          <p:cNvSpPr>
            <a:spLocks noGrp="1"/>
          </p:cNvSpPr>
          <p:nvPr>
            <p:ph type="pic" idx="2"/>
          </p:nvPr>
        </p:nvSpPr>
        <p:spPr>
          <a:xfrm>
            <a:off x="5183188" y="987425"/>
            <a:ext cx="6172200" cy="4873625"/>
          </a:xfrm>
          <a:prstGeom prst="rect">
            <a:avLst/>
          </a:prstGeom>
          <a:noFill/>
          <a:ln>
            <a:noFill/>
          </a:ln>
        </p:spPr>
      </p:sp>
      <p:sp>
        <p:nvSpPr>
          <p:cNvPr id="64" name="Google Shape;64;p1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2"/>
          <p:cNvSpPr txBox="1">
            <a:spLocks noGrp="1"/>
          </p:cNvSpPr>
          <p:nvPr>
            <p:ph type="ftr" idx="11"/>
          </p:nvPr>
        </p:nvSpPr>
        <p:spPr>
          <a:xfrm>
            <a:off x="3745807" y="6356350"/>
            <a:ext cx="4700386" cy="365125"/>
          </a:xfrm>
          <a:prstGeom prst="rect">
            <a:avLst/>
          </a:prstGeom>
          <a:noFill/>
          <a:ln>
            <a:noFill/>
          </a:ln>
        </p:spPr>
        <p:txBody>
          <a:bodyPr spcFirstLastPara="1" wrap="square" lIns="91425" tIns="45700" rIns="91425" bIns="45700" anchor="t" anchorCtr="0">
            <a:noAutofit/>
          </a:bodyPr>
          <a:lstStyle>
            <a:lvl1pPr marR="0" lvl="0" algn="ctr"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66" name="Google Shape;6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1pPr>
            <a:lvl2pPr marL="0" marR="0" lvl="1"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2pPr>
            <a:lvl3pPr marL="0" marR="0" lvl="2"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3pPr>
            <a:lvl4pPr marL="0" marR="0" lvl="3"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4pPr>
            <a:lvl5pPr marL="0" marR="0" lvl="4"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5pPr>
            <a:lvl6pPr marL="0" marR="0" lvl="5"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6pPr>
            <a:lvl7pPr marL="0" marR="0" lvl="6"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7pPr>
            <a:lvl8pPr marL="0" marR="0" lvl="7"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8pPr>
            <a:lvl9pPr marL="0" marR="0" lvl="8"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9pPr>
          </a:lstStyle>
          <a:p>
            <a:pPr marL="0" lvl="0" indent="0" algn="r" rtl="0">
              <a:spcBef>
                <a:spcPts val="0"/>
              </a:spcBef>
              <a:spcAft>
                <a:spcPts val="0"/>
              </a:spcAft>
              <a:buNone/>
            </a:pPr>
            <a:r>
              <a:rPr lang="it-IT"/>
              <a:t>Page </a:t>
            </a:r>
            <a:fld id="{00000000-1234-1234-1234-123412341234}" type="slidenum">
              <a:rPr lang="it-IT"/>
              <a:t>‹#›</a:t>
            </a:fld>
            <a:endParaRPr/>
          </a:p>
        </p:txBody>
      </p:sp>
      <p:pic>
        <p:nvPicPr>
          <p:cNvPr id="67" name="Google Shape;67;p12"/>
          <p:cNvPicPr preferRelativeResize="0"/>
          <p:nvPr/>
        </p:nvPicPr>
        <p:blipFill rotWithShape="1">
          <a:blip r:embed="rId2">
            <a:alphaModFix/>
          </a:blip>
          <a:srcRect/>
          <a:stretch/>
        </p:blipFill>
        <p:spPr>
          <a:xfrm>
            <a:off x="473783" y="6105939"/>
            <a:ext cx="1980163" cy="607177"/>
          </a:xfrm>
          <a:prstGeom prst="rect">
            <a:avLst/>
          </a:prstGeom>
          <a:noFill/>
          <a:ln>
            <a:noFill/>
          </a:ln>
        </p:spPr>
      </p:pic>
      <p:grpSp>
        <p:nvGrpSpPr>
          <p:cNvPr id="68" name="Google Shape;68;p12"/>
          <p:cNvGrpSpPr/>
          <p:nvPr/>
        </p:nvGrpSpPr>
        <p:grpSpPr>
          <a:xfrm>
            <a:off x="2679962" y="6099836"/>
            <a:ext cx="835598" cy="607177"/>
            <a:chOff x="4245096" y="5141095"/>
            <a:chExt cx="1576450" cy="1169264"/>
          </a:xfrm>
        </p:grpSpPr>
        <p:sp>
          <p:nvSpPr>
            <p:cNvPr id="69" name="Google Shape;69;p12"/>
            <p:cNvSpPr/>
            <p:nvPr/>
          </p:nvSpPr>
          <p:spPr>
            <a:xfrm>
              <a:off x="4245096" y="5962822"/>
              <a:ext cx="1576450" cy="3475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it-IT" sz="900" b="0" i="0" u="none" strike="noStrike" cap="none">
                  <a:solidFill>
                    <a:srgbClr val="4B4846"/>
                  </a:solidFill>
                  <a:latin typeface="Avenir"/>
                  <a:ea typeface="Avenir"/>
                  <a:cs typeface="Avenir"/>
                  <a:sym typeface="Avenir"/>
                </a:rPr>
                <a:t>Insert your logo</a:t>
              </a:r>
              <a:endParaRPr sz="1400" b="0" i="0" u="none" strike="noStrike" cap="none">
                <a:solidFill>
                  <a:srgbClr val="000000"/>
                </a:solidFill>
                <a:latin typeface="Arial"/>
                <a:ea typeface="Arial"/>
                <a:cs typeface="Arial"/>
                <a:sym typeface="Arial"/>
              </a:endParaRPr>
            </a:p>
          </p:txBody>
        </p:sp>
        <p:sp>
          <p:nvSpPr>
            <p:cNvPr id="70" name="Google Shape;70;p12"/>
            <p:cNvSpPr/>
            <p:nvPr/>
          </p:nvSpPr>
          <p:spPr>
            <a:xfrm>
              <a:off x="4579864" y="5141095"/>
              <a:ext cx="821727" cy="821727"/>
            </a:xfrm>
            <a:prstGeom prst="ellipse">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cxnSp>
        <p:nvCxnSpPr>
          <p:cNvPr id="71" name="Google Shape;71;p12"/>
          <p:cNvCxnSpPr/>
          <p:nvPr/>
        </p:nvCxnSpPr>
        <p:spPr>
          <a:xfrm>
            <a:off x="341995" y="5920860"/>
            <a:ext cx="11508010" cy="0"/>
          </a:xfrm>
          <a:prstGeom prst="straightConnector1">
            <a:avLst/>
          </a:prstGeom>
          <a:noFill/>
          <a:ln w="19050" cap="flat" cmpd="sng">
            <a:solidFill>
              <a:srgbClr val="775CA4">
                <a:alpha val="60000"/>
              </a:srgbClr>
            </a:solidFill>
            <a:prstDash val="solid"/>
            <a:miter lim="800000"/>
            <a:headEnd type="none" w="sm" len="sm"/>
            <a:tailEnd type="none" w="sm" len="sm"/>
          </a:ln>
        </p:spPr>
      </p:cxn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
          <p:cNvSpPr/>
          <p:nvPr/>
        </p:nvSpPr>
        <p:spPr>
          <a:xfrm>
            <a:off x="0" y="1422971"/>
            <a:ext cx="12192000" cy="4012200"/>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8" name="Google Shape;78;p1"/>
          <p:cNvPicPr preferRelativeResize="0"/>
          <p:nvPr/>
        </p:nvPicPr>
        <p:blipFill rotWithShape="1">
          <a:blip r:embed="rId3">
            <a:alphaModFix/>
          </a:blip>
          <a:srcRect/>
          <a:stretch/>
        </p:blipFill>
        <p:spPr>
          <a:xfrm>
            <a:off x="4484435" y="1766082"/>
            <a:ext cx="7595835" cy="3325836"/>
          </a:xfrm>
          <a:prstGeom prst="rect">
            <a:avLst/>
          </a:prstGeom>
          <a:noFill/>
          <a:ln>
            <a:noFill/>
          </a:ln>
        </p:spPr>
      </p:pic>
      <p:sp>
        <p:nvSpPr>
          <p:cNvPr id="79" name="Google Shape;79;p1"/>
          <p:cNvSpPr/>
          <p:nvPr/>
        </p:nvSpPr>
        <p:spPr>
          <a:xfrm>
            <a:off x="499363" y="2598742"/>
            <a:ext cx="6000600" cy="2400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it-IT" sz="3200" b="1" i="0" u="none" strike="noStrike" cap="none">
                <a:solidFill>
                  <a:schemeClr val="lt1"/>
                </a:solidFill>
                <a:latin typeface="Avenir"/>
                <a:ea typeface="Avenir"/>
                <a:cs typeface="Avenir"/>
                <a:sym typeface="Avenir"/>
              </a:rPr>
              <a:t>PRESENTATION TITLE</a:t>
            </a:r>
            <a:br>
              <a:rPr lang="it-IT" sz="3600" b="1" i="0" u="none" strike="noStrike" cap="none">
                <a:solidFill>
                  <a:schemeClr val="lt1"/>
                </a:solidFill>
                <a:latin typeface="Avenir"/>
                <a:ea typeface="Avenir"/>
                <a:cs typeface="Avenir"/>
                <a:sym typeface="Avenir"/>
              </a:rPr>
            </a:br>
            <a:r>
              <a:rPr lang="it-IT" sz="3200" b="0" i="0" u="none" strike="noStrike" cap="none">
                <a:solidFill>
                  <a:schemeClr val="lt1"/>
                </a:solidFill>
                <a:latin typeface="Avenir"/>
                <a:ea typeface="Avenir"/>
                <a:cs typeface="Avenir"/>
                <a:sym typeface="Avenir"/>
              </a:rPr>
              <a:t>and subtitle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br>
              <a:rPr lang="it-IT" sz="1800" b="0" i="1" u="none" strike="noStrike" cap="none">
                <a:solidFill>
                  <a:schemeClr val="lt1"/>
                </a:solidFill>
                <a:latin typeface="Avenir"/>
                <a:ea typeface="Avenir"/>
                <a:cs typeface="Avenir"/>
                <a:sym typeface="Avenir"/>
              </a:rPr>
            </a:br>
            <a:r>
              <a:rPr lang="it-IT" sz="1800" b="0" i="1" u="none" strike="noStrike" cap="none">
                <a:solidFill>
                  <a:schemeClr val="lt1"/>
                </a:solidFill>
                <a:latin typeface="Avenir"/>
                <a:ea typeface="Avenir"/>
                <a:cs typeface="Avenir"/>
                <a:sym typeface="Avenir"/>
              </a:rPr>
              <a:t>…………………………….</a:t>
            </a:r>
            <a:br>
              <a:rPr lang="it-IT" sz="1800" b="0" i="1" u="none" strike="noStrike" cap="none">
                <a:solidFill>
                  <a:schemeClr val="lt1"/>
                </a:solidFill>
                <a:latin typeface="Avenir"/>
                <a:ea typeface="Avenir"/>
                <a:cs typeface="Avenir"/>
                <a:sym typeface="Avenir"/>
              </a:rPr>
            </a:br>
            <a:r>
              <a:rPr lang="it-IT" sz="1800" b="0" i="1" u="none" strike="noStrike" cap="none">
                <a:solidFill>
                  <a:schemeClr val="lt1"/>
                </a:solidFill>
                <a:latin typeface="Avenir"/>
                <a:ea typeface="Avenir"/>
                <a:cs typeface="Avenir"/>
                <a:sym typeface="Avenir"/>
              </a:rPr>
              <a:t>Speaker name, Partner</a:t>
            </a:r>
            <a:endParaRPr sz="1800" b="0" i="1" u="none" strike="noStrike" cap="none">
              <a:solidFill>
                <a:schemeClr val="lt1"/>
              </a:solidFill>
              <a:latin typeface="Avenir"/>
              <a:ea typeface="Avenir"/>
              <a:cs typeface="Avenir"/>
              <a:sym typeface="Avenir"/>
            </a:endParaRPr>
          </a:p>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chemeClr val="lt1"/>
              </a:solidFill>
              <a:latin typeface="Avenir"/>
              <a:ea typeface="Avenir"/>
              <a:cs typeface="Avenir"/>
              <a:sym typeface="Avenir"/>
            </a:endParaRPr>
          </a:p>
        </p:txBody>
      </p:sp>
      <p:sp>
        <p:nvSpPr>
          <p:cNvPr id="80" name="Google Shape;80;p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it-IT"/>
              <a:t>1</a:t>
            </a:fld>
            <a:endParaRPr/>
          </a:p>
        </p:txBody>
      </p:sp>
      <p:sp>
        <p:nvSpPr>
          <p:cNvPr id="81" name="Google Shape;81;p1"/>
          <p:cNvSpPr/>
          <p:nvPr/>
        </p:nvSpPr>
        <p:spPr>
          <a:xfrm>
            <a:off x="152400" y="1575371"/>
            <a:ext cx="12192000" cy="4012200"/>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2" name="Google Shape;82;p1"/>
          <p:cNvPicPr preferRelativeResize="0"/>
          <p:nvPr/>
        </p:nvPicPr>
        <p:blipFill rotWithShape="1">
          <a:blip r:embed="rId3">
            <a:alphaModFix/>
          </a:blip>
          <a:srcRect/>
          <a:stretch/>
        </p:blipFill>
        <p:spPr>
          <a:xfrm>
            <a:off x="4636835" y="1918482"/>
            <a:ext cx="7595835" cy="3325836"/>
          </a:xfrm>
          <a:prstGeom prst="rect">
            <a:avLst/>
          </a:prstGeom>
          <a:noFill/>
          <a:ln>
            <a:noFill/>
          </a:ln>
        </p:spPr>
      </p:pic>
      <p:sp>
        <p:nvSpPr>
          <p:cNvPr id="83" name="Google Shape;83;p1"/>
          <p:cNvSpPr/>
          <p:nvPr/>
        </p:nvSpPr>
        <p:spPr>
          <a:xfrm>
            <a:off x="152388" y="2055192"/>
            <a:ext cx="6000600" cy="2400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3200"/>
              <a:buFont typeface="Arial"/>
              <a:buNone/>
            </a:pPr>
            <a:r>
              <a:rPr lang="en-GB" sz="2800" b="1" dirty="0">
                <a:solidFill>
                  <a:schemeClr val="lt1"/>
                </a:solidFill>
                <a:latin typeface="Avenir"/>
                <a:ea typeface="Avenir"/>
                <a:cs typeface="Avenir"/>
                <a:sym typeface="Avenir"/>
              </a:rPr>
              <a:t>WP 4</a:t>
            </a:r>
          </a:p>
          <a:p>
            <a:pPr marL="0" marR="0" lvl="0" indent="0" algn="l" rtl="0">
              <a:lnSpc>
                <a:spcPct val="100000"/>
              </a:lnSpc>
              <a:spcBef>
                <a:spcPts val="0"/>
              </a:spcBef>
              <a:spcAft>
                <a:spcPts val="0"/>
              </a:spcAft>
              <a:buClr>
                <a:srgbClr val="000000"/>
              </a:buClr>
              <a:buSzPts val="3200"/>
              <a:buFont typeface="Arial"/>
              <a:buNone/>
            </a:pPr>
            <a:r>
              <a:rPr lang="en-GB" sz="2800" b="1" u="none" strike="noStrike" cap="none" dirty="0">
                <a:solidFill>
                  <a:schemeClr val="lt1"/>
                </a:solidFill>
                <a:latin typeface="Avenir"/>
                <a:sym typeface="Avenir"/>
              </a:rPr>
              <a:t>Implementation </a:t>
            </a:r>
            <a:endParaRPr lang="en-GB" sz="2400" b="1" u="none" strike="noStrike" cap="none" dirty="0">
              <a:solidFill>
                <a:srgbClr val="000000"/>
              </a:solidFill>
            </a:endParaRPr>
          </a:p>
          <a:p>
            <a:pPr marL="0" marR="0" lvl="0" indent="0" algn="l" rtl="0">
              <a:lnSpc>
                <a:spcPct val="100000"/>
              </a:lnSpc>
              <a:spcBef>
                <a:spcPts val="0"/>
              </a:spcBef>
              <a:spcAft>
                <a:spcPts val="0"/>
              </a:spcAft>
              <a:buClr>
                <a:srgbClr val="000000"/>
              </a:buClr>
              <a:buSzPts val="1800"/>
              <a:buFont typeface="Arial"/>
              <a:buNone/>
            </a:pPr>
            <a:br>
              <a:rPr lang="en-GB" sz="1800" b="0" i="1" u="none" strike="noStrike" cap="none" dirty="0">
                <a:solidFill>
                  <a:schemeClr val="lt1"/>
                </a:solidFill>
                <a:latin typeface="Avenir"/>
                <a:ea typeface="Avenir"/>
                <a:cs typeface="Avenir"/>
                <a:sym typeface="Avenir"/>
              </a:rPr>
            </a:br>
            <a:r>
              <a:rPr lang="en-GB" sz="1800" b="0" i="1" u="none" strike="noStrike" cap="none" dirty="0">
                <a:solidFill>
                  <a:schemeClr val="lt1"/>
                </a:solidFill>
                <a:latin typeface="Avenir"/>
                <a:ea typeface="Avenir"/>
                <a:cs typeface="Avenir"/>
                <a:sym typeface="Avenir"/>
              </a:rPr>
              <a:t>…………………………….</a:t>
            </a:r>
            <a:br>
              <a:rPr lang="en-GB" sz="1800" b="0" i="1" u="none" strike="noStrike" cap="none" dirty="0">
                <a:solidFill>
                  <a:schemeClr val="lt1"/>
                </a:solidFill>
                <a:latin typeface="Avenir"/>
                <a:ea typeface="Avenir"/>
                <a:cs typeface="Avenir"/>
                <a:sym typeface="Avenir"/>
              </a:rPr>
            </a:br>
            <a:r>
              <a:rPr lang="en-GB" sz="1800" i="1" dirty="0">
                <a:solidFill>
                  <a:schemeClr val="lt1"/>
                </a:solidFill>
                <a:latin typeface="Avenir"/>
                <a:ea typeface="Avenir"/>
                <a:cs typeface="Avenir"/>
                <a:sym typeface="Avenir"/>
              </a:rPr>
              <a:t>Mihai </a:t>
            </a:r>
            <a:r>
              <a:rPr lang="en-GB" sz="1800" i="1" dirty="0" err="1">
                <a:solidFill>
                  <a:schemeClr val="lt1"/>
                </a:solidFill>
                <a:latin typeface="Avenir"/>
                <a:ea typeface="Avenir"/>
                <a:cs typeface="Avenir"/>
                <a:sym typeface="Avenir"/>
              </a:rPr>
              <a:t>Ștefan</a:t>
            </a:r>
            <a:r>
              <a:rPr lang="en-GB" sz="1800" i="1" dirty="0">
                <a:solidFill>
                  <a:schemeClr val="lt1"/>
                </a:solidFill>
                <a:latin typeface="Avenir"/>
                <a:ea typeface="Avenir"/>
                <a:cs typeface="Avenir"/>
                <a:sym typeface="Avenir"/>
              </a:rPr>
              <a:t>, Cornelia </a:t>
            </a:r>
            <a:r>
              <a:rPr lang="en-GB" sz="1800" i="1" dirty="0" err="1">
                <a:solidFill>
                  <a:schemeClr val="lt1"/>
                </a:solidFill>
                <a:latin typeface="Avenir"/>
                <a:ea typeface="Avenir"/>
                <a:cs typeface="Avenir"/>
                <a:sym typeface="Avenir"/>
              </a:rPr>
              <a:t>Predoi</a:t>
            </a:r>
            <a:r>
              <a:rPr lang="en-GB" sz="1800" i="1">
                <a:solidFill>
                  <a:schemeClr val="lt1"/>
                </a:solidFill>
                <a:latin typeface="Avenir"/>
                <a:ea typeface="Avenir"/>
                <a:cs typeface="Avenir"/>
                <a:sym typeface="Avenir"/>
              </a:rPr>
              <a:t>, EICD</a:t>
            </a:r>
            <a:endParaRPr lang="en-GB" sz="1800" b="0" i="1" u="none" strike="noStrike" cap="none" dirty="0">
              <a:solidFill>
                <a:schemeClr val="lt1"/>
              </a:solidFill>
              <a:latin typeface="Avenir"/>
              <a:ea typeface="Avenir"/>
              <a:cs typeface="Avenir"/>
              <a:sym typeface="Avenir"/>
            </a:endParaRPr>
          </a:p>
          <a:p>
            <a:pPr marL="0" marR="0" lvl="0" indent="0" algn="l" rtl="0">
              <a:lnSpc>
                <a:spcPct val="100000"/>
              </a:lnSpc>
              <a:spcBef>
                <a:spcPts val="0"/>
              </a:spcBef>
              <a:spcAft>
                <a:spcPts val="0"/>
              </a:spcAft>
              <a:buClr>
                <a:srgbClr val="000000"/>
              </a:buClr>
              <a:buSzPts val="3200"/>
              <a:buFont typeface="Arial"/>
              <a:buNone/>
            </a:pPr>
            <a:endParaRPr lang="en-GB" sz="3200" b="0" i="0" u="none" strike="noStrike" cap="none" dirty="0">
              <a:solidFill>
                <a:schemeClr val="lt1"/>
              </a:solidFill>
              <a:latin typeface="Avenir"/>
              <a:ea typeface="Avenir"/>
              <a:cs typeface="Avenir"/>
              <a:sym typeface="Avenir"/>
            </a:endParaRPr>
          </a:p>
        </p:txBody>
      </p:sp>
      <p:sp>
        <p:nvSpPr>
          <p:cNvPr id="84" name="Google Shape;84;p1"/>
          <p:cNvSpPr txBox="1">
            <a:spLocks noGrp="1"/>
          </p:cNvSpPr>
          <p:nvPr>
            <p:ph type="sldNum" idx="12"/>
          </p:nvPr>
        </p:nvSpPr>
        <p:spPr>
          <a:xfrm>
            <a:off x="8763000" y="6508750"/>
            <a:ext cx="27432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it-IT"/>
              <a:t>1</a:t>
            </a:fld>
            <a:endParaRPr/>
          </a:p>
        </p:txBody>
      </p:sp>
      <p:pic>
        <p:nvPicPr>
          <p:cNvPr id="3" name="Picture 2" descr="Text&#10;&#10;Description automatically generated">
            <a:extLst>
              <a:ext uri="{FF2B5EF4-FFF2-40B4-BE49-F238E27FC236}">
                <a16:creationId xmlns:a16="http://schemas.microsoft.com/office/drawing/2014/main" id="{0FC0B2A2-CF9F-04FF-15CA-C3C5A2204C0B}"/>
              </a:ext>
            </a:extLst>
          </p:cNvPr>
          <p:cNvPicPr>
            <a:picLocks noChangeAspect="1"/>
          </p:cNvPicPr>
          <p:nvPr/>
        </p:nvPicPr>
        <p:blipFill>
          <a:blip r:embed="rId4"/>
          <a:stretch>
            <a:fillRect/>
          </a:stretch>
        </p:blipFill>
        <p:spPr>
          <a:xfrm>
            <a:off x="3581401" y="5914992"/>
            <a:ext cx="3380649" cy="82362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991224" y="1941425"/>
            <a:ext cx="9459000" cy="378561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1100"/>
              <a:buFont typeface="Arial" panose="020B0604020202020204" pitchFamily="34" charset="0"/>
              <a:buChar char="•"/>
            </a:pPr>
            <a:r>
              <a:rPr lang="en-GB" sz="2400" dirty="0">
                <a:solidFill>
                  <a:schemeClr val="dk1"/>
                </a:solidFill>
                <a:latin typeface="Calibri" panose="020F0502020204030204" pitchFamily="34" charset="0"/>
                <a:ea typeface="Avenir"/>
                <a:cs typeface="Calibri" panose="020F0502020204030204" pitchFamily="34" charset="0"/>
                <a:sym typeface="Avenir"/>
              </a:rPr>
              <a:t>To prepare </a:t>
            </a:r>
            <a:r>
              <a:rPr lang="en-GB" sz="2400" dirty="0">
                <a:solidFill>
                  <a:srgbClr val="FF0000"/>
                </a:solidFill>
                <a:latin typeface="Calibri" panose="020F0502020204030204" pitchFamily="34" charset="0"/>
                <a:ea typeface="Avenir"/>
                <a:cs typeface="Calibri" panose="020F0502020204030204" pitchFamily="34" charset="0"/>
                <a:sym typeface="Avenir"/>
              </a:rPr>
              <a:t>open access </a:t>
            </a:r>
            <a:r>
              <a:rPr lang="en-GB" sz="2400" dirty="0">
                <a:solidFill>
                  <a:schemeClr val="dk1"/>
                </a:solidFill>
                <a:latin typeface="Calibri" panose="020F0502020204030204" pitchFamily="34" charset="0"/>
                <a:ea typeface="Avenir"/>
                <a:cs typeface="Calibri" panose="020F0502020204030204" pitchFamily="34" charset="0"/>
                <a:sym typeface="Avenir"/>
              </a:rPr>
              <a:t>e-learning modules</a:t>
            </a:r>
          </a:p>
          <a:p>
            <a:pPr marL="285750" marR="0" lvl="0" indent="-285750" algn="l" rtl="0">
              <a:lnSpc>
                <a:spcPct val="100000"/>
              </a:lnSpc>
              <a:spcBef>
                <a:spcPts val="0"/>
              </a:spcBef>
              <a:spcAft>
                <a:spcPts val="0"/>
              </a:spcAft>
              <a:buClr>
                <a:schemeClr val="dk1"/>
              </a:buClr>
              <a:buSzPts val="1100"/>
              <a:buFont typeface="Arial" panose="020B0604020202020204" pitchFamily="34" charset="0"/>
              <a:buChar char="•"/>
            </a:pPr>
            <a:r>
              <a:rPr lang="en-GB" sz="2400" dirty="0">
                <a:solidFill>
                  <a:schemeClr val="dk1"/>
                </a:solidFill>
                <a:latin typeface="Calibri" panose="020F0502020204030204" pitchFamily="34" charset="0"/>
                <a:ea typeface="Avenir"/>
                <a:cs typeface="Calibri" panose="020F0502020204030204" pitchFamily="34" charset="0"/>
                <a:sym typeface="Avenir"/>
              </a:rPr>
              <a:t>To enable university and company partners to learn how to develop e-learning material</a:t>
            </a:r>
          </a:p>
          <a:p>
            <a:pPr marL="285750" marR="0" lvl="0" indent="-285750" algn="l" rtl="0">
              <a:lnSpc>
                <a:spcPct val="100000"/>
              </a:lnSpc>
              <a:spcBef>
                <a:spcPts val="0"/>
              </a:spcBef>
              <a:spcAft>
                <a:spcPts val="0"/>
              </a:spcAft>
              <a:buClr>
                <a:schemeClr val="dk1"/>
              </a:buClr>
              <a:buSzPts val="1100"/>
              <a:buFont typeface="Arial" panose="020B0604020202020204" pitchFamily="34" charset="0"/>
              <a:buChar char="•"/>
            </a:pPr>
            <a:r>
              <a:rPr lang="en-GB" sz="2400" dirty="0">
                <a:solidFill>
                  <a:schemeClr val="dk1"/>
                </a:solidFill>
                <a:latin typeface="Calibri" panose="020F0502020204030204" pitchFamily="34" charset="0"/>
                <a:ea typeface="Avenir"/>
                <a:cs typeface="Calibri" panose="020F0502020204030204" pitchFamily="34" charset="0"/>
                <a:sym typeface="Avenir"/>
              </a:rPr>
              <a:t>To test the effectiveness of blended course</a:t>
            </a:r>
          </a:p>
          <a:p>
            <a:pPr marL="285750" marR="0" lvl="0" indent="-285750" algn="l" rtl="0">
              <a:lnSpc>
                <a:spcPct val="100000"/>
              </a:lnSpc>
              <a:spcBef>
                <a:spcPts val="0"/>
              </a:spcBef>
              <a:spcAft>
                <a:spcPts val="0"/>
              </a:spcAft>
              <a:buClr>
                <a:schemeClr val="dk1"/>
              </a:buClr>
              <a:buSzPts val="1100"/>
              <a:buFont typeface="Arial" panose="020B0604020202020204" pitchFamily="34" charset="0"/>
              <a:buChar char="•"/>
            </a:pPr>
            <a:r>
              <a:rPr lang="en-GB" sz="2400" dirty="0">
                <a:solidFill>
                  <a:schemeClr val="dk1"/>
                </a:solidFill>
                <a:latin typeface="Calibri" panose="020F0502020204030204" pitchFamily="34" charset="0"/>
                <a:ea typeface="Avenir"/>
                <a:cs typeface="Calibri" panose="020F0502020204030204" pitchFamily="34" charset="0"/>
                <a:sym typeface="Avenir"/>
              </a:rPr>
              <a:t>To deliver both theoretical and practical course as e-learning product, in which</a:t>
            </a:r>
          </a:p>
          <a:p>
            <a:pPr lvl="1">
              <a:buClr>
                <a:schemeClr val="dk1"/>
              </a:buClr>
              <a:buSzPts val="1100"/>
            </a:pPr>
            <a:r>
              <a:rPr lang="en-GB" sz="2400" dirty="0">
                <a:solidFill>
                  <a:schemeClr val="dk1"/>
                </a:solidFill>
                <a:latin typeface="Calibri" panose="020F0502020204030204" pitchFamily="34" charset="0"/>
                <a:ea typeface="Avenir"/>
                <a:cs typeface="Calibri" panose="020F0502020204030204" pitchFamily="34" charset="0"/>
                <a:sym typeface="Avenir"/>
              </a:rPr>
              <a:t>		Course is recorded</a:t>
            </a:r>
          </a:p>
          <a:p>
            <a:pPr lvl="2">
              <a:buClr>
                <a:schemeClr val="dk1"/>
              </a:buClr>
              <a:buSzPts val="1100"/>
            </a:pPr>
            <a:r>
              <a:rPr lang="en-GB" sz="2400" dirty="0">
                <a:solidFill>
                  <a:schemeClr val="dk1"/>
                </a:solidFill>
                <a:latin typeface="Calibri" panose="020F0502020204030204" pitchFamily="34" charset="0"/>
                <a:ea typeface="Avenir"/>
                <a:cs typeface="Calibri" panose="020F0502020204030204" pitchFamily="34" charset="0"/>
                <a:sym typeface="Avenir"/>
              </a:rPr>
              <a:t>		</a:t>
            </a:r>
            <a:r>
              <a:rPr lang="en-GB" sz="2400" dirty="0">
                <a:solidFill>
                  <a:srgbClr val="FF0000"/>
                </a:solidFill>
                <a:latin typeface="Calibri" panose="020F0502020204030204" pitchFamily="34" charset="0"/>
                <a:ea typeface="Avenir"/>
                <a:cs typeface="Calibri" panose="020F0502020204030204" pitchFamily="34" charset="0"/>
                <a:sym typeface="Avenir"/>
              </a:rPr>
              <a:t>Practical module is performed with students but it is recorded, then appended to the e-learning theoretical module</a:t>
            </a:r>
            <a:r>
              <a:rPr lang="en-GB" sz="2400" dirty="0">
                <a:solidFill>
                  <a:schemeClr val="dk1"/>
                </a:solidFill>
                <a:latin typeface="Calibri" panose="020F0502020204030204" pitchFamily="34" charset="0"/>
                <a:ea typeface="Avenir"/>
                <a:cs typeface="Calibri" panose="020F0502020204030204" pitchFamily="34" charset="0"/>
                <a:sym typeface="Avenir"/>
              </a:rPr>
              <a:t>		</a:t>
            </a:r>
          </a:p>
          <a:p>
            <a:pPr marL="285750" lvl="6" indent="-285750">
              <a:buClr>
                <a:schemeClr val="dk1"/>
              </a:buClr>
              <a:buSzPts val="1100"/>
              <a:buFont typeface="Arial" panose="020B0604020202020204" pitchFamily="34" charset="0"/>
              <a:buChar char="•"/>
            </a:pPr>
            <a:endParaRPr lang="en-GB" sz="2400" dirty="0">
              <a:solidFill>
                <a:schemeClr val="dk1"/>
              </a:solidFill>
              <a:latin typeface="Calibri" panose="020F0502020204030204" pitchFamily="34" charset="0"/>
              <a:ea typeface="Avenir"/>
              <a:cs typeface="Calibri" panose="020F0502020204030204" pitchFamily="34" charset="0"/>
              <a:sym typeface="Avenir"/>
            </a:endParaRPr>
          </a:p>
        </p:txBody>
      </p:sp>
      <p:sp>
        <p:nvSpPr>
          <p:cNvPr id="91" name="Google Shape;91;p2"/>
          <p:cNvSpPr/>
          <p:nvPr/>
        </p:nvSpPr>
        <p:spPr>
          <a:xfrm>
            <a:off x="991224" y="136525"/>
            <a:ext cx="8214561" cy="1151044"/>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GB" sz="3200" b="1" dirty="0">
                <a:solidFill>
                  <a:srgbClr val="5C5B5B"/>
                </a:solidFill>
                <a:latin typeface="Avenir"/>
                <a:sym typeface="Avenir"/>
              </a:rPr>
              <a:t>WP 4 - aims</a:t>
            </a:r>
            <a:endParaRPr lang="en-GB" sz="1100" b="1" dirty="0">
              <a:solidFill>
                <a:schemeClr val="dk1"/>
              </a:solidFill>
            </a:endParaRPr>
          </a:p>
          <a:p>
            <a:pPr marL="0" marR="0" lvl="0" indent="0" algn="l" rtl="0">
              <a:lnSpc>
                <a:spcPct val="100000"/>
              </a:lnSpc>
              <a:spcBef>
                <a:spcPts val="0"/>
              </a:spcBef>
              <a:spcAft>
                <a:spcPts val="0"/>
              </a:spcAft>
              <a:buClr>
                <a:srgbClr val="000000"/>
              </a:buClr>
              <a:buSzPts val="3200"/>
              <a:buFont typeface="Arial"/>
              <a:buNone/>
            </a:pPr>
            <a:endParaRPr sz="3200" b="1" dirty="0">
              <a:solidFill>
                <a:srgbClr val="5C5B5B"/>
              </a:solidFill>
              <a:latin typeface="Avenir"/>
              <a:ea typeface="Avenir"/>
              <a:cs typeface="Avenir"/>
              <a:sym typeface="Avenir"/>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2</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Tree>
    <p:extLst>
      <p:ext uri="{BB962C8B-B14F-4D97-AF65-F5344CB8AC3E}">
        <p14:creationId xmlns:p14="http://schemas.microsoft.com/office/powerpoint/2010/main" val="16311245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0">
                                            <p:txEl>
                                              <p:pRg st="4" end="4"/>
                                            </p:txEl>
                                          </p:spTgt>
                                        </p:tgtEl>
                                        <p:attrNameLst>
                                          <p:attrName>style.visibility</p:attrName>
                                        </p:attrNameLst>
                                      </p:cBhvr>
                                      <p:to>
                                        <p:strVal val="visible"/>
                                      </p:to>
                                    </p:set>
                                    <p:anim calcmode="lin" valueType="num">
                                      <p:cBhvr additive="base">
                                        <p:cTn id="31" dur="500" fill="hold"/>
                                        <p:tgtEl>
                                          <p:spTgt spid="9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0">
                                            <p:txEl>
                                              <p:pRg st="5" end="5"/>
                                            </p:txEl>
                                          </p:spTgt>
                                        </p:tgtEl>
                                        <p:attrNameLst>
                                          <p:attrName>style.visibility</p:attrName>
                                        </p:attrNameLst>
                                      </p:cBhvr>
                                      <p:to>
                                        <p:strVal val="visible"/>
                                      </p:to>
                                    </p:set>
                                    <p:anim calcmode="lin" valueType="num">
                                      <p:cBhvr additive="base">
                                        <p:cTn id="37" dur="500" fill="hold"/>
                                        <p:tgtEl>
                                          <p:spTgt spid="9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1" y="1287569"/>
            <a:ext cx="11985171" cy="5693826"/>
          </a:xfrm>
          <a:prstGeom prst="rect">
            <a:avLst/>
          </a:prstGeom>
          <a:noFill/>
          <a:ln>
            <a:noFill/>
          </a:ln>
        </p:spPr>
        <p:txBody>
          <a:bodyPr spcFirstLastPara="1" wrap="square" lIns="91425" tIns="45700" rIns="91425" bIns="45700" anchor="t" anchorCtr="0">
            <a:spAutoFit/>
          </a:bodyPr>
          <a:lstStyle/>
          <a:p>
            <a:pPr marL="285750" indent="-285750">
              <a:lnSpc>
                <a:spcPct val="150000"/>
              </a:lnSpc>
              <a:buClr>
                <a:schemeClr val="dk1"/>
              </a:buClr>
              <a:buSzPts val="1100"/>
              <a:buFont typeface="Arial" panose="020B0604020202020204" pitchFamily="34" charset="0"/>
              <a:buChar char="•"/>
            </a:pPr>
            <a:r>
              <a:rPr lang="en-GB" sz="2600" dirty="0">
                <a:effectLst/>
                <a:latin typeface="TimesNewRomanPS"/>
              </a:rPr>
              <a:t>T4.1 Activation of the internal procedures for the </a:t>
            </a:r>
            <a:r>
              <a:rPr lang="en-GB" sz="2600" b="1" dirty="0">
                <a:effectLst/>
                <a:latin typeface="TimesNewRomanPS"/>
              </a:rPr>
              <a:t>ECTS recognition </a:t>
            </a:r>
            <a:r>
              <a:rPr lang="en-GB" sz="2600" dirty="0">
                <a:effectLst/>
                <a:latin typeface="TimesNewRomanPS"/>
              </a:rPr>
              <a:t>(EICD Leader; University partners) </a:t>
            </a:r>
            <a:endParaRPr lang="en-GB" sz="2600" dirty="0"/>
          </a:p>
          <a:p>
            <a:pPr marL="285750" indent="-285750">
              <a:lnSpc>
                <a:spcPct val="150000"/>
              </a:lnSpc>
              <a:buClr>
                <a:schemeClr val="dk1"/>
              </a:buClr>
              <a:buSzPts val="1100"/>
              <a:buFont typeface="Arial" panose="020B0604020202020204" pitchFamily="34" charset="0"/>
              <a:buChar char="•"/>
            </a:pPr>
            <a:r>
              <a:rPr lang="en-GB" sz="2600" dirty="0">
                <a:effectLst/>
                <a:latin typeface="TimesNewRomanPS"/>
              </a:rPr>
              <a:t>T4.2 Setup the technical environment for the e-learning system (EICD Leader, all) </a:t>
            </a:r>
            <a:endParaRPr lang="en-GB" sz="2600" dirty="0"/>
          </a:p>
          <a:p>
            <a:pPr marL="285750" indent="-285750">
              <a:lnSpc>
                <a:spcPct val="150000"/>
              </a:lnSpc>
              <a:buClr>
                <a:schemeClr val="dk1"/>
              </a:buClr>
              <a:buSzPts val="1100"/>
              <a:buFont typeface="Arial" panose="020B0604020202020204" pitchFamily="34" charset="0"/>
              <a:buChar char="•"/>
            </a:pPr>
            <a:r>
              <a:rPr lang="en-GB" sz="2600" dirty="0">
                <a:effectLst/>
                <a:latin typeface="TimesNewRomanPS"/>
              </a:rPr>
              <a:t>T4.3 Developing the Action Plan for the e-learning course (EICD Leader; all Uni.). </a:t>
            </a:r>
            <a:endParaRPr lang="en-GB" sz="2600" dirty="0"/>
          </a:p>
          <a:p>
            <a:pPr marL="285750" indent="-285750">
              <a:lnSpc>
                <a:spcPct val="150000"/>
              </a:lnSpc>
              <a:buClr>
                <a:schemeClr val="dk1"/>
              </a:buClr>
              <a:buSzPts val="1100"/>
              <a:buFont typeface="Arial" panose="020B0604020202020204" pitchFamily="34" charset="0"/>
              <a:buChar char="•"/>
            </a:pPr>
            <a:r>
              <a:rPr lang="en-GB" sz="2600" dirty="0">
                <a:effectLst/>
                <a:latin typeface="TimesNewRomanPS"/>
              </a:rPr>
              <a:t>T4.4 Turning the training materials into e-learning modules (EICD Leader; All) </a:t>
            </a:r>
            <a:endParaRPr lang="en-GB" sz="2600" dirty="0"/>
          </a:p>
          <a:p>
            <a:pPr marL="285750" indent="-285750">
              <a:lnSpc>
                <a:spcPct val="150000"/>
              </a:lnSpc>
              <a:buClr>
                <a:schemeClr val="dk1"/>
              </a:buClr>
              <a:buSzPts val="1100"/>
              <a:buFont typeface="Arial" panose="020B0604020202020204" pitchFamily="34" charset="0"/>
              <a:buChar char="•"/>
            </a:pPr>
            <a:r>
              <a:rPr lang="en-GB" sz="2600" dirty="0">
                <a:effectLst/>
                <a:latin typeface="TimesNewRomanPS"/>
              </a:rPr>
              <a:t>T 4.5: Testing the e-learning modules through a pilot phase (led by EICD; all) </a:t>
            </a:r>
            <a:endParaRPr lang="en-GB" sz="2600" dirty="0"/>
          </a:p>
          <a:p>
            <a:pPr marL="285750" indent="-285750">
              <a:lnSpc>
                <a:spcPct val="150000"/>
              </a:lnSpc>
              <a:buClr>
                <a:schemeClr val="dk1"/>
              </a:buClr>
              <a:buSzPts val="1100"/>
              <a:buFont typeface="Arial" panose="020B0604020202020204" pitchFamily="34" charset="0"/>
              <a:buChar char="•"/>
            </a:pPr>
            <a:r>
              <a:rPr lang="en-GB" sz="2600" dirty="0">
                <a:effectLst/>
                <a:latin typeface="TimesNewRomanPS"/>
              </a:rPr>
              <a:t>T 4.6: Turning feedback into improvements of the e-learning course (led by EICD; all). </a:t>
            </a:r>
            <a:endParaRPr lang="en-GB" sz="2600" dirty="0"/>
          </a:p>
          <a:p>
            <a:pPr marL="285750" marR="0" lvl="0" indent="-285750" algn="l" rtl="0">
              <a:lnSpc>
                <a:spcPct val="100000"/>
              </a:lnSpc>
              <a:spcBef>
                <a:spcPts val="0"/>
              </a:spcBef>
              <a:spcAft>
                <a:spcPts val="0"/>
              </a:spcAft>
              <a:buClr>
                <a:schemeClr val="dk1"/>
              </a:buClr>
              <a:buSzPts val="1100"/>
              <a:buFont typeface="Arial" panose="020B0604020202020204" pitchFamily="34" charset="0"/>
              <a:buChar char="•"/>
            </a:pPr>
            <a:endParaRPr lang="en-GB" sz="2600" dirty="0">
              <a:solidFill>
                <a:schemeClr val="dk1"/>
              </a:solidFill>
              <a:latin typeface="Calibri" panose="020F0502020204030204" pitchFamily="34" charset="0"/>
              <a:ea typeface="Avenir"/>
              <a:cs typeface="Calibri" panose="020F0502020204030204" pitchFamily="34" charset="0"/>
              <a:sym typeface="Avenir"/>
            </a:endParaRPr>
          </a:p>
          <a:p>
            <a:pPr marL="285750" lvl="6" indent="-285750">
              <a:buClr>
                <a:schemeClr val="dk1"/>
              </a:buClr>
              <a:buSzPts val="1100"/>
              <a:buFont typeface="Arial" panose="020B0604020202020204" pitchFamily="34" charset="0"/>
              <a:buChar char="•"/>
            </a:pPr>
            <a:endParaRPr lang="en-GB" sz="2600" dirty="0">
              <a:solidFill>
                <a:schemeClr val="dk1"/>
              </a:solidFill>
              <a:latin typeface="Calibri" panose="020F0502020204030204" pitchFamily="34" charset="0"/>
              <a:ea typeface="Avenir"/>
              <a:cs typeface="Calibri" panose="020F0502020204030204" pitchFamily="34" charset="0"/>
              <a:sym typeface="Avenir"/>
            </a:endParaRPr>
          </a:p>
        </p:txBody>
      </p:sp>
      <p:sp>
        <p:nvSpPr>
          <p:cNvPr id="91" name="Google Shape;91;p2"/>
          <p:cNvSpPr/>
          <p:nvPr/>
        </p:nvSpPr>
        <p:spPr>
          <a:xfrm>
            <a:off x="991224" y="136525"/>
            <a:ext cx="8214561" cy="1151044"/>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GB" sz="3200" b="1" dirty="0">
                <a:solidFill>
                  <a:srgbClr val="5C5B5B"/>
                </a:solidFill>
                <a:latin typeface="Avenir"/>
                <a:sym typeface="Avenir"/>
              </a:rPr>
              <a:t>Tasks</a:t>
            </a:r>
            <a:endParaRPr lang="en-GB" sz="1100" b="1" dirty="0">
              <a:solidFill>
                <a:schemeClr val="dk1"/>
              </a:solidFill>
            </a:endParaRPr>
          </a:p>
          <a:p>
            <a:pPr marL="0" marR="0" lvl="0" indent="0" algn="l" rtl="0">
              <a:lnSpc>
                <a:spcPct val="100000"/>
              </a:lnSpc>
              <a:spcBef>
                <a:spcPts val="0"/>
              </a:spcBef>
              <a:spcAft>
                <a:spcPts val="0"/>
              </a:spcAft>
              <a:buClr>
                <a:srgbClr val="000000"/>
              </a:buClr>
              <a:buSzPts val="3200"/>
              <a:buFont typeface="Arial"/>
              <a:buNone/>
            </a:pPr>
            <a:endParaRPr sz="3200" b="1" dirty="0">
              <a:solidFill>
                <a:srgbClr val="5C5B5B"/>
              </a:solidFill>
              <a:latin typeface="Avenir"/>
              <a:ea typeface="Avenir"/>
              <a:cs typeface="Avenir"/>
              <a:sym typeface="Avenir"/>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3</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Tree>
    <p:extLst>
      <p:ext uri="{BB962C8B-B14F-4D97-AF65-F5344CB8AC3E}">
        <p14:creationId xmlns:p14="http://schemas.microsoft.com/office/powerpoint/2010/main" val="63612622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228082" y="123150"/>
            <a:ext cx="10483461" cy="1717353"/>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4.2 Setup the technical environment for the e-learning system – deadline Jan 2023</a:t>
            </a:r>
            <a:endParaRPr lang="en-GB" sz="1100" b="1" dirty="0">
              <a:solidFill>
                <a:schemeClr val="dk1"/>
              </a:solidFill>
            </a:endParaRPr>
          </a:p>
          <a:p>
            <a:pPr marL="0" marR="0" lvl="0" indent="0" algn="l" rtl="0">
              <a:lnSpc>
                <a:spcPct val="100000"/>
              </a:lnSpc>
              <a:spcBef>
                <a:spcPts val="0"/>
              </a:spcBef>
              <a:spcAft>
                <a:spcPts val="0"/>
              </a:spcAft>
              <a:buClr>
                <a:srgbClr val="000000"/>
              </a:buClr>
              <a:buSzPts val="3200"/>
              <a:buFont typeface="Arial"/>
              <a:buNone/>
            </a:pPr>
            <a:endParaRPr sz="3200" b="1" dirty="0">
              <a:solidFill>
                <a:srgbClr val="5C5B5B"/>
              </a:solidFill>
              <a:latin typeface="Avenir"/>
              <a:ea typeface="Avenir"/>
              <a:cs typeface="Avenir"/>
              <a:sym typeface="Avenir"/>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4</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Tree>
    <p:extLst>
      <p:ext uri="{BB962C8B-B14F-4D97-AF65-F5344CB8AC3E}">
        <p14:creationId xmlns:p14="http://schemas.microsoft.com/office/powerpoint/2010/main" val="3670020755"/>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5</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pic>
        <p:nvPicPr>
          <p:cNvPr id="2" name="Picture 1">
            <a:extLst>
              <a:ext uri="{FF2B5EF4-FFF2-40B4-BE49-F238E27FC236}">
                <a16:creationId xmlns:a16="http://schemas.microsoft.com/office/drawing/2014/main" id="{8F5BA847-A5B8-96BB-5B6B-8ED75696949C}"/>
              </a:ext>
            </a:extLst>
          </p:cNvPr>
          <p:cNvPicPr>
            <a:picLocks noChangeAspect="1"/>
          </p:cNvPicPr>
          <p:nvPr/>
        </p:nvPicPr>
        <p:blipFill>
          <a:blip r:embed="rId4"/>
          <a:stretch>
            <a:fillRect/>
          </a:stretch>
        </p:blipFill>
        <p:spPr>
          <a:xfrm>
            <a:off x="1170214" y="399271"/>
            <a:ext cx="9851571" cy="5541509"/>
          </a:xfrm>
          <a:prstGeom prst="rect">
            <a:avLst/>
          </a:prstGeom>
        </p:spPr>
      </p:pic>
    </p:spTree>
    <p:extLst>
      <p:ext uri="{BB962C8B-B14F-4D97-AF65-F5344CB8AC3E}">
        <p14:creationId xmlns:p14="http://schemas.microsoft.com/office/powerpoint/2010/main" val="366489887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228082" y="123150"/>
            <a:ext cx="10483461" cy="1791219"/>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4.2 Setup the technical environment for the e-learning system – deadline Jan 2023</a:t>
            </a:r>
          </a:p>
          <a:p>
            <a:pPr>
              <a:lnSpc>
                <a:spcPct val="115000"/>
              </a:lnSpc>
              <a:buClr>
                <a:schemeClr val="dk1"/>
              </a:buClr>
              <a:buSzPts val="1100"/>
            </a:pPr>
            <a:r>
              <a:rPr lang="en-GB" sz="3200" b="1" dirty="0">
                <a:solidFill>
                  <a:srgbClr val="5C5B5B"/>
                </a:solidFill>
                <a:latin typeface="Avenir"/>
                <a:sym typeface="Avenir"/>
              </a:rPr>
              <a:t>Theoretical block</a:t>
            </a:r>
            <a:endParaRPr lang="en-GB" sz="1100" b="1" dirty="0">
              <a:solidFill>
                <a:schemeClr val="dk1"/>
              </a:solidFill>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6</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
        <p:nvSpPr>
          <p:cNvPr id="5" name="TextBox 4">
            <a:extLst>
              <a:ext uri="{FF2B5EF4-FFF2-40B4-BE49-F238E27FC236}">
                <a16:creationId xmlns:a16="http://schemas.microsoft.com/office/drawing/2014/main" id="{1572ED59-F548-51FC-28B1-40030D4291E4}"/>
              </a:ext>
            </a:extLst>
          </p:cNvPr>
          <p:cNvSpPr txBox="1"/>
          <p:nvPr/>
        </p:nvSpPr>
        <p:spPr>
          <a:xfrm>
            <a:off x="692727" y="2402393"/>
            <a:ext cx="9289473" cy="2893100"/>
          </a:xfrm>
          <a:prstGeom prst="rect">
            <a:avLst/>
          </a:prstGeom>
          <a:noFill/>
        </p:spPr>
        <p:txBody>
          <a:bodyPr wrap="square" rtlCol="0">
            <a:spAutoFit/>
          </a:bodyPr>
          <a:lstStyle/>
          <a:p>
            <a:r>
              <a:rPr lang="en-GB" sz="2600" dirty="0">
                <a:latin typeface="Calibri" panose="020F0502020204030204" pitchFamily="34" charset="0"/>
                <a:cs typeface="Calibri" panose="020F0502020204030204" pitchFamily="34" charset="0"/>
              </a:rPr>
              <a:t>Connection to T4.4</a:t>
            </a:r>
          </a:p>
          <a:p>
            <a:r>
              <a:rPr lang="en-GB" sz="2600" dirty="0">
                <a:latin typeface="Calibri" panose="020F0502020204030204" pitchFamily="34" charset="0"/>
                <a:cs typeface="Calibri" panose="020F0502020204030204" pitchFamily="34" charset="0"/>
              </a:rPr>
              <a:t>Each university partner will develop </a:t>
            </a:r>
            <a:r>
              <a:rPr lang="en-GB" sz="2600" dirty="0">
                <a:solidFill>
                  <a:srgbClr val="FF0000"/>
                </a:solidFill>
                <a:latin typeface="Calibri" panose="020F0502020204030204" pitchFamily="34" charset="0"/>
                <a:cs typeface="Calibri" panose="020F0502020204030204" pitchFamily="34" charset="0"/>
              </a:rPr>
              <a:t>one e-learning sub-module of at least 2 hours </a:t>
            </a:r>
            <a:r>
              <a:rPr lang="en-GB" sz="2600" dirty="0">
                <a:latin typeface="Calibri" panose="020F0502020204030204" pitchFamily="34" charset="0"/>
                <a:cs typeface="Calibri" panose="020F0502020204030204" pitchFamily="34" charset="0"/>
              </a:rPr>
              <a:t>for the theoretical module. </a:t>
            </a:r>
          </a:p>
          <a:p>
            <a:endParaRPr lang="en-GB" sz="2600" dirty="0">
              <a:latin typeface="Calibri" panose="020F0502020204030204" pitchFamily="34" charset="0"/>
              <a:cs typeface="Calibri" panose="020F0502020204030204" pitchFamily="34" charset="0"/>
            </a:endParaRPr>
          </a:p>
          <a:p>
            <a:r>
              <a:rPr lang="en-GB" sz="2600" dirty="0">
                <a:latin typeface="Calibri" panose="020F0502020204030204" pitchFamily="34" charset="0"/>
                <a:cs typeface="Calibri" panose="020F0502020204030204" pitchFamily="34" charset="0"/>
              </a:rPr>
              <a:t>The implementation will consist in recording the e-learning with respecting the guidelines provided by R4.2 and R4.3. </a:t>
            </a:r>
          </a:p>
          <a:p>
            <a:endParaRPr lang="en-GB" sz="2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22583505"/>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228082" y="123150"/>
            <a:ext cx="10483461" cy="1791219"/>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4.2 Setup the technical environment for the e-learning system – deadline Jan 2023</a:t>
            </a:r>
          </a:p>
          <a:p>
            <a:pPr>
              <a:lnSpc>
                <a:spcPct val="115000"/>
              </a:lnSpc>
              <a:buClr>
                <a:schemeClr val="dk1"/>
              </a:buClr>
              <a:buSzPts val="1100"/>
            </a:pPr>
            <a:r>
              <a:rPr lang="en-GB" sz="3200" b="1" dirty="0">
                <a:solidFill>
                  <a:srgbClr val="5C5B5B"/>
                </a:solidFill>
                <a:latin typeface="Avenir"/>
                <a:sym typeface="Avenir"/>
              </a:rPr>
              <a:t>Theoretical block</a:t>
            </a:r>
            <a:endParaRPr lang="en-GB" sz="1100" b="1" dirty="0">
              <a:solidFill>
                <a:schemeClr val="dk1"/>
              </a:solidFill>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7</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
        <p:nvSpPr>
          <p:cNvPr id="5" name="TextBox 4">
            <a:extLst>
              <a:ext uri="{FF2B5EF4-FFF2-40B4-BE49-F238E27FC236}">
                <a16:creationId xmlns:a16="http://schemas.microsoft.com/office/drawing/2014/main" id="{1572ED59-F548-51FC-28B1-40030D4291E4}"/>
              </a:ext>
            </a:extLst>
          </p:cNvPr>
          <p:cNvSpPr txBox="1"/>
          <p:nvPr/>
        </p:nvSpPr>
        <p:spPr>
          <a:xfrm>
            <a:off x="2353215" y="2048450"/>
            <a:ext cx="7628985" cy="4093428"/>
          </a:xfrm>
          <a:prstGeom prst="rect">
            <a:avLst/>
          </a:prstGeom>
          <a:noFill/>
        </p:spPr>
        <p:txBody>
          <a:bodyPr wrap="square" rtlCol="0">
            <a:spAutoFit/>
          </a:bodyPr>
          <a:lstStyle/>
          <a:p>
            <a:pPr marL="457200" indent="-457200">
              <a:buFont typeface="Arial" panose="020B0604020202020204" pitchFamily="34" charset="0"/>
              <a:buChar char="•"/>
            </a:pPr>
            <a:r>
              <a:rPr lang="en-GB" sz="2600" dirty="0">
                <a:latin typeface="Calibri" panose="020F0502020204030204" pitchFamily="34" charset="0"/>
                <a:cs typeface="Calibri" panose="020F0502020204030204" pitchFamily="34" charset="0"/>
              </a:rPr>
              <a:t>Proposition</a:t>
            </a:r>
          </a:p>
          <a:p>
            <a:pPr marL="457200" indent="-457200">
              <a:buFont typeface="Arial" panose="020B0604020202020204" pitchFamily="34" charset="0"/>
              <a:buChar char="•"/>
            </a:pPr>
            <a:r>
              <a:rPr lang="en-GB" sz="2600" dirty="0">
                <a:latin typeface="Calibri" panose="020F0502020204030204" pitchFamily="34" charset="0"/>
                <a:cs typeface="Calibri" panose="020F0502020204030204" pitchFamily="34" charset="0"/>
              </a:rPr>
              <a:t>6 videos – 20 mins each, per University partner</a:t>
            </a:r>
          </a:p>
          <a:p>
            <a:pPr marL="457200" indent="-457200">
              <a:buFont typeface="Arial" panose="020B0604020202020204" pitchFamily="34" charset="0"/>
              <a:buChar char="•"/>
            </a:pPr>
            <a:r>
              <a:rPr lang="en-GB" sz="2600" dirty="0">
                <a:latin typeface="Calibri" panose="020F0502020204030204" pitchFamily="34" charset="0"/>
                <a:cs typeface="Calibri" panose="020F0502020204030204" pitchFamily="34" charset="0"/>
              </a:rPr>
              <a:t>A total of 30 videos (30 ppt presentations)</a:t>
            </a:r>
          </a:p>
          <a:p>
            <a:pPr marL="457200" indent="-457200">
              <a:buFont typeface="Arial" panose="020B0604020202020204" pitchFamily="34" charset="0"/>
              <a:buChar char="•"/>
            </a:pPr>
            <a:endParaRPr lang="en-GB" sz="2600" dirty="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sz="2600" dirty="0">
                <a:latin typeface="Calibri" panose="020F0502020204030204" pitchFamily="34" charset="0"/>
                <a:cs typeface="Calibri" panose="020F0502020204030204" pitchFamily="34" charset="0"/>
              </a:rPr>
              <a:t>Pre- and post-test questionnaire?</a:t>
            </a:r>
          </a:p>
          <a:p>
            <a:pPr marL="457200" indent="-457200">
              <a:buFont typeface="Arial" panose="020B0604020202020204" pitchFamily="34" charset="0"/>
              <a:buChar char="•"/>
            </a:pPr>
            <a:r>
              <a:rPr lang="en-GB" sz="2600" dirty="0">
                <a:latin typeface="Calibri" panose="020F0502020204030204" pitchFamily="34" charset="0"/>
                <a:cs typeface="Calibri" panose="020F0502020204030204" pitchFamily="34" charset="0"/>
              </a:rPr>
              <a:t>Trying to link clinical scenarios to one 20 min presentation</a:t>
            </a:r>
          </a:p>
          <a:p>
            <a:pPr marL="457200" indent="-457200">
              <a:buFont typeface="Arial" panose="020B0604020202020204" pitchFamily="34" charset="0"/>
              <a:buChar char="•"/>
            </a:pPr>
            <a:endParaRPr lang="en-GB" sz="2600" dirty="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sz="2600" dirty="0">
                <a:latin typeface="Calibri" panose="020F0502020204030204" pitchFamily="34" charset="0"/>
                <a:cs typeface="Calibri" panose="020F0502020204030204" pitchFamily="34" charset="0"/>
              </a:rPr>
              <a:t>Video recordings – voice over slide PPT?</a:t>
            </a:r>
          </a:p>
          <a:p>
            <a:endParaRPr lang="en-GB" sz="2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388700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 calcmode="lin" valueType="num">
                                      <p:cBhvr additive="base">
                                        <p:cTn id="37"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228082" y="123150"/>
            <a:ext cx="10483461" cy="1791219"/>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4.2 Setup the technical environment for the e-learning system – deadline Jan 2023</a:t>
            </a:r>
          </a:p>
          <a:p>
            <a:pPr>
              <a:lnSpc>
                <a:spcPct val="115000"/>
              </a:lnSpc>
              <a:buClr>
                <a:schemeClr val="dk1"/>
              </a:buClr>
              <a:buSzPts val="1100"/>
            </a:pPr>
            <a:r>
              <a:rPr lang="en-GB" sz="3200" b="1" dirty="0">
                <a:solidFill>
                  <a:srgbClr val="5C5B5B"/>
                </a:solidFill>
                <a:latin typeface="Avenir"/>
                <a:sym typeface="Avenir"/>
              </a:rPr>
              <a:t>Clinical scenario = practical simulation</a:t>
            </a:r>
            <a:endParaRPr lang="en-GB" sz="1100" b="1" dirty="0">
              <a:solidFill>
                <a:schemeClr val="dk1"/>
              </a:solidFill>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8</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
        <p:nvSpPr>
          <p:cNvPr id="2" name="TextBox 1">
            <a:extLst>
              <a:ext uri="{FF2B5EF4-FFF2-40B4-BE49-F238E27FC236}">
                <a16:creationId xmlns:a16="http://schemas.microsoft.com/office/drawing/2014/main" id="{9F5E74E4-8679-B0B0-4F29-F4C9196C6C33}"/>
              </a:ext>
            </a:extLst>
          </p:cNvPr>
          <p:cNvSpPr txBox="1"/>
          <p:nvPr/>
        </p:nvSpPr>
        <p:spPr>
          <a:xfrm>
            <a:off x="228082" y="1927744"/>
            <a:ext cx="11125718" cy="492443"/>
          </a:xfrm>
          <a:prstGeom prst="rect">
            <a:avLst/>
          </a:prstGeom>
          <a:noFill/>
        </p:spPr>
        <p:txBody>
          <a:bodyPr wrap="square" rtlCol="0">
            <a:spAutoFit/>
          </a:bodyPr>
          <a:lstStyle/>
          <a:p>
            <a:r>
              <a:rPr lang="en-GB" sz="2600" dirty="0"/>
              <a:t>Connection to both T 4.4 and T 5.3</a:t>
            </a:r>
          </a:p>
        </p:txBody>
      </p:sp>
      <p:sp>
        <p:nvSpPr>
          <p:cNvPr id="4" name="TextBox 3">
            <a:extLst>
              <a:ext uri="{FF2B5EF4-FFF2-40B4-BE49-F238E27FC236}">
                <a16:creationId xmlns:a16="http://schemas.microsoft.com/office/drawing/2014/main" id="{3CB97B42-61B7-41CC-8FBF-11808E53568B}"/>
              </a:ext>
            </a:extLst>
          </p:cNvPr>
          <p:cNvSpPr txBox="1"/>
          <p:nvPr/>
        </p:nvSpPr>
        <p:spPr>
          <a:xfrm>
            <a:off x="228082" y="2553116"/>
            <a:ext cx="11963918" cy="3293209"/>
          </a:xfrm>
          <a:prstGeom prst="rect">
            <a:avLst/>
          </a:prstGeom>
          <a:noFill/>
        </p:spPr>
        <p:txBody>
          <a:bodyPr wrap="square" rtlCol="0">
            <a:spAutoFit/>
          </a:bodyPr>
          <a:lstStyle/>
          <a:p>
            <a:pPr marL="457200" indent="-457200">
              <a:buFont typeface="Arial" panose="020B0604020202020204" pitchFamily="34" charset="0"/>
              <a:buChar char="•"/>
            </a:pPr>
            <a:r>
              <a:rPr lang="en-GB" sz="2600" dirty="0"/>
              <a:t>Each university partner will develop 5 e-learning practical simulations through taking frontal classes. Trainers will get the signature of the “consent form” from each student attending the course. </a:t>
            </a:r>
          </a:p>
          <a:p>
            <a:pPr marL="457200" indent="-457200">
              <a:buFont typeface="Arial" panose="020B0604020202020204" pitchFamily="34" charset="0"/>
              <a:buChar char="•"/>
            </a:pPr>
            <a:endParaRPr lang="en-GB" sz="2600" dirty="0"/>
          </a:p>
          <a:p>
            <a:pPr marL="457200" indent="-457200">
              <a:buFont typeface="Arial" panose="020B0604020202020204" pitchFamily="34" charset="0"/>
              <a:buChar char="•"/>
            </a:pPr>
            <a:r>
              <a:rPr lang="en-GB" sz="2600" dirty="0"/>
              <a:t>The classes will follow the approved scripts. The whole (</a:t>
            </a:r>
            <a:r>
              <a:rPr lang="en-GB" sz="2600" b="1" dirty="0">
                <a:solidFill>
                  <a:srgbClr val="FF0000"/>
                </a:solidFill>
              </a:rPr>
              <a:t>performance with simulation device and subsequent debriefing</a:t>
            </a:r>
            <a:r>
              <a:rPr lang="en-GB" sz="2600" dirty="0"/>
              <a:t>) practical simulations will be recorded so that this second e-learning module will consist of a movie featuring the enacted scripts by students. </a:t>
            </a:r>
          </a:p>
        </p:txBody>
      </p:sp>
    </p:spTree>
    <p:extLst>
      <p:ext uri="{BB962C8B-B14F-4D97-AF65-F5344CB8AC3E}">
        <p14:creationId xmlns:p14="http://schemas.microsoft.com/office/powerpoint/2010/main" val="10572289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228082" y="123150"/>
            <a:ext cx="10483461" cy="1791219"/>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4.2 Setup the technical environment for the e-learning system – deadline Jan 2023</a:t>
            </a:r>
          </a:p>
          <a:p>
            <a:pPr>
              <a:lnSpc>
                <a:spcPct val="115000"/>
              </a:lnSpc>
              <a:buClr>
                <a:schemeClr val="dk1"/>
              </a:buClr>
              <a:buSzPts val="1100"/>
            </a:pPr>
            <a:r>
              <a:rPr lang="en-GB" sz="3200" b="1" dirty="0">
                <a:solidFill>
                  <a:srgbClr val="5C5B5B"/>
                </a:solidFill>
                <a:latin typeface="Avenir"/>
                <a:sym typeface="Avenir"/>
              </a:rPr>
              <a:t>Clinical scenario = practical simulation</a:t>
            </a:r>
            <a:endParaRPr lang="en-GB" sz="1100" b="1" dirty="0">
              <a:solidFill>
                <a:schemeClr val="dk1"/>
              </a:solidFill>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9</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
        <p:nvSpPr>
          <p:cNvPr id="4" name="TextBox 3">
            <a:extLst>
              <a:ext uri="{FF2B5EF4-FFF2-40B4-BE49-F238E27FC236}">
                <a16:creationId xmlns:a16="http://schemas.microsoft.com/office/drawing/2014/main" id="{3CB97B42-61B7-41CC-8FBF-11808E53568B}"/>
              </a:ext>
            </a:extLst>
          </p:cNvPr>
          <p:cNvSpPr txBox="1"/>
          <p:nvPr/>
        </p:nvSpPr>
        <p:spPr>
          <a:xfrm>
            <a:off x="228082" y="2553116"/>
            <a:ext cx="11963918" cy="2800767"/>
          </a:xfrm>
          <a:prstGeom prst="rect">
            <a:avLst/>
          </a:prstGeom>
          <a:noFill/>
        </p:spPr>
        <p:txBody>
          <a:bodyPr wrap="square" rtlCol="0">
            <a:spAutoFit/>
          </a:bodyPr>
          <a:lstStyle/>
          <a:p>
            <a:pPr marL="457200" indent="-457200">
              <a:buFont typeface="Arial" panose="020B0604020202020204" pitchFamily="34" charset="0"/>
              <a:buChar char="•"/>
            </a:pPr>
            <a:r>
              <a:rPr lang="en-GB" sz="3000" dirty="0"/>
              <a:t>The classes will be attended by at least 40 LEARNERS – as specified in target groups, the category of LEARNERS includes Medical students, residents, healthcare professionals, physicians who need (want) to learn and revive emergency medical skills - </a:t>
            </a:r>
            <a:r>
              <a:rPr lang="en-GB" sz="3000" b="1" dirty="0">
                <a:solidFill>
                  <a:srgbClr val="FF0000"/>
                </a:solidFill>
              </a:rPr>
              <a:t>(at least 200 LEARNERS in total across University partners). </a:t>
            </a:r>
          </a:p>
          <a:p>
            <a:pPr marL="457200" indent="-457200">
              <a:buFont typeface="Arial" panose="020B0604020202020204" pitchFamily="34" charset="0"/>
              <a:buChar char="•"/>
            </a:pPr>
            <a:endParaRPr lang="en-GB" sz="2600" dirty="0"/>
          </a:p>
        </p:txBody>
      </p:sp>
    </p:spTree>
    <p:extLst>
      <p:ext uri="{BB962C8B-B14F-4D97-AF65-F5344CB8AC3E}">
        <p14:creationId xmlns:p14="http://schemas.microsoft.com/office/powerpoint/2010/main" val="19866771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228082" y="123150"/>
            <a:ext cx="10483461" cy="1791219"/>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4.2 Setup the technical environment for the e-learning system – deadline Jan 2023</a:t>
            </a:r>
          </a:p>
          <a:p>
            <a:pPr>
              <a:lnSpc>
                <a:spcPct val="115000"/>
              </a:lnSpc>
              <a:buClr>
                <a:schemeClr val="dk1"/>
              </a:buClr>
              <a:buSzPts val="1100"/>
            </a:pPr>
            <a:r>
              <a:rPr lang="en-GB" sz="3200" b="1" dirty="0">
                <a:solidFill>
                  <a:srgbClr val="5C5B5B"/>
                </a:solidFill>
                <a:latin typeface="Avenir"/>
                <a:sym typeface="Avenir"/>
              </a:rPr>
              <a:t>Clinical scenario = practical simulation</a:t>
            </a:r>
            <a:endParaRPr lang="en-GB" sz="1100" b="1" dirty="0">
              <a:solidFill>
                <a:schemeClr val="dk1"/>
              </a:solidFill>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10</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Tree>
    <p:extLst>
      <p:ext uri="{BB962C8B-B14F-4D97-AF65-F5344CB8AC3E}">
        <p14:creationId xmlns:p14="http://schemas.microsoft.com/office/powerpoint/2010/main" val="1699908757"/>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228082" y="123150"/>
            <a:ext cx="10483461" cy="1224910"/>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4.2 Setup the technical environment for the e-learning system – deadline Jan 2023</a:t>
            </a: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11</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
        <p:nvSpPr>
          <p:cNvPr id="5" name="TextBox 4">
            <a:extLst>
              <a:ext uri="{FF2B5EF4-FFF2-40B4-BE49-F238E27FC236}">
                <a16:creationId xmlns:a16="http://schemas.microsoft.com/office/drawing/2014/main" id="{1572ED59-F548-51FC-28B1-40030D4291E4}"/>
              </a:ext>
            </a:extLst>
          </p:cNvPr>
          <p:cNvSpPr txBox="1"/>
          <p:nvPr/>
        </p:nvSpPr>
        <p:spPr>
          <a:xfrm>
            <a:off x="963386" y="1894114"/>
            <a:ext cx="8653887" cy="4093428"/>
          </a:xfrm>
          <a:prstGeom prst="rect">
            <a:avLst/>
          </a:prstGeom>
          <a:noFill/>
        </p:spPr>
        <p:txBody>
          <a:bodyPr wrap="square" rtlCol="0">
            <a:spAutoFit/>
          </a:bodyPr>
          <a:lstStyle/>
          <a:p>
            <a:r>
              <a:rPr lang="en-GB" sz="2600" dirty="0">
                <a:latin typeface="Calibri" panose="020F0502020204030204" pitchFamily="34" charset="0"/>
                <a:cs typeface="Calibri" panose="020F0502020204030204" pitchFamily="34" charset="0"/>
              </a:rPr>
              <a:t>Can we use google classroom?</a:t>
            </a:r>
          </a:p>
          <a:p>
            <a:endParaRPr lang="en-GB" sz="2600" dirty="0">
              <a:latin typeface="Calibri" panose="020F0502020204030204" pitchFamily="34" charset="0"/>
              <a:cs typeface="Calibri" panose="020F0502020204030204" pitchFamily="34" charset="0"/>
            </a:endParaRPr>
          </a:p>
          <a:p>
            <a:r>
              <a:rPr lang="en-GB" sz="2600" dirty="0">
                <a:latin typeface="Calibri" panose="020F0502020204030204" pitchFamily="34" charset="0"/>
                <a:cs typeface="Calibri" panose="020F0502020204030204" pitchFamily="34" charset="0"/>
              </a:rPr>
              <a:t>The project stipulates we need a </a:t>
            </a:r>
            <a:r>
              <a:rPr lang="en-GB" sz="2600" dirty="0" err="1">
                <a:latin typeface="Calibri" panose="020F0502020204030204" pitchFamily="34" charset="0"/>
                <a:cs typeface="Calibri" panose="020F0502020204030204" pitchFamily="34" charset="0"/>
              </a:rPr>
              <a:t>youtube</a:t>
            </a:r>
            <a:r>
              <a:rPr lang="en-GB" sz="2600" dirty="0">
                <a:latin typeface="Calibri" panose="020F0502020204030204" pitchFamily="34" charset="0"/>
                <a:cs typeface="Calibri" panose="020F0502020204030204" pitchFamily="34" charset="0"/>
              </a:rPr>
              <a:t> channel to upload all video materials</a:t>
            </a:r>
          </a:p>
          <a:p>
            <a:endParaRPr lang="en-GB" sz="2600" dirty="0">
              <a:latin typeface="Calibri" panose="020F0502020204030204" pitchFamily="34" charset="0"/>
              <a:cs typeface="Calibri" panose="020F0502020204030204" pitchFamily="34" charset="0"/>
            </a:endParaRPr>
          </a:p>
          <a:p>
            <a:r>
              <a:rPr lang="en-GB" sz="2600" dirty="0">
                <a:latin typeface="Calibri" panose="020F0502020204030204" pitchFamily="34" charset="0"/>
                <a:cs typeface="Calibri" panose="020F0502020204030204" pitchFamily="34" charset="0"/>
              </a:rPr>
              <a:t>Also, it should be readily available to all those interested</a:t>
            </a:r>
          </a:p>
          <a:p>
            <a:endParaRPr lang="en-GB" sz="2600" dirty="0">
              <a:latin typeface="Calibri" panose="020F0502020204030204" pitchFamily="34" charset="0"/>
              <a:cs typeface="Calibri" panose="020F0502020204030204" pitchFamily="34" charset="0"/>
            </a:endParaRPr>
          </a:p>
          <a:p>
            <a:r>
              <a:rPr lang="en-GB" sz="2600" dirty="0">
                <a:latin typeface="Calibri" panose="020F0502020204030204" pitchFamily="34" charset="0"/>
                <a:cs typeface="Calibri" panose="020F0502020204030204" pitchFamily="34" charset="0"/>
              </a:rPr>
              <a:t>Should we use a dedicated section in website?</a:t>
            </a:r>
          </a:p>
          <a:p>
            <a:r>
              <a:rPr lang="en-GB" sz="2600" dirty="0">
                <a:latin typeface="Calibri" panose="020F0502020204030204" pitchFamily="34" charset="0"/>
                <a:cs typeface="Calibri" panose="020F0502020204030204" pitchFamily="34" charset="0"/>
              </a:rPr>
              <a:t>How do we give pre- and post-course tests?</a:t>
            </a:r>
          </a:p>
          <a:p>
            <a:endParaRPr lang="en-GB" sz="2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708288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228082" y="123150"/>
            <a:ext cx="10483461" cy="1717353"/>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4.3 Developing the Action Plan for the e-learning course – deadline Feb 2023</a:t>
            </a:r>
            <a:endParaRPr lang="en-GB" sz="1100" b="1" dirty="0">
              <a:solidFill>
                <a:schemeClr val="dk1"/>
              </a:solidFill>
            </a:endParaRPr>
          </a:p>
          <a:p>
            <a:pPr marL="0" marR="0" lvl="0" indent="0" algn="l" rtl="0">
              <a:lnSpc>
                <a:spcPct val="100000"/>
              </a:lnSpc>
              <a:spcBef>
                <a:spcPts val="0"/>
              </a:spcBef>
              <a:spcAft>
                <a:spcPts val="0"/>
              </a:spcAft>
              <a:buClr>
                <a:srgbClr val="000000"/>
              </a:buClr>
              <a:buSzPts val="3200"/>
              <a:buFont typeface="Arial"/>
              <a:buNone/>
            </a:pPr>
            <a:endParaRPr lang="en-GB" sz="3200" b="1" dirty="0">
              <a:solidFill>
                <a:srgbClr val="5C5B5B"/>
              </a:solidFill>
              <a:latin typeface="Avenir"/>
              <a:ea typeface="Avenir"/>
              <a:cs typeface="Avenir"/>
              <a:sym typeface="Avenir"/>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12</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
        <p:nvSpPr>
          <p:cNvPr id="2" name="TextBox 1">
            <a:extLst>
              <a:ext uri="{FF2B5EF4-FFF2-40B4-BE49-F238E27FC236}">
                <a16:creationId xmlns:a16="http://schemas.microsoft.com/office/drawing/2014/main" id="{2EB30586-30BB-3DB6-6DFC-99DD23B75B42}"/>
              </a:ext>
            </a:extLst>
          </p:cNvPr>
          <p:cNvSpPr txBox="1"/>
          <p:nvPr/>
        </p:nvSpPr>
        <p:spPr>
          <a:xfrm>
            <a:off x="506186" y="1534887"/>
            <a:ext cx="10976367" cy="3785652"/>
          </a:xfrm>
          <a:prstGeom prst="rect">
            <a:avLst/>
          </a:prstGeom>
          <a:noFill/>
        </p:spPr>
        <p:txBody>
          <a:bodyPr wrap="square" rtlCol="0">
            <a:spAutoFit/>
          </a:bodyPr>
          <a:lstStyle/>
          <a:p>
            <a:r>
              <a:rPr lang="en-GB" sz="3000" dirty="0"/>
              <a:t>We will develop:</a:t>
            </a:r>
          </a:p>
          <a:p>
            <a:pPr marL="457200" indent="-457200">
              <a:buFont typeface="Arial" panose="020B0604020202020204" pitchFamily="34" charset="0"/>
              <a:buChar char="•"/>
            </a:pPr>
            <a:r>
              <a:rPr lang="en-GB" sz="3000" dirty="0"/>
              <a:t>A consent form for students</a:t>
            </a:r>
          </a:p>
          <a:p>
            <a:pPr marL="457200" indent="-457200">
              <a:buFont typeface="Arial" panose="020B0604020202020204" pitchFamily="34" charset="0"/>
              <a:buChar char="•"/>
            </a:pPr>
            <a:r>
              <a:rPr lang="en-GB" sz="3000" dirty="0"/>
              <a:t>Methodologies and procedures to deliver e-learning course</a:t>
            </a:r>
          </a:p>
          <a:p>
            <a:pPr marL="457200" indent="-457200">
              <a:buFont typeface="Arial" panose="020B0604020202020204" pitchFamily="34" charset="0"/>
              <a:buChar char="•"/>
            </a:pPr>
            <a:r>
              <a:rPr lang="en-GB" sz="3000" dirty="0"/>
              <a:t>Procedures to evaluate e-learning course</a:t>
            </a:r>
          </a:p>
          <a:p>
            <a:pPr marL="457200" indent="-457200">
              <a:buFont typeface="Arial" panose="020B0604020202020204" pitchFamily="34" charset="0"/>
              <a:buChar char="•"/>
            </a:pPr>
            <a:r>
              <a:rPr lang="en-GB" sz="3000" dirty="0"/>
              <a:t>Procedure to incorporate recommended improvements</a:t>
            </a:r>
          </a:p>
          <a:p>
            <a:pPr marL="457200" indent="-457200">
              <a:buFont typeface="Arial" panose="020B0604020202020204" pitchFamily="34" charset="0"/>
              <a:buChar char="•"/>
            </a:pPr>
            <a:endParaRPr lang="en-GB" sz="3000" dirty="0"/>
          </a:p>
          <a:p>
            <a:r>
              <a:rPr lang="en-GB" sz="3000" dirty="0"/>
              <a:t>We need partners:</a:t>
            </a:r>
          </a:p>
          <a:p>
            <a:pPr marL="457200" indent="-457200">
              <a:buFont typeface="Arial" panose="020B0604020202020204" pitchFamily="34" charset="0"/>
              <a:buChar char="•"/>
            </a:pPr>
            <a:r>
              <a:rPr lang="en-GB" sz="3000" dirty="0"/>
              <a:t>To assign a responsible person from each university partner </a:t>
            </a:r>
          </a:p>
        </p:txBody>
      </p:sp>
    </p:spTree>
    <p:extLst>
      <p:ext uri="{BB962C8B-B14F-4D97-AF65-F5344CB8AC3E}">
        <p14:creationId xmlns:p14="http://schemas.microsoft.com/office/powerpoint/2010/main" val="26167462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additive="base">
                                        <p:cTn id="1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 calcmode="lin" valueType="num">
                                      <p:cBhvr additive="base">
                                        <p:cTn id="2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2">
                                            <p:txEl>
                                              <p:pRg st="6" end="6"/>
                                            </p:txEl>
                                          </p:spTgt>
                                        </p:tgtEl>
                                        <p:attrNameLst>
                                          <p:attrName>style.visibility</p:attrName>
                                        </p:attrNameLst>
                                      </p:cBhvr>
                                      <p:to>
                                        <p:strVal val="visible"/>
                                      </p:to>
                                    </p:set>
                                    <p:anim calcmode="lin" valueType="num">
                                      <p:cBhvr additive="base">
                                        <p:cTn id="2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6" end="6"/>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7" end="7"/>
                                            </p:txEl>
                                          </p:spTgt>
                                        </p:tgtEl>
                                        <p:attrNameLst>
                                          <p:attrName>style.visibility</p:attrName>
                                        </p:attrNameLst>
                                      </p:cBhvr>
                                      <p:to>
                                        <p:strVal val="visible"/>
                                      </p:to>
                                    </p:set>
                                    <p:anim calcmode="lin" valueType="num">
                                      <p:cBhvr additive="base">
                                        <p:cTn id="3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228081" y="123151"/>
            <a:ext cx="11963919" cy="1717353"/>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4.4 Turning the training materials into e-learning modules – Feb-Jun 2023</a:t>
            </a:r>
            <a:endParaRPr lang="en-GB" sz="1100" b="1" dirty="0">
              <a:solidFill>
                <a:schemeClr val="dk1"/>
              </a:solidFill>
            </a:endParaRPr>
          </a:p>
          <a:p>
            <a:pPr marL="0" marR="0" lvl="0" indent="0" algn="l" rtl="0">
              <a:lnSpc>
                <a:spcPct val="100000"/>
              </a:lnSpc>
              <a:spcBef>
                <a:spcPts val="0"/>
              </a:spcBef>
              <a:spcAft>
                <a:spcPts val="0"/>
              </a:spcAft>
              <a:buClr>
                <a:srgbClr val="000000"/>
              </a:buClr>
              <a:buSzPts val="3200"/>
              <a:buFont typeface="Arial"/>
              <a:buNone/>
            </a:pPr>
            <a:endParaRPr lang="en-GB" sz="3200" b="1" dirty="0">
              <a:solidFill>
                <a:srgbClr val="5C5B5B"/>
              </a:solidFill>
              <a:latin typeface="Avenir"/>
              <a:ea typeface="Avenir"/>
              <a:cs typeface="Avenir"/>
              <a:sym typeface="Avenir"/>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13</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
        <p:nvSpPr>
          <p:cNvPr id="2" name="TextBox 1">
            <a:extLst>
              <a:ext uri="{FF2B5EF4-FFF2-40B4-BE49-F238E27FC236}">
                <a16:creationId xmlns:a16="http://schemas.microsoft.com/office/drawing/2014/main" id="{48D22660-186F-98B0-7869-9FE0D554D913}"/>
              </a:ext>
            </a:extLst>
          </p:cNvPr>
          <p:cNvSpPr txBox="1"/>
          <p:nvPr/>
        </p:nvSpPr>
        <p:spPr>
          <a:xfrm>
            <a:off x="332015" y="1537840"/>
            <a:ext cx="6183716" cy="4308872"/>
          </a:xfrm>
          <a:prstGeom prst="rect">
            <a:avLst/>
          </a:prstGeom>
          <a:noFill/>
        </p:spPr>
        <p:txBody>
          <a:bodyPr wrap="square" rtlCol="0">
            <a:spAutoFit/>
          </a:bodyPr>
          <a:lstStyle/>
          <a:p>
            <a:r>
              <a:rPr lang="en-GB" sz="2600" dirty="0"/>
              <a:t>Outputs:</a:t>
            </a:r>
          </a:p>
          <a:p>
            <a:pPr marL="285750" indent="-285750">
              <a:buFont typeface="Arial" panose="020B0604020202020204" pitchFamily="34" charset="0"/>
              <a:buChar char="•"/>
            </a:pPr>
            <a:r>
              <a:rPr lang="en-GB" sz="2600" dirty="0"/>
              <a:t>Theoretical modules</a:t>
            </a:r>
          </a:p>
          <a:p>
            <a:pPr marL="285750" indent="-285750">
              <a:buFont typeface="Arial" panose="020B0604020202020204" pitchFamily="34" charset="0"/>
              <a:buChar char="•"/>
            </a:pPr>
            <a:r>
              <a:rPr lang="en-GB" sz="2600" dirty="0"/>
              <a:t>Practical simulations</a:t>
            </a:r>
          </a:p>
          <a:p>
            <a:pPr marL="285750" indent="-285750">
              <a:buFont typeface="Arial" panose="020B0604020202020204" pitchFamily="34" charset="0"/>
              <a:buChar char="•"/>
            </a:pPr>
            <a:r>
              <a:rPr lang="en-GB" sz="2600" dirty="0"/>
              <a:t>Skill training videos? – can company partners help?</a:t>
            </a:r>
          </a:p>
          <a:p>
            <a:pPr marL="285750" indent="-285750">
              <a:buFont typeface="Arial" panose="020B0604020202020204" pitchFamily="34" charset="0"/>
              <a:buChar char="•"/>
            </a:pPr>
            <a:r>
              <a:rPr lang="en-GB" sz="2600" dirty="0"/>
              <a:t>Interim and final tests to verify learning outcomes</a:t>
            </a:r>
          </a:p>
          <a:p>
            <a:pPr marL="285750" indent="-285750">
              <a:buFont typeface="Arial" panose="020B0604020202020204" pitchFamily="34" charset="0"/>
              <a:buChar char="•"/>
            </a:pPr>
            <a:r>
              <a:rPr lang="en-GB" sz="2600" dirty="0"/>
              <a:t>Specific questionnaire for evaluating learning course in terms of content and teaching methods</a:t>
            </a:r>
          </a:p>
          <a:p>
            <a:endParaRPr lang="en-GB" dirty="0"/>
          </a:p>
        </p:txBody>
      </p:sp>
      <p:sp>
        <p:nvSpPr>
          <p:cNvPr id="4" name="TextBox 3">
            <a:extLst>
              <a:ext uri="{FF2B5EF4-FFF2-40B4-BE49-F238E27FC236}">
                <a16:creationId xmlns:a16="http://schemas.microsoft.com/office/drawing/2014/main" id="{26F6E284-B636-B61E-7976-1ED7A13E0185}"/>
              </a:ext>
            </a:extLst>
          </p:cNvPr>
          <p:cNvSpPr txBox="1"/>
          <p:nvPr/>
        </p:nvSpPr>
        <p:spPr>
          <a:xfrm>
            <a:off x="8706922" y="2089282"/>
            <a:ext cx="2646878" cy="1754326"/>
          </a:xfrm>
          <a:prstGeom prst="rect">
            <a:avLst/>
          </a:prstGeom>
          <a:noFill/>
        </p:spPr>
        <p:txBody>
          <a:bodyPr wrap="none" rtlCol="0">
            <a:spAutoFit/>
          </a:bodyPr>
          <a:lstStyle/>
          <a:p>
            <a:r>
              <a:rPr lang="en-GB" sz="2700" dirty="0"/>
              <a:t>Other materials:</a:t>
            </a:r>
          </a:p>
          <a:p>
            <a:pPr marL="285750" indent="-285750">
              <a:buFont typeface="Arial" panose="020B0604020202020204" pitchFamily="34" charset="0"/>
              <a:buChar char="•"/>
            </a:pPr>
            <a:r>
              <a:rPr lang="en-GB" sz="2700" dirty="0" err="1"/>
              <a:t>PPt</a:t>
            </a:r>
            <a:r>
              <a:rPr lang="en-GB" sz="2700" dirty="0"/>
              <a:t> slides</a:t>
            </a:r>
          </a:p>
          <a:p>
            <a:pPr marL="285750" indent="-285750">
              <a:buFont typeface="Arial" panose="020B0604020202020204" pitchFamily="34" charset="0"/>
              <a:buChar char="•"/>
            </a:pPr>
            <a:r>
              <a:rPr lang="en-GB" sz="2700" dirty="0"/>
              <a:t>Course texts</a:t>
            </a:r>
          </a:p>
          <a:p>
            <a:pPr marL="285750" indent="-285750">
              <a:buFont typeface="Arial" panose="020B0604020202020204" pitchFamily="34" charset="0"/>
              <a:buChar char="•"/>
            </a:pPr>
            <a:r>
              <a:rPr lang="en-GB" sz="2700" dirty="0"/>
              <a:t>Infographics</a:t>
            </a:r>
          </a:p>
        </p:txBody>
      </p:sp>
    </p:spTree>
    <p:extLst>
      <p:ext uri="{BB962C8B-B14F-4D97-AF65-F5344CB8AC3E}">
        <p14:creationId xmlns:p14="http://schemas.microsoft.com/office/powerpoint/2010/main" val="8359440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additive="base">
                                        <p:cTn id="2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0" end="0"/>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
                                            <p:txEl>
                                              <p:pRg st="1" end="1"/>
                                            </p:txEl>
                                          </p:spTgt>
                                        </p:tgtEl>
                                        <p:attrNameLst>
                                          <p:attrName>style.visibility</p:attrName>
                                        </p:attrNameLst>
                                      </p:cBhvr>
                                      <p:to>
                                        <p:strVal val="visible"/>
                                      </p:to>
                                    </p:set>
                                    <p:anim calcmode="lin" valueType="num">
                                      <p:cBhvr additive="base">
                                        <p:cTn id="2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1" end="1"/>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4">
                                            <p:txEl>
                                              <p:pRg st="2" end="2"/>
                                            </p:txEl>
                                          </p:spTgt>
                                        </p:tgtEl>
                                        <p:attrNameLst>
                                          <p:attrName>style.visibility</p:attrName>
                                        </p:attrNameLst>
                                      </p:cBhvr>
                                      <p:to>
                                        <p:strVal val="visible"/>
                                      </p:to>
                                    </p:set>
                                    <p:anim calcmode="lin" valueType="num">
                                      <p:cBhvr additive="base">
                                        <p:cTn id="3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2" end="2"/>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 calcmode="lin" valueType="num">
                                      <p:cBhvr additive="base">
                                        <p:cTn id="37"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4" end="4"/>
                                            </p:txEl>
                                          </p:spTgt>
                                        </p:tgtEl>
                                        <p:attrNameLst>
                                          <p:attrName>style.visibility</p:attrName>
                                        </p:attrNameLst>
                                      </p:cBhvr>
                                      <p:to>
                                        <p:strVal val="visible"/>
                                      </p:to>
                                    </p:set>
                                    <p:anim calcmode="lin" valueType="num">
                                      <p:cBhvr additive="base">
                                        <p:cTn id="4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5" end="5"/>
                                            </p:txEl>
                                          </p:spTgt>
                                        </p:tgtEl>
                                        <p:attrNameLst>
                                          <p:attrName>style.visibility</p:attrName>
                                        </p:attrNameLst>
                                      </p:cBhvr>
                                      <p:to>
                                        <p:strVal val="visible"/>
                                      </p:to>
                                    </p:set>
                                    <p:anim calcmode="lin" valueType="num">
                                      <p:cBhvr additive="base">
                                        <p:cTn id="49"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228081" y="123151"/>
            <a:ext cx="11963919" cy="1717353"/>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4.5 Testing the e-learning modules through a pilot phase –  Jun-Jul 2023</a:t>
            </a:r>
            <a:endParaRPr lang="en-GB" sz="1100" b="1" dirty="0">
              <a:solidFill>
                <a:schemeClr val="dk1"/>
              </a:solidFill>
            </a:endParaRPr>
          </a:p>
          <a:p>
            <a:pPr marL="0" marR="0" lvl="0" indent="0" algn="l" rtl="0">
              <a:lnSpc>
                <a:spcPct val="100000"/>
              </a:lnSpc>
              <a:spcBef>
                <a:spcPts val="0"/>
              </a:spcBef>
              <a:spcAft>
                <a:spcPts val="0"/>
              </a:spcAft>
              <a:buClr>
                <a:srgbClr val="000000"/>
              </a:buClr>
              <a:buSzPts val="3200"/>
              <a:buFont typeface="Arial"/>
              <a:buNone/>
            </a:pPr>
            <a:endParaRPr lang="en-GB" sz="3200" b="1" dirty="0">
              <a:solidFill>
                <a:srgbClr val="5C5B5B"/>
              </a:solidFill>
              <a:latin typeface="Avenir"/>
              <a:ea typeface="Avenir"/>
              <a:cs typeface="Avenir"/>
              <a:sym typeface="Avenir"/>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14</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
        <p:nvSpPr>
          <p:cNvPr id="2" name="TextBox 1">
            <a:extLst>
              <a:ext uri="{FF2B5EF4-FFF2-40B4-BE49-F238E27FC236}">
                <a16:creationId xmlns:a16="http://schemas.microsoft.com/office/drawing/2014/main" id="{59FB8909-AF39-6D90-B6A5-8D3990CF37E7}"/>
              </a:ext>
            </a:extLst>
          </p:cNvPr>
          <p:cNvSpPr txBox="1"/>
          <p:nvPr/>
        </p:nvSpPr>
        <p:spPr>
          <a:xfrm>
            <a:off x="1028700" y="1792794"/>
            <a:ext cx="9856023" cy="3693319"/>
          </a:xfrm>
          <a:prstGeom prst="rect">
            <a:avLst/>
          </a:prstGeom>
          <a:noFill/>
        </p:spPr>
        <p:txBody>
          <a:bodyPr wrap="square" rtlCol="0">
            <a:spAutoFit/>
          </a:bodyPr>
          <a:lstStyle/>
          <a:p>
            <a:r>
              <a:rPr lang="en-GB" sz="2600" dirty="0">
                <a:effectLst/>
                <a:latin typeface="Calibri" panose="020F0502020204030204" pitchFamily="34" charset="0"/>
                <a:cs typeface="Calibri" panose="020F0502020204030204" pitchFamily="34" charset="0"/>
              </a:rPr>
              <a:t>The university partners will get tested by at least 40 LEARNERS from non HEIs partners (contacted by HEI partners), and at least 3 companies from no-partner Companies. </a:t>
            </a:r>
          </a:p>
          <a:p>
            <a:endParaRPr lang="en-GB" sz="2600" dirty="0">
              <a:latin typeface="Calibri" panose="020F0502020204030204" pitchFamily="34" charset="0"/>
              <a:cs typeface="Calibri" panose="020F0502020204030204" pitchFamily="34" charset="0"/>
            </a:endParaRPr>
          </a:p>
          <a:p>
            <a:r>
              <a:rPr lang="en-GB" sz="2600" dirty="0">
                <a:latin typeface="Calibri" panose="020F0502020204030204" pitchFamily="34" charset="0"/>
                <a:cs typeface="Calibri" panose="020F0502020204030204" pitchFamily="34" charset="0"/>
              </a:rPr>
              <a:t>We propose that EICD and SRATI (associated partner) test the modules</a:t>
            </a:r>
          </a:p>
          <a:p>
            <a:r>
              <a:rPr lang="en-GB" sz="2600" dirty="0">
                <a:latin typeface="Calibri" panose="020F0502020204030204" pitchFamily="34" charset="0"/>
                <a:cs typeface="Calibri" panose="020F0502020204030204" pitchFamily="34" charset="0"/>
              </a:rPr>
              <a:t>We can have a workshop at the national congress (may 2023)</a:t>
            </a:r>
          </a:p>
          <a:p>
            <a:endParaRPr lang="en-GB" sz="2600" dirty="0">
              <a:latin typeface="Calibri" panose="020F0502020204030204" pitchFamily="34" charset="0"/>
              <a:cs typeface="Calibri" panose="020F0502020204030204" pitchFamily="34" charset="0"/>
            </a:endParaRPr>
          </a:p>
          <a:p>
            <a:r>
              <a:rPr lang="en-GB" sz="2600" dirty="0">
                <a:latin typeface="Calibri" panose="020F0502020204030204" pitchFamily="34" charset="0"/>
                <a:cs typeface="Calibri" panose="020F0502020204030204" pitchFamily="34" charset="0"/>
              </a:rPr>
              <a:t>Companies to find no-partner companies</a:t>
            </a:r>
          </a:p>
          <a:p>
            <a:endParaRPr lang="en-GB" sz="2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544247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 calcmode="lin" valueType="num">
                                      <p:cBhvr additive="base">
                                        <p:cTn id="2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228081" y="123151"/>
            <a:ext cx="11963919" cy="1717353"/>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4.6 Turning feedback into improvements of the e-learning course –  Aug-Sept 2023</a:t>
            </a:r>
            <a:endParaRPr lang="en-GB" sz="1100" b="1" dirty="0">
              <a:solidFill>
                <a:schemeClr val="dk1"/>
              </a:solidFill>
            </a:endParaRPr>
          </a:p>
          <a:p>
            <a:pPr marL="0" marR="0" lvl="0" indent="0" algn="l" rtl="0">
              <a:lnSpc>
                <a:spcPct val="100000"/>
              </a:lnSpc>
              <a:spcBef>
                <a:spcPts val="0"/>
              </a:spcBef>
              <a:spcAft>
                <a:spcPts val="0"/>
              </a:spcAft>
              <a:buClr>
                <a:srgbClr val="000000"/>
              </a:buClr>
              <a:buSzPts val="3200"/>
              <a:buFont typeface="Arial"/>
              <a:buNone/>
            </a:pPr>
            <a:endParaRPr lang="en-GB" sz="3200" b="1" dirty="0">
              <a:solidFill>
                <a:srgbClr val="5C5B5B"/>
              </a:solidFill>
              <a:latin typeface="Avenir"/>
              <a:ea typeface="Avenir"/>
              <a:cs typeface="Avenir"/>
              <a:sym typeface="Avenir"/>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15</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
        <p:nvSpPr>
          <p:cNvPr id="2" name="TextBox 1">
            <a:extLst>
              <a:ext uri="{FF2B5EF4-FFF2-40B4-BE49-F238E27FC236}">
                <a16:creationId xmlns:a16="http://schemas.microsoft.com/office/drawing/2014/main" id="{F1625531-E55F-979F-3893-910231FBD69E}"/>
              </a:ext>
            </a:extLst>
          </p:cNvPr>
          <p:cNvSpPr txBox="1"/>
          <p:nvPr/>
        </p:nvSpPr>
        <p:spPr>
          <a:xfrm>
            <a:off x="881742" y="1853878"/>
            <a:ext cx="10472057" cy="3108543"/>
          </a:xfrm>
          <a:prstGeom prst="rect">
            <a:avLst/>
          </a:prstGeom>
          <a:noFill/>
        </p:spPr>
        <p:txBody>
          <a:bodyPr wrap="square" rtlCol="0">
            <a:spAutoFit/>
          </a:bodyPr>
          <a:lstStyle/>
          <a:p>
            <a:r>
              <a:rPr lang="en-GB" sz="2800" dirty="0">
                <a:effectLst/>
                <a:latin typeface="Calibri" panose="020F0502020204030204" pitchFamily="34" charset="0"/>
                <a:cs typeface="Calibri" panose="020F0502020204030204" pitchFamily="34" charset="0"/>
              </a:rPr>
              <a:t>Feedback will be analysed to develop corrective measures for the e- learning course. </a:t>
            </a: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effectLst/>
                <a:latin typeface="Calibri" panose="020F0502020204030204" pitchFamily="34" charset="0"/>
                <a:cs typeface="Calibri" panose="020F0502020204030204" pitchFamily="34" charset="0"/>
              </a:rPr>
              <a:t>The improvements will flow into the e-learning modules in order to deliver the final version of the course. </a:t>
            </a:r>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8239920"/>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1" y="1287569"/>
            <a:ext cx="11985171" cy="4893607"/>
          </a:xfrm>
          <a:prstGeom prst="rect">
            <a:avLst/>
          </a:prstGeom>
          <a:noFill/>
          <a:ln>
            <a:noFill/>
          </a:ln>
        </p:spPr>
        <p:txBody>
          <a:bodyPr spcFirstLastPara="1" wrap="square" lIns="91425" tIns="45700" rIns="91425" bIns="45700" anchor="t" anchorCtr="0">
            <a:spAutoFit/>
          </a:bodyPr>
          <a:lstStyle/>
          <a:p>
            <a:pPr marL="457200" indent="-457200">
              <a:lnSpc>
                <a:spcPct val="150000"/>
              </a:lnSpc>
              <a:buFont typeface="Arial" panose="020B0604020202020204" pitchFamily="34" charset="0"/>
              <a:buChar char="•"/>
            </a:pPr>
            <a:r>
              <a:rPr lang="en-GB" sz="2600" dirty="0">
                <a:effectLst/>
                <a:latin typeface="Calibri" panose="020F0502020204030204" pitchFamily="34" charset="0"/>
                <a:ea typeface="Times New Roman" panose="02020603050405020304" pitchFamily="18" charset="0"/>
                <a:cs typeface="Calibri" panose="020F0502020204030204" pitchFamily="34" charset="0"/>
              </a:rPr>
              <a:t>University partners have committed to introduce Emergency scientific and educational outputs (courses designed in WP3) as university Courses in established curricula. </a:t>
            </a:r>
          </a:p>
          <a:p>
            <a:pPr marL="457200" indent="-457200">
              <a:lnSpc>
                <a:spcPct val="150000"/>
              </a:lnSpc>
              <a:buFont typeface="Arial" panose="020B0604020202020204" pitchFamily="34" charset="0"/>
              <a:buChar char="•"/>
            </a:pPr>
            <a:r>
              <a:rPr lang="en-GB" sz="2600" dirty="0">
                <a:effectLst/>
                <a:latin typeface="Calibri" panose="020F0502020204030204" pitchFamily="34" charset="0"/>
                <a:ea typeface="Times New Roman" panose="02020603050405020304" pitchFamily="18" charset="0"/>
                <a:cs typeface="Calibri" panose="020F0502020204030204" pitchFamily="34" charset="0"/>
              </a:rPr>
              <a:t>Therefore, the partners will take all the steps to define the number of ECTS for the courses designed in WP3, according their common internal rules. </a:t>
            </a:r>
            <a:endParaRPr lang="en-RO" sz="2600" dirty="0">
              <a:effectLst/>
              <a:latin typeface="Calibri" panose="020F0502020204030204" pitchFamily="34" charset="0"/>
              <a:ea typeface="Times New Roman" panose="02020603050405020304" pitchFamily="18" charset="0"/>
              <a:cs typeface="Calibri" panose="020F0502020204030204" pitchFamily="34" charset="0"/>
            </a:endParaRPr>
          </a:p>
          <a:p>
            <a:pPr marL="457200" indent="-457200">
              <a:lnSpc>
                <a:spcPct val="150000"/>
              </a:lnSpc>
              <a:buFont typeface="Arial" panose="020B0604020202020204" pitchFamily="34" charset="0"/>
              <a:buChar char="•"/>
            </a:pPr>
            <a:r>
              <a:rPr lang="en-GB" sz="2600" dirty="0">
                <a:effectLst/>
                <a:latin typeface="Calibri" panose="020F0502020204030204" pitchFamily="34" charset="0"/>
                <a:ea typeface="Times New Roman" panose="02020603050405020304" pitchFamily="18" charset="0"/>
                <a:cs typeface="Calibri" panose="020F0502020204030204" pitchFamily="34" charset="0"/>
              </a:rPr>
              <a:t>The courses will be integrated in the annual curricula, even if in a pilot version, and they will be the only courses on the subject available for the academic year. </a:t>
            </a:r>
            <a:endParaRPr lang="en-RO" sz="2600" dirty="0">
              <a:effectLst/>
              <a:latin typeface="Calibri" panose="020F0502020204030204" pitchFamily="34" charset="0"/>
              <a:ea typeface="Times New Roman" panose="02020603050405020304" pitchFamily="18" charset="0"/>
              <a:cs typeface="Calibri" panose="020F0502020204030204" pitchFamily="34" charset="0"/>
            </a:endParaRPr>
          </a:p>
          <a:p>
            <a:pPr marL="285750" indent="-285750">
              <a:lnSpc>
                <a:spcPct val="150000"/>
              </a:lnSpc>
              <a:buClr>
                <a:schemeClr val="dk1"/>
              </a:buClr>
              <a:buSzPts val="1100"/>
              <a:buFont typeface="Arial" panose="020B0604020202020204" pitchFamily="34" charset="0"/>
              <a:buChar char="•"/>
            </a:pPr>
            <a:endParaRPr lang="en-GB" sz="2600" dirty="0">
              <a:solidFill>
                <a:schemeClr val="dk1"/>
              </a:solidFill>
              <a:latin typeface="Calibri" panose="020F0502020204030204" pitchFamily="34" charset="0"/>
              <a:ea typeface="Avenir"/>
              <a:cs typeface="Calibri" panose="020F0502020204030204" pitchFamily="34" charset="0"/>
              <a:sym typeface="Avenir"/>
            </a:endParaRPr>
          </a:p>
        </p:txBody>
      </p:sp>
      <p:sp>
        <p:nvSpPr>
          <p:cNvPr id="91" name="Google Shape;91;p2"/>
          <p:cNvSpPr/>
          <p:nvPr/>
        </p:nvSpPr>
        <p:spPr>
          <a:xfrm>
            <a:off x="457200" y="136525"/>
            <a:ext cx="10896600" cy="1717353"/>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4.1 Activation of the internal procedures for the ECTS recognition – deadline Jan 2023</a:t>
            </a:r>
            <a:endParaRPr lang="en-GB" sz="1100" b="1" dirty="0">
              <a:solidFill>
                <a:schemeClr val="dk1"/>
              </a:solidFill>
            </a:endParaRPr>
          </a:p>
          <a:p>
            <a:pPr marL="0" marR="0" lvl="0" indent="0" algn="l" rtl="0">
              <a:lnSpc>
                <a:spcPct val="100000"/>
              </a:lnSpc>
              <a:spcBef>
                <a:spcPts val="0"/>
              </a:spcBef>
              <a:spcAft>
                <a:spcPts val="0"/>
              </a:spcAft>
              <a:buClr>
                <a:srgbClr val="000000"/>
              </a:buClr>
              <a:buSzPts val="3200"/>
              <a:buFont typeface="Arial"/>
              <a:buNone/>
            </a:pPr>
            <a:endParaRPr sz="3200" b="1" dirty="0">
              <a:solidFill>
                <a:srgbClr val="5C5B5B"/>
              </a:solidFill>
              <a:latin typeface="Avenir"/>
              <a:ea typeface="Avenir"/>
              <a:cs typeface="Avenir"/>
              <a:sym typeface="Avenir"/>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16</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Tree>
    <p:extLst>
      <p:ext uri="{BB962C8B-B14F-4D97-AF65-F5344CB8AC3E}">
        <p14:creationId xmlns:p14="http://schemas.microsoft.com/office/powerpoint/2010/main" val="1082539118"/>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1" y="1287569"/>
            <a:ext cx="11985171" cy="5493771"/>
          </a:xfrm>
          <a:prstGeom prst="rect">
            <a:avLst/>
          </a:prstGeom>
          <a:noFill/>
          <a:ln>
            <a:noFill/>
          </a:ln>
        </p:spPr>
        <p:txBody>
          <a:bodyPr spcFirstLastPara="1" wrap="square" lIns="91425" tIns="45700" rIns="91425" bIns="45700" anchor="t" anchorCtr="0">
            <a:spAutoFit/>
          </a:bodyPr>
          <a:lstStyle/>
          <a:p>
            <a:pPr>
              <a:lnSpc>
                <a:spcPct val="150000"/>
              </a:lnSpc>
            </a:pPr>
            <a:r>
              <a:rPr lang="en-GB" sz="2600" dirty="0">
                <a:effectLst/>
                <a:latin typeface="Calibri" panose="020F0502020204030204" pitchFamily="34" charset="0"/>
                <a:ea typeface="Times New Roman" panose="02020603050405020304" pitchFamily="18" charset="0"/>
                <a:cs typeface="Calibri" panose="020F0502020204030204" pitchFamily="34" charset="0"/>
              </a:rPr>
              <a:t>Problems</a:t>
            </a:r>
            <a:endParaRPr lang="en-GB" sz="2600" dirty="0">
              <a:latin typeface="Calibri" panose="020F0502020204030204" pitchFamily="34" charset="0"/>
              <a:ea typeface="Times New Roman" panose="02020603050405020304" pitchFamily="18" charset="0"/>
              <a:cs typeface="Calibri" panose="020F0502020204030204" pitchFamily="34" charset="0"/>
            </a:endParaRPr>
          </a:p>
          <a:p>
            <a:pPr marL="457200" indent="-457200">
              <a:lnSpc>
                <a:spcPct val="150000"/>
              </a:lnSpc>
              <a:buFont typeface="Arial" panose="020B0604020202020204" pitchFamily="34" charset="0"/>
              <a:buChar char="•"/>
            </a:pPr>
            <a:r>
              <a:rPr lang="en-GB" sz="2600" dirty="0">
                <a:latin typeface="Calibri" panose="020F0502020204030204" pitchFamily="34" charset="0"/>
                <a:ea typeface="Times New Roman" panose="02020603050405020304" pitchFamily="18" charset="0"/>
                <a:cs typeface="Calibri" panose="020F0502020204030204" pitchFamily="34" charset="0"/>
              </a:rPr>
              <a:t>Not all academic partners are Universities</a:t>
            </a:r>
          </a:p>
          <a:p>
            <a:pPr marL="457200" indent="-457200">
              <a:lnSpc>
                <a:spcPct val="150000"/>
              </a:lnSpc>
              <a:buFont typeface="Arial" panose="020B0604020202020204" pitchFamily="34" charset="0"/>
              <a:buChar char="•"/>
            </a:pPr>
            <a:r>
              <a:rPr lang="en-GB" sz="2600" dirty="0">
                <a:latin typeface="Calibri" panose="020F0502020204030204" pitchFamily="34" charset="0"/>
                <a:ea typeface="Times New Roman" panose="02020603050405020304" pitchFamily="18" charset="0"/>
                <a:cs typeface="Calibri" panose="020F0502020204030204" pitchFamily="34" charset="0"/>
              </a:rPr>
              <a:t>Can Universities insert SAFETY in curriculum as sole course?</a:t>
            </a:r>
          </a:p>
          <a:p>
            <a:pPr marL="457200" indent="-457200">
              <a:lnSpc>
                <a:spcPct val="150000"/>
              </a:lnSpc>
              <a:buFont typeface="Arial" panose="020B0604020202020204" pitchFamily="34" charset="0"/>
              <a:buChar char="•"/>
            </a:pPr>
            <a:r>
              <a:rPr lang="en-GB" sz="2600" dirty="0">
                <a:latin typeface="Calibri" panose="020F0502020204030204" pitchFamily="34" charset="0"/>
                <a:ea typeface="Times New Roman" panose="02020603050405020304" pitchFamily="18" charset="0"/>
                <a:cs typeface="Calibri" panose="020F0502020204030204" pitchFamily="34" charset="0"/>
              </a:rPr>
              <a:t>Not all countries follow ECTS system</a:t>
            </a:r>
          </a:p>
          <a:p>
            <a:pPr marL="457200" indent="-457200">
              <a:lnSpc>
                <a:spcPct val="150000"/>
              </a:lnSpc>
              <a:buFont typeface="Arial" panose="020B0604020202020204" pitchFamily="34" charset="0"/>
              <a:buChar char="•"/>
            </a:pPr>
            <a:endParaRPr lang="en-GB" sz="2600" dirty="0">
              <a:latin typeface="Calibri" panose="020F0502020204030204" pitchFamily="34" charset="0"/>
              <a:ea typeface="Times New Roman" panose="02020603050405020304" pitchFamily="18" charset="0"/>
              <a:cs typeface="Calibri" panose="020F0502020204030204" pitchFamily="34" charset="0"/>
            </a:endParaRPr>
          </a:p>
          <a:p>
            <a:pPr marL="457200" indent="-457200">
              <a:lnSpc>
                <a:spcPct val="150000"/>
              </a:lnSpc>
              <a:buFont typeface="Arial" panose="020B0604020202020204" pitchFamily="34" charset="0"/>
              <a:buChar char="•"/>
            </a:pPr>
            <a:r>
              <a:rPr lang="en-GB" sz="2600" dirty="0">
                <a:latin typeface="Calibri" panose="020F0502020204030204" pitchFamily="34" charset="0"/>
                <a:ea typeface="Times New Roman" panose="02020603050405020304" pitchFamily="18" charset="0"/>
                <a:cs typeface="Calibri" panose="020F0502020204030204" pitchFamily="34" charset="0"/>
              </a:rPr>
              <a:t>Potential solution – EACCME accreditation of on-line course for those partners unable to obtain ECTS credits</a:t>
            </a:r>
          </a:p>
          <a:p>
            <a:pPr marL="457200" indent="-457200">
              <a:lnSpc>
                <a:spcPct val="150000"/>
              </a:lnSpc>
              <a:buFont typeface="Arial" panose="020B0604020202020204" pitchFamily="34" charset="0"/>
              <a:buChar char="•"/>
            </a:pPr>
            <a:endParaRPr lang="en-GB" sz="2600" dirty="0">
              <a:latin typeface="Calibri" panose="020F0502020204030204" pitchFamily="34" charset="0"/>
              <a:ea typeface="Times New Roman" panose="02020603050405020304" pitchFamily="18" charset="0"/>
              <a:cs typeface="Calibri" panose="020F0502020204030204" pitchFamily="34" charset="0"/>
            </a:endParaRPr>
          </a:p>
          <a:p>
            <a:pPr marL="457200" lvl="1" indent="-457200">
              <a:lnSpc>
                <a:spcPct val="150000"/>
              </a:lnSpc>
              <a:buFont typeface="Arial" panose="020B0604020202020204" pitchFamily="34" charset="0"/>
              <a:buChar char="•"/>
            </a:pPr>
            <a:endParaRPr lang="en-GB" sz="2600" dirty="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91" name="Google Shape;91;p2"/>
          <p:cNvSpPr/>
          <p:nvPr/>
        </p:nvSpPr>
        <p:spPr>
          <a:xfrm>
            <a:off x="457200" y="136525"/>
            <a:ext cx="10896600" cy="1717353"/>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4.1 Activation of the internal procedures for the ECTS recognition – deadline Jan 2023</a:t>
            </a:r>
            <a:endParaRPr lang="en-GB" sz="1100" b="1" dirty="0">
              <a:solidFill>
                <a:schemeClr val="dk1"/>
              </a:solidFill>
            </a:endParaRPr>
          </a:p>
          <a:p>
            <a:pPr marL="0" marR="0" lvl="0" indent="0" algn="l" rtl="0">
              <a:lnSpc>
                <a:spcPct val="100000"/>
              </a:lnSpc>
              <a:spcBef>
                <a:spcPts val="0"/>
              </a:spcBef>
              <a:spcAft>
                <a:spcPts val="0"/>
              </a:spcAft>
              <a:buClr>
                <a:srgbClr val="000000"/>
              </a:buClr>
              <a:buSzPts val="3200"/>
              <a:buFont typeface="Arial"/>
              <a:buNone/>
            </a:pPr>
            <a:endParaRPr sz="3200" b="1" dirty="0">
              <a:solidFill>
                <a:srgbClr val="5C5B5B"/>
              </a:solidFill>
              <a:latin typeface="Avenir"/>
              <a:ea typeface="Avenir"/>
              <a:cs typeface="Avenir"/>
              <a:sym typeface="Avenir"/>
            </a:endParaRPr>
          </a:p>
        </p:txBody>
      </p:sp>
      <p:sp>
        <p:nvSpPr>
          <p:cNvPr id="92" name="Google Shape;92;p2"/>
          <p:cNvSpPr txBox="1">
            <a:spLocks noGrp="1"/>
          </p:cNvSpPr>
          <p:nvPr>
            <p:ph type="ftr" idx="11"/>
          </p:nvPr>
        </p:nvSpPr>
        <p:spPr>
          <a:xfrm>
            <a:off x="5546032" y="6369725"/>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27/09/2022, Coimbra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17</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Tree>
    <p:extLst>
      <p:ext uri="{BB962C8B-B14F-4D97-AF65-F5344CB8AC3E}">
        <p14:creationId xmlns:p14="http://schemas.microsoft.com/office/powerpoint/2010/main" val="3984886658"/>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5"/>
          <p:cNvSpPr txBox="1">
            <a:spLocks noGrp="1"/>
          </p:cNvSpPr>
          <p:nvPr>
            <p:ph type="ftr" idx="11"/>
          </p:nvPr>
        </p:nvSpPr>
        <p:spPr>
          <a:xfrm>
            <a:off x="5622768" y="6369724"/>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a:t>
            </a:r>
            <a:r>
              <a:rPr lang="it-IT" i="1" dirty="0" err="1">
                <a:solidFill>
                  <a:srgbClr val="4B4846"/>
                </a:solidFill>
                <a:latin typeface="Avenir"/>
                <a:ea typeface="Avenir"/>
                <a:cs typeface="Avenir"/>
                <a:sym typeface="Avenir"/>
              </a:rPr>
              <a:t>Ștefan</a:t>
            </a:r>
            <a:r>
              <a:rPr lang="it-IT" i="1" dirty="0">
                <a:solidFill>
                  <a:srgbClr val="4B4846"/>
                </a:solidFill>
                <a:latin typeface="Avenir"/>
                <a:ea typeface="Avenir"/>
                <a:cs typeface="Avenir"/>
                <a:sym typeface="Avenir"/>
              </a:rPr>
              <a:t>, 27/09/2022, Coimbra</a:t>
            </a:r>
            <a:endParaRPr dirty="0"/>
          </a:p>
        </p:txBody>
      </p:sp>
      <p:sp>
        <p:nvSpPr>
          <p:cNvPr id="117" name="Google Shape;117;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18</a:t>
            </a:fld>
            <a:endParaRPr/>
          </a:p>
        </p:txBody>
      </p:sp>
      <p:sp>
        <p:nvSpPr>
          <p:cNvPr id="118" name="Google Shape;118;p5"/>
          <p:cNvSpPr/>
          <p:nvPr/>
        </p:nvSpPr>
        <p:spPr>
          <a:xfrm>
            <a:off x="-1" y="0"/>
            <a:ext cx="12192000" cy="5948516"/>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9" name="Google Shape;119;p5"/>
          <p:cNvSpPr txBox="1"/>
          <p:nvPr/>
        </p:nvSpPr>
        <p:spPr>
          <a:xfrm>
            <a:off x="2097256" y="2779404"/>
            <a:ext cx="7997485" cy="1325563"/>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lt1"/>
              </a:buClr>
              <a:buSzPts val="3600"/>
              <a:buFont typeface="Avenir"/>
              <a:buNone/>
            </a:pPr>
            <a:r>
              <a:rPr lang="it-IT" sz="5400" b="1" i="0" u="none" strike="noStrike" cap="none">
                <a:solidFill>
                  <a:schemeClr val="lt1"/>
                </a:solidFill>
                <a:latin typeface="Avenir"/>
                <a:ea typeface="Avenir"/>
                <a:cs typeface="Avenir"/>
                <a:sym typeface="Avenir"/>
              </a:rPr>
              <a:t>Thank you!</a:t>
            </a:r>
            <a:endParaRPr sz="5400" b="1" i="0" u="none" strike="noStrike" cap="none">
              <a:solidFill>
                <a:schemeClr val="lt1"/>
              </a:solidFill>
              <a:latin typeface="Avenir"/>
              <a:ea typeface="Avenir"/>
              <a:cs typeface="Avenir"/>
              <a:sym typeface="Avenir"/>
            </a:endParaRPr>
          </a:p>
        </p:txBody>
      </p:sp>
      <p:pic>
        <p:nvPicPr>
          <p:cNvPr id="120" name="Google Shape;120;p5"/>
          <p:cNvPicPr preferRelativeResize="0"/>
          <p:nvPr/>
        </p:nvPicPr>
        <p:blipFill rotWithShape="1">
          <a:blip r:embed="rId3">
            <a:alphaModFix/>
          </a:blip>
          <a:srcRect/>
          <a:stretch/>
        </p:blipFill>
        <p:spPr>
          <a:xfrm>
            <a:off x="4219037" y="762044"/>
            <a:ext cx="3753924" cy="1162505"/>
          </a:xfrm>
          <a:prstGeom prst="rect">
            <a:avLst/>
          </a:prstGeom>
          <a:noFill/>
          <a:ln>
            <a:noFill/>
          </a:ln>
        </p:spPr>
      </p:pic>
      <p:pic>
        <p:nvPicPr>
          <p:cNvPr id="2" name="Picture 1" descr="Text&#10;&#10;Description automatically generated">
            <a:extLst>
              <a:ext uri="{FF2B5EF4-FFF2-40B4-BE49-F238E27FC236}">
                <a16:creationId xmlns:a16="http://schemas.microsoft.com/office/drawing/2014/main" id="{E1C4E0DE-DF83-A561-612D-F32B8CC9DE2F}"/>
              </a:ext>
            </a:extLst>
          </p:cNvPr>
          <p:cNvPicPr>
            <a:picLocks noChangeAspect="1"/>
          </p:cNvPicPr>
          <p:nvPr/>
        </p:nvPicPr>
        <p:blipFill>
          <a:blip r:embed="rId4"/>
          <a:stretch>
            <a:fillRect/>
          </a:stretch>
        </p:blipFill>
        <p:spPr>
          <a:xfrm>
            <a:off x="2458400" y="5981118"/>
            <a:ext cx="3521273" cy="857889"/>
          </a:xfrm>
          <a:prstGeom prst="rect">
            <a:avLst/>
          </a:prstGeom>
        </p:spPr>
      </p:pic>
    </p:spTree>
  </p:cSld>
  <p:clrMapOvr>
    <a:masterClrMapping/>
  </p:clrMapOvr>
</p:sld>
</file>

<file path=ppt/theme/theme1.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174</TotalTime>
  <Words>1121</Words>
  <Application>Microsoft Macintosh PowerPoint</Application>
  <PresentationFormat>Widescreen</PresentationFormat>
  <Paragraphs>153</Paragraphs>
  <Slides>18</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Avenir</vt:lpstr>
      <vt:lpstr>Calibri</vt:lpstr>
      <vt:lpstr>TimesNewRomanPS</vt:lpstr>
      <vt:lpstr>Tema di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Mihai Stefan</cp:lastModifiedBy>
  <cp:revision>26</cp:revision>
  <dcterms:created xsi:type="dcterms:W3CDTF">2020-10-23T16:36:39Z</dcterms:created>
  <dcterms:modified xsi:type="dcterms:W3CDTF">2022-10-04T09:18:41Z</dcterms:modified>
</cp:coreProperties>
</file>